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7"/>
  </p:notesMasterIdLst>
  <p:sldIdLst>
    <p:sldId id="256" r:id="rId2"/>
    <p:sldId id="274" r:id="rId3"/>
    <p:sldId id="275" r:id="rId4"/>
    <p:sldId id="270" r:id="rId5"/>
    <p:sldId id="279" r:id="rId6"/>
    <p:sldId id="278" r:id="rId7"/>
    <p:sldId id="258" r:id="rId8"/>
    <p:sldId id="260" r:id="rId9"/>
    <p:sldId id="259" r:id="rId10"/>
    <p:sldId id="281" r:id="rId11"/>
    <p:sldId id="267" r:id="rId12"/>
    <p:sldId id="282" r:id="rId13"/>
    <p:sldId id="283" r:id="rId14"/>
    <p:sldId id="273" r:id="rId15"/>
    <p:sldId id="285" r:id="rId16"/>
    <p:sldId id="265" r:id="rId17"/>
    <p:sldId id="289" r:id="rId18"/>
    <p:sldId id="294" r:id="rId19"/>
    <p:sldId id="293" r:id="rId20"/>
    <p:sldId id="292" r:id="rId21"/>
    <p:sldId id="291" r:id="rId22"/>
    <p:sldId id="295" r:id="rId23"/>
    <p:sldId id="296" r:id="rId24"/>
    <p:sldId id="297" r:id="rId25"/>
    <p:sldId id="264" r:id="rId26"/>
  </p:sldIdLst>
  <p:sldSz cx="9144000" cy="5143500" type="screen16x9"/>
  <p:notesSz cx="7010400" cy="9296400"/>
  <p:embeddedFontLst>
    <p:embeddedFont>
      <p:font typeface="Gill Sans MT" panose="020B0502020104020203"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4272" userDrawn="1">
          <p15:clr>
            <a:srgbClr val="A4A3A4"/>
          </p15:clr>
        </p15:guide>
        <p15:guide id="3" orient="horz" pos="28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B66"/>
    <a:srgbClr val="000000"/>
    <a:srgbClr val="9DC6E9"/>
    <a:srgbClr val="AB7AAF"/>
    <a:srgbClr val="E6E6E6"/>
    <a:srgbClr val="0E1F3A"/>
    <a:srgbClr val="81448A"/>
    <a:srgbClr val="7A2221"/>
    <a:srgbClr val="C36F2A"/>
    <a:srgbClr val="7BB1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70DC63-7D25-4671-A00E-530BB43186A5}" v="108" dt="2026-07-22T20:41:28.341"/>
    <p1510:client id="{A17DA197-EA9F-40B4-A153-3E0D904FB136}" v="96" dt="2026-07-22T20:25:33.231"/>
    <p1510:client id="{A5664A2E-9952-2862-7CAE-8191A2A456A2}" v="63" dt="2026-07-22T20:02:34.434"/>
    <p1510:client id="{D863726F-5964-4A60-FFF7-578B54A49800}" v="38" dt="2026-07-22T21:04:18.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15" d="100"/>
          <a:sy n="215" d="100"/>
        </p:scale>
        <p:origin x="3972" y="402"/>
      </p:cViewPr>
      <p:guideLst>
        <p:guide pos="4272"/>
        <p:guide orient="horz" pos="28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73a04f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73a04f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31774" rtl="0" eaLnBrk="1" fontAlgn="auto" latinLnBrk="0" hangingPunct="1">
              <a:lnSpc>
                <a:spcPct val="114000"/>
              </a:lnSpc>
              <a:spcBef>
                <a:spcPts val="0"/>
              </a:spcBef>
              <a:spcAft>
                <a:spcPts val="0"/>
              </a:spcAft>
              <a:buClr>
                <a:srgbClr val="000000"/>
              </a:buClr>
              <a:buSzPts val="1400"/>
              <a:buFont typeface="Arial"/>
              <a:buNone/>
              <a:tabLst/>
              <a:defRPr/>
            </a:pPr>
            <a:r>
              <a:rPr lang="en-US" sz="1600"/>
              <a:t>Good evening everyone. My name is Philip Vulliet, and I am a Supervising Engineer in the Transportation Division for Sacramento Public Works. </a:t>
            </a:r>
            <a:r>
              <a:rPr lang="en-US" sz="1600">
                <a:solidFill>
                  <a:srgbClr val="FF0000"/>
                </a:solidFill>
                <a:highlight>
                  <a:srgbClr val="FFFF00"/>
                </a:highlight>
              </a:rPr>
              <a:t>I’m excited to be here presenting on the Traffic Safety Initiative in the City of Sacramento Public Works Department.  There should be plenty of time at the end of my presentation for questions and discussion and other sharing on the topic of safety.  </a:t>
            </a:r>
          </a:p>
          <a:p>
            <a:pPr marL="0" marR="0" lvl="0" indent="0" algn="l" defTabSz="931774" rtl="0" eaLnBrk="1" fontAlgn="auto" latinLnBrk="0" hangingPunct="1">
              <a:lnSpc>
                <a:spcPct val="114000"/>
              </a:lnSpc>
              <a:spcBef>
                <a:spcPts val="0"/>
              </a:spcBef>
              <a:spcAft>
                <a:spcPts val="0"/>
              </a:spcAft>
              <a:buClr>
                <a:srgbClr val="000000"/>
              </a:buClr>
              <a:buSzPts val="1400"/>
              <a:buFont typeface="Arial"/>
              <a:buNone/>
              <a:tabLst/>
              <a:defRPr/>
            </a:pPr>
            <a:endParaRPr lang="en-US" sz="1600"/>
          </a:p>
          <a:p>
            <a:pPr marL="0" marR="0" lvl="0" indent="0" algn="l" defTabSz="931774" rtl="0" eaLnBrk="1" fontAlgn="auto" latinLnBrk="0" hangingPunct="1">
              <a:lnSpc>
                <a:spcPct val="114000"/>
              </a:lnSpc>
              <a:spcBef>
                <a:spcPts val="0"/>
              </a:spcBef>
              <a:spcAft>
                <a:spcPts val="0"/>
              </a:spcAft>
              <a:buClr>
                <a:srgbClr val="000000"/>
              </a:buClr>
              <a:buSzPts val="1400"/>
              <a:buFont typeface="Arial"/>
              <a:buNone/>
              <a:tabLst/>
              <a:defRPr/>
            </a:pPr>
            <a:r>
              <a:rPr lang="en-US" sz="1600"/>
              <a:t>A little background about myself - I have worked for the City of Sacramento for over 11 years, starting as an Associate Engineer, and have progressively promoted to my current role.  For the past 20 years I have managed Capitol Improvement Projects in Sacramento and throughout the region. Safety is always a primary goal of the City’s CIP projects but in my new role with the Transportation Division I will be charged with building the City’s quick build capabilities outside of traditional CIP work.</a:t>
            </a:r>
          </a:p>
          <a:p>
            <a:pPr marL="0" indent="0" defTabSz="931774">
              <a:lnSpc>
                <a:spcPct val="114000"/>
              </a:lnSpc>
              <a:buNone/>
              <a:defRPr/>
            </a:pPr>
            <a:endParaRPr lang="en-US" sz="1600"/>
          </a:p>
          <a:p>
            <a:pPr marL="0" indent="0" defTabSz="931774">
              <a:lnSpc>
                <a:spcPct val="114000"/>
              </a:lnSpc>
              <a:buNone/>
              <a:defRPr/>
            </a:pPr>
            <a:r>
              <a:rPr lang="en-US" sz="1600">
                <a:solidFill>
                  <a:srgbClr val="FF0000"/>
                </a:solidFill>
                <a:highlight>
                  <a:srgbClr val="FFFF00"/>
                </a:highlight>
              </a:rPr>
              <a:t>At the City, the Transportation Division is responsible for maintenance of traffic control devices, taking care of all street signs and pavement markings, as well as traffic signals and street lighting; our team also manages engineering roles such as traffic studies, private development requirements, plan review for both private and capital improvement projects, traffic signal operations, design, and advancing detection technologies, and customer service related to community traffic safety requests.</a:t>
            </a:r>
          </a:p>
          <a:p>
            <a:pPr marL="0" indent="0">
              <a:lnSpc>
                <a:spcPct val="114000"/>
              </a:lnSpc>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C058F52A-AA5F-A187-2BB0-EF2D27D40556}"/>
            </a:ext>
          </a:extLst>
        </p:cNvPr>
        <p:cNvGrpSpPr/>
        <p:nvPr/>
      </p:nvGrpSpPr>
      <p:grpSpPr>
        <a:xfrm>
          <a:off x="0" y="0"/>
          <a:ext cx="0" cy="0"/>
          <a:chOff x="0" y="0"/>
          <a:chExt cx="0" cy="0"/>
        </a:xfrm>
      </p:grpSpPr>
      <p:sp>
        <p:nvSpPr>
          <p:cNvPr id="81" name="Google Shape;81;gc6f73a04f_0_14:notes">
            <a:extLst>
              <a:ext uri="{FF2B5EF4-FFF2-40B4-BE49-F238E27FC236}">
                <a16:creationId xmlns:a16="http://schemas.microsoft.com/office/drawing/2014/main" id="{7EDBE449-B04A-C719-2B8B-88EE259E604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6f73a04f_0_14:notes">
            <a:extLst>
              <a:ext uri="{FF2B5EF4-FFF2-40B4-BE49-F238E27FC236}">
                <a16:creationId xmlns:a16="http://schemas.microsoft.com/office/drawing/2014/main" id="{BC9A3B7C-069D-1A0A-497B-33548FD565CB}"/>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4000"/>
              </a:lnSpc>
              <a:buNone/>
            </a:pPr>
            <a:r>
              <a:rPr lang="en-US" sz="1600"/>
              <a:t>So lets dive into what was termed as “Tier 1” by the 2025 council action. These are the types of improvements that have been ongoing by our Investigations team and maintenance crews:</a:t>
            </a:r>
          </a:p>
          <a:p>
            <a:pPr marL="0" indent="0">
              <a:lnSpc>
                <a:spcPct val="114000"/>
              </a:lnSpc>
              <a:buNone/>
            </a:pPr>
            <a:endParaRPr lang="en-US" sz="1600"/>
          </a:p>
          <a:p>
            <a:pPr marL="285750" indent="-285750">
              <a:lnSpc>
                <a:spcPct val="114000"/>
              </a:lnSpc>
            </a:pPr>
            <a:r>
              <a:rPr lang="en-US" sz="1600"/>
              <a:t>Exclusively surface treatments</a:t>
            </a:r>
          </a:p>
          <a:p>
            <a:pPr marL="742950" lvl="1" indent="-285750">
              <a:lnSpc>
                <a:spcPct val="114000"/>
              </a:lnSpc>
            </a:pPr>
            <a:r>
              <a:rPr lang="en-US" sz="1600" b="1"/>
              <a:t>Tuff Curb with vertical elements – </a:t>
            </a:r>
            <a:r>
              <a:rPr lang="en-US" sz="1600"/>
              <a:t>Increased driver awareness, speed reduction, decreased exposure for vulnerable users. Can be used to create separation.</a:t>
            </a:r>
          </a:p>
          <a:p>
            <a:pPr marL="742950" lvl="1" indent="-285750">
              <a:lnSpc>
                <a:spcPct val="114000"/>
              </a:lnSpc>
            </a:pPr>
            <a:r>
              <a:rPr lang="en-US" sz="1600" b="1"/>
              <a:t>Improved Signage – </a:t>
            </a:r>
            <a:r>
              <a:rPr lang="en-US" sz="1600"/>
              <a:t>Better awareness and visibility</a:t>
            </a:r>
          </a:p>
          <a:p>
            <a:pPr marL="742950" lvl="1" indent="-285750">
              <a:lnSpc>
                <a:spcPct val="114000"/>
              </a:lnSpc>
            </a:pPr>
            <a:r>
              <a:rPr lang="en-US" sz="1600" b="1"/>
              <a:t>Improved Pavement Markings – </a:t>
            </a:r>
            <a:r>
              <a:rPr lang="en-US" sz="1600"/>
              <a:t>Yield markings, high visibility cross walks, advance warning markings</a:t>
            </a:r>
          </a:p>
          <a:p>
            <a:pPr marL="457200" lvl="1" indent="0">
              <a:lnSpc>
                <a:spcPct val="114000"/>
              </a:lnSpc>
              <a:buNone/>
            </a:pPr>
            <a:endParaRPr lang="en-US" sz="1600"/>
          </a:p>
          <a:p>
            <a:pPr marL="0" marR="0" lvl="1" indent="0" algn="l" rtl="0">
              <a:lnSpc>
                <a:spcPct val="114000"/>
              </a:lnSpc>
              <a:spcBef>
                <a:spcPts val="0"/>
              </a:spcBef>
              <a:spcAft>
                <a:spcPts val="0"/>
              </a:spcAft>
              <a:buClr>
                <a:srgbClr val="000000"/>
              </a:buClr>
              <a:buSzPts val="1400"/>
              <a:buFont typeface="Arial"/>
              <a:buNone/>
            </a:pPr>
            <a:r>
              <a:rPr lang="en-US" sz="1600" b="0" i="0" u="none" strike="noStrike" cap="none">
                <a:solidFill>
                  <a:srgbClr val="000000"/>
                </a:solidFill>
                <a:latin typeface="Arial"/>
                <a:cs typeface="Arial"/>
                <a:sym typeface="Arial"/>
              </a:rPr>
              <a:t>These are intended to be our fasted delivery projects. Materials are readily available and design effort is minimal prior to implantation. These don’t include significant changes to traffic circulation which would require lengthier analysis – Adding stop control, lane reductions would require us to assess traffic volumes.</a:t>
            </a:r>
          </a:p>
          <a:p>
            <a:pPr marL="742950" lvl="1" indent="-285750">
              <a:lnSpc>
                <a:spcPct val="114000"/>
              </a:lnSpc>
            </a:pPr>
            <a:endParaRPr lang="en-US" sz="1600"/>
          </a:p>
          <a:p>
            <a:pPr marL="0" indent="0">
              <a:lnSpc>
                <a:spcPct val="114000"/>
              </a:lnSpc>
              <a:buNone/>
            </a:pPr>
            <a:endParaRPr lang="en-US" sz="1600"/>
          </a:p>
          <a:p>
            <a:pPr marL="0" indent="0">
              <a:lnSpc>
                <a:spcPct val="114000"/>
              </a:lnSpc>
              <a:buNone/>
            </a:pPr>
            <a:endParaRPr sz="1600"/>
          </a:p>
        </p:txBody>
      </p:sp>
    </p:spTree>
    <p:extLst>
      <p:ext uri="{BB962C8B-B14F-4D97-AF65-F5344CB8AC3E}">
        <p14:creationId xmlns:p14="http://schemas.microsoft.com/office/powerpoint/2010/main" val="1289403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6f73a04f_0_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6f73a04f_0_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91179" indent="-174708" defTabSz="931774">
              <a:lnSpc>
                <a:spcPct val="114000"/>
              </a:lnSpc>
              <a:buClrTx/>
              <a:buSzTx/>
              <a:buNone/>
              <a:tabLst>
                <a:tab pos="291179" algn="l"/>
              </a:tabLst>
              <a:defRPr/>
            </a:pPr>
            <a:r>
              <a:rPr lang="en-US" sz="1600" kern="1200">
                <a:solidFill>
                  <a:prstClr val="black"/>
                </a:solidFill>
                <a:latin typeface="+mn-lt"/>
                <a:ea typeface="Calibri" panose="020F0502020204030204" pitchFamily="34" charset="0"/>
                <a:cs typeface="Times New Roman" panose="02020603050405020304" pitchFamily="18" charset="0"/>
              </a:rPr>
              <a:t>Tier 1 Project locations are most frequently community informed.</a:t>
            </a:r>
          </a:p>
          <a:p>
            <a:pPr marL="291179" indent="-174708" defTabSz="931774">
              <a:lnSpc>
                <a:spcPct val="114000"/>
              </a:lnSpc>
              <a:buClrTx/>
              <a:buSzTx/>
              <a:buNone/>
              <a:tabLst>
                <a:tab pos="291179" algn="l"/>
              </a:tabLst>
              <a:defRPr/>
            </a:pPr>
            <a:endParaRPr lang="en-US" sz="1600" kern="1200">
              <a:solidFill>
                <a:prstClr val="black"/>
              </a:solidFill>
              <a:latin typeface="+mn-lt"/>
              <a:ea typeface="Calibri" panose="020F0502020204030204" pitchFamily="34" charset="0"/>
              <a:cs typeface="Times New Roman" panose="02020603050405020304" pitchFamily="18" charset="0"/>
            </a:endParaRPr>
          </a:p>
          <a:p>
            <a:pPr marL="291179" indent="-174708" defTabSz="931774">
              <a:lnSpc>
                <a:spcPct val="114000"/>
              </a:lnSpc>
              <a:buClrTx/>
              <a:buSzTx/>
              <a:buNone/>
              <a:tabLst>
                <a:tab pos="291179" algn="l"/>
              </a:tabLst>
              <a:defRPr/>
            </a:pPr>
            <a:r>
              <a:rPr lang="en-US" sz="1600" kern="1200">
                <a:solidFill>
                  <a:prstClr val="black"/>
                </a:solidFill>
                <a:latin typeface="+mn-lt"/>
                <a:ea typeface="Calibri" panose="020F0502020204030204" pitchFamily="34" charset="0"/>
                <a:cs typeface="Times New Roman" panose="02020603050405020304" pitchFamily="18" charset="0"/>
              </a:rPr>
              <a:t>•   Most frequently these projects are generated by coordination with:</a:t>
            </a:r>
          </a:p>
          <a:p>
            <a:pPr marL="757066" marR="229061" lvl="1" indent="-291179" defTabSz="931774">
              <a:lnSpc>
                <a:spcPct val="114000"/>
              </a:lnSpc>
              <a:buClrTx/>
              <a:buSzPts val="1050"/>
              <a:buFont typeface="Arial" panose="020B0604020202020204" pitchFamily="34" charset="0"/>
              <a:buChar char="•"/>
              <a:tabLst>
                <a:tab pos="775831" algn="l"/>
                <a:tab pos="777125" algn="l"/>
              </a:tabLst>
              <a:defRPr/>
            </a:pPr>
            <a:r>
              <a:rPr lang="en-US" sz="1600" kern="1200">
                <a:solidFill>
                  <a:prstClr val="black"/>
                </a:solidFill>
                <a:latin typeface="+mn-lt"/>
                <a:ea typeface="Arial" panose="020B0604020202020204" pitchFamily="34" charset="0"/>
                <a:cs typeface="+mn-cs"/>
              </a:rPr>
              <a:t>City council members</a:t>
            </a:r>
            <a:r>
              <a:rPr lang="en-US" sz="1600" kern="1200" spc="-5">
                <a:solidFill>
                  <a:prstClr val="black"/>
                </a:solidFill>
                <a:latin typeface="+mn-lt"/>
                <a:ea typeface="Arial" panose="020B0604020202020204" pitchFamily="34" charset="0"/>
                <a:cs typeface="+mn-cs"/>
              </a:rPr>
              <a:t> </a:t>
            </a:r>
            <a:r>
              <a:rPr lang="en-US" sz="1600" kern="1200">
                <a:solidFill>
                  <a:prstClr val="black"/>
                </a:solidFill>
                <a:latin typeface="+mn-lt"/>
                <a:ea typeface="Arial" panose="020B0604020202020204" pitchFamily="34" charset="0"/>
                <a:cs typeface="+mn-cs"/>
              </a:rPr>
              <a:t>to address district-specific needs, focusing on the most vulnerable populations.</a:t>
            </a:r>
          </a:p>
          <a:p>
            <a:pPr marL="757066" lvl="1" indent="-291179" defTabSz="931774">
              <a:lnSpc>
                <a:spcPct val="114000"/>
              </a:lnSpc>
              <a:buClrTx/>
              <a:buSzPts val="1050"/>
              <a:buFont typeface="Arial" panose="020B0604020202020204" pitchFamily="34" charset="0"/>
              <a:buChar char="•"/>
              <a:tabLst>
                <a:tab pos="775831" algn="l"/>
                <a:tab pos="777125" algn="l"/>
              </a:tabLst>
              <a:defRPr/>
            </a:pPr>
            <a:r>
              <a:rPr lang="en-US" sz="1600" kern="1200">
                <a:solidFill>
                  <a:prstClr val="black"/>
                </a:solidFill>
                <a:latin typeface="+mn-lt"/>
                <a:ea typeface="Arial" panose="020B0604020202020204" pitchFamily="34" charset="0"/>
                <a:cs typeface="+mn-cs"/>
              </a:rPr>
              <a:t>Community</a:t>
            </a:r>
            <a:r>
              <a:rPr lang="en-US" sz="1600" kern="1200" spc="5">
                <a:solidFill>
                  <a:prstClr val="black"/>
                </a:solidFill>
                <a:latin typeface="+mn-lt"/>
                <a:ea typeface="Arial" panose="020B0604020202020204" pitchFamily="34" charset="0"/>
                <a:cs typeface="+mn-cs"/>
              </a:rPr>
              <a:t> </a:t>
            </a:r>
            <a:r>
              <a:rPr lang="en-US" sz="1600" kern="1200">
                <a:solidFill>
                  <a:prstClr val="black"/>
                </a:solidFill>
                <a:latin typeface="+mn-lt"/>
                <a:ea typeface="Arial" panose="020B0604020202020204" pitchFamily="34" charset="0"/>
                <a:cs typeface="+mn-cs"/>
              </a:rPr>
              <a:t>organization and neighborhood associations to align</a:t>
            </a:r>
            <a:r>
              <a:rPr lang="en-US" sz="1600" kern="1200" spc="5">
                <a:solidFill>
                  <a:prstClr val="black"/>
                </a:solidFill>
                <a:latin typeface="+mn-lt"/>
                <a:ea typeface="Arial" panose="020B0604020202020204" pitchFamily="34" charset="0"/>
                <a:cs typeface="+mn-cs"/>
              </a:rPr>
              <a:t> </a:t>
            </a:r>
            <a:r>
              <a:rPr lang="en-US" sz="1600" kern="1200">
                <a:solidFill>
                  <a:prstClr val="black"/>
                </a:solidFill>
                <a:latin typeface="+mn-lt"/>
                <a:ea typeface="Arial" panose="020B0604020202020204" pitchFamily="34" charset="0"/>
                <a:cs typeface="+mn-cs"/>
              </a:rPr>
              <a:t>projects</a:t>
            </a:r>
            <a:r>
              <a:rPr lang="en-US" sz="1600" kern="1200" spc="-10">
                <a:solidFill>
                  <a:prstClr val="black"/>
                </a:solidFill>
                <a:latin typeface="+mn-lt"/>
                <a:ea typeface="Arial" panose="020B0604020202020204" pitchFamily="34" charset="0"/>
                <a:cs typeface="+mn-cs"/>
              </a:rPr>
              <a:t> </a:t>
            </a:r>
            <a:r>
              <a:rPr lang="en-US" sz="1600" kern="1200">
                <a:solidFill>
                  <a:prstClr val="black"/>
                </a:solidFill>
                <a:latin typeface="+mn-lt"/>
                <a:ea typeface="Arial" panose="020B0604020202020204" pitchFamily="34" charset="0"/>
                <a:cs typeface="+mn-cs"/>
              </a:rPr>
              <a:t>with</a:t>
            </a:r>
            <a:r>
              <a:rPr lang="en-US" sz="1600" kern="1200" spc="5">
                <a:solidFill>
                  <a:prstClr val="black"/>
                </a:solidFill>
                <a:latin typeface="+mn-lt"/>
                <a:ea typeface="Arial" panose="020B0604020202020204" pitchFamily="34" charset="0"/>
                <a:cs typeface="+mn-cs"/>
              </a:rPr>
              <a:t> </a:t>
            </a:r>
            <a:r>
              <a:rPr lang="en-US" sz="1600" kern="1200">
                <a:solidFill>
                  <a:prstClr val="black"/>
                </a:solidFill>
                <a:latin typeface="+mn-lt"/>
                <a:ea typeface="Arial" panose="020B0604020202020204" pitchFamily="34" charset="0"/>
                <a:cs typeface="+mn-cs"/>
              </a:rPr>
              <a:t>local</a:t>
            </a:r>
            <a:r>
              <a:rPr lang="en-US" sz="1600" kern="1200" spc="15">
                <a:solidFill>
                  <a:prstClr val="black"/>
                </a:solidFill>
                <a:latin typeface="+mn-lt"/>
                <a:ea typeface="Arial" panose="020B0604020202020204" pitchFamily="34" charset="0"/>
                <a:cs typeface="+mn-cs"/>
              </a:rPr>
              <a:t> </a:t>
            </a:r>
            <a:r>
              <a:rPr lang="en-US" sz="1600" kern="1200" spc="-10">
                <a:solidFill>
                  <a:prstClr val="black"/>
                </a:solidFill>
                <a:latin typeface="+mn-lt"/>
                <a:ea typeface="Arial" panose="020B0604020202020204" pitchFamily="34" charset="0"/>
                <a:cs typeface="+mn-cs"/>
              </a:rPr>
              <a:t>goals and identify locations that may not yet show up in crash data but hinder the community’s feeling of safety</a:t>
            </a:r>
            <a:endParaRPr lang="en-US" sz="1600" kern="1200">
              <a:solidFill>
                <a:prstClr val="black"/>
              </a:solidFill>
              <a:latin typeface="+mn-lt"/>
              <a:ea typeface="Arial" panose="020B0604020202020204" pitchFamily="34" charset="0"/>
              <a:cs typeface="+mn-cs"/>
            </a:endParaRPr>
          </a:p>
          <a:p>
            <a:pPr marL="757066" marR="85413" lvl="1" indent="-291179" defTabSz="931774">
              <a:lnSpc>
                <a:spcPct val="114000"/>
              </a:lnSpc>
              <a:buClrTx/>
              <a:buSzPts val="1050"/>
              <a:buFont typeface="Arial" panose="020B0604020202020204" pitchFamily="34" charset="0"/>
              <a:buChar char="•"/>
              <a:tabLst>
                <a:tab pos="775831" algn="l"/>
                <a:tab pos="777125" algn="l"/>
              </a:tabLst>
              <a:defRPr/>
            </a:pPr>
            <a:r>
              <a:rPr lang="en-US" sz="1600" kern="1200">
                <a:solidFill>
                  <a:prstClr val="black"/>
                </a:solidFill>
                <a:latin typeface="+mn-lt"/>
                <a:ea typeface="Arial" panose="020B0604020202020204" pitchFamily="34" charset="0"/>
                <a:cs typeface="+mn-cs"/>
              </a:rPr>
              <a:t>the Police Department to react to current crash trends</a:t>
            </a:r>
            <a:r>
              <a:rPr lang="en-US" sz="1600" kern="1200" spc="-5">
                <a:solidFill>
                  <a:prstClr val="black"/>
                </a:solidFill>
                <a:latin typeface="+mn-lt"/>
                <a:ea typeface="Arial" panose="020B0604020202020204" pitchFamily="34" charset="0"/>
                <a:cs typeface="+mn-cs"/>
              </a:rPr>
              <a:t> </a:t>
            </a:r>
            <a:r>
              <a:rPr lang="en-US" sz="1600" kern="1200">
                <a:solidFill>
                  <a:prstClr val="black"/>
                </a:solidFill>
                <a:latin typeface="+mn-lt"/>
                <a:ea typeface="Arial" panose="020B0604020202020204" pitchFamily="34" charset="0"/>
                <a:cs typeface="+mn-cs"/>
              </a:rPr>
              <a:t>and recent fatal/serious injury crash locations.</a:t>
            </a:r>
          </a:p>
          <a:p>
            <a:pPr marL="757066" lvl="1" indent="-291179" defTabSz="931774">
              <a:lnSpc>
                <a:spcPct val="114000"/>
              </a:lnSpc>
              <a:buClrTx/>
              <a:buSzPts val="1050"/>
              <a:buFont typeface="Arial" panose="020B0604020202020204" pitchFamily="34" charset="0"/>
              <a:buChar char="•"/>
              <a:tabLst>
                <a:tab pos="775831" algn="l"/>
                <a:tab pos="777125" algn="l"/>
              </a:tabLst>
              <a:defRPr/>
            </a:pPr>
            <a:r>
              <a:rPr lang="en-US" sz="1600" kern="1200">
                <a:solidFill>
                  <a:prstClr val="black"/>
                </a:solidFill>
                <a:latin typeface="+mn-lt"/>
                <a:ea typeface="Arial" panose="020B0604020202020204" pitchFamily="34" charset="0"/>
                <a:cs typeface="+mn-cs"/>
              </a:rPr>
              <a:t>Engagement with users is a critical component</a:t>
            </a:r>
          </a:p>
          <a:p>
            <a:pPr marL="0" indent="0" defTabSz="931774">
              <a:lnSpc>
                <a:spcPct val="114000"/>
              </a:lnSpc>
              <a:buClrTx/>
              <a:buSzTx/>
              <a:buNone/>
              <a:defRPr/>
            </a:pPr>
            <a:endParaRPr lang="en-US" sz="1600" kern="1200">
              <a:solidFill>
                <a:prstClr val="black"/>
              </a:solidFill>
              <a:latin typeface="+mn-lt"/>
              <a:ea typeface="+mn-ea"/>
              <a:cs typeface="+mn-cs"/>
            </a:endParaRPr>
          </a:p>
          <a:p>
            <a:pPr marL="0" indent="0">
              <a:lnSpc>
                <a:spcPct val="114000"/>
              </a:lnSpc>
              <a:buNone/>
            </a:pPr>
            <a:endParaRPr sz="1600">
              <a:latin typeface="+mn-lt"/>
            </a:endParaRPr>
          </a:p>
        </p:txBody>
      </p:sp>
    </p:spTree>
    <p:extLst>
      <p:ext uri="{BB962C8B-B14F-4D97-AF65-F5344CB8AC3E}">
        <p14:creationId xmlns:p14="http://schemas.microsoft.com/office/powerpoint/2010/main" val="1044484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1F459595-289C-30E5-BED4-432C10F627F5}"/>
            </a:ext>
          </a:extLst>
        </p:cNvPr>
        <p:cNvGrpSpPr/>
        <p:nvPr/>
      </p:nvGrpSpPr>
      <p:grpSpPr>
        <a:xfrm>
          <a:off x="0" y="0"/>
          <a:ext cx="0" cy="0"/>
          <a:chOff x="0" y="0"/>
          <a:chExt cx="0" cy="0"/>
        </a:xfrm>
      </p:grpSpPr>
      <p:sp>
        <p:nvSpPr>
          <p:cNvPr id="81" name="Google Shape;81;gc6f73a04f_0_14:notes">
            <a:extLst>
              <a:ext uri="{FF2B5EF4-FFF2-40B4-BE49-F238E27FC236}">
                <a16:creationId xmlns:a16="http://schemas.microsoft.com/office/drawing/2014/main" id="{7CE3D3AC-4E2B-C708-E0A8-2F5B372D454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6f73a04f_0_14:notes">
            <a:extLst>
              <a:ext uri="{FF2B5EF4-FFF2-40B4-BE49-F238E27FC236}">
                <a16:creationId xmlns:a16="http://schemas.microsoft.com/office/drawing/2014/main" id="{9F2AA706-934C-75C5-0138-A55858433D29}"/>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4000"/>
              </a:lnSpc>
              <a:buNone/>
            </a:pPr>
            <a:r>
              <a:rPr lang="en-US" sz="1600"/>
              <a:t>What was defined as “Tier 2” by the 2025 council action is a little bit of a misnomer to me and we are looking at tweaking those definitions. These are more involved corridor type projects that probably don’t fit the “quick build” moniker quite as well. I prefer to think of them as expedited CIPs:</a:t>
            </a:r>
          </a:p>
          <a:p>
            <a:pPr marL="0" indent="0">
              <a:lnSpc>
                <a:spcPct val="114000"/>
              </a:lnSpc>
              <a:buNone/>
            </a:pPr>
            <a:endParaRPr lang="en-US" sz="1600"/>
          </a:p>
          <a:p>
            <a:pPr marL="285750" indent="-285750">
              <a:lnSpc>
                <a:spcPct val="114000"/>
              </a:lnSpc>
            </a:pPr>
            <a:r>
              <a:rPr lang="en-US" sz="1600"/>
              <a:t>Frequently corridor pilot projects on the HIN – Quick implementation of some corridor improvements that are planned on HIN roadways</a:t>
            </a:r>
          </a:p>
          <a:p>
            <a:pPr marL="285750" indent="-285750">
              <a:lnSpc>
                <a:spcPct val="114000"/>
              </a:lnSpc>
            </a:pPr>
            <a:r>
              <a:rPr lang="en-US" sz="1600"/>
              <a:t>Allows for interim safety improvements while the City procures grant funding for full corridor buildout</a:t>
            </a:r>
          </a:p>
          <a:p>
            <a:pPr marL="285750" indent="-285750">
              <a:lnSpc>
                <a:spcPct val="114000"/>
              </a:lnSpc>
            </a:pPr>
            <a:r>
              <a:rPr lang="en-US" sz="1600"/>
              <a:t>Includes lane adjustments and pavement resurfacing</a:t>
            </a:r>
          </a:p>
          <a:p>
            <a:pPr marL="285750" indent="-285750">
              <a:lnSpc>
                <a:spcPct val="114000"/>
              </a:lnSpc>
            </a:pPr>
            <a:r>
              <a:rPr lang="en-US" sz="1600"/>
              <a:t>Outside of the level of project typically taken on by City crews</a:t>
            </a:r>
          </a:p>
          <a:p>
            <a:pPr marL="285750" indent="-285750">
              <a:lnSpc>
                <a:spcPct val="114000"/>
              </a:lnSpc>
            </a:pPr>
            <a:r>
              <a:rPr lang="en-US" sz="1600"/>
              <a:t>Requires development of full plans and contractor bidding</a:t>
            </a:r>
          </a:p>
          <a:p>
            <a:pPr marL="285750" indent="-285750">
              <a:lnSpc>
                <a:spcPct val="114000"/>
              </a:lnSpc>
            </a:pPr>
            <a:r>
              <a:rPr lang="en-US" sz="1600"/>
              <a:t>Significantly longer than Tier 1 – But locally funded to avoid the delays that typically stem from grant funded processes.</a:t>
            </a:r>
          </a:p>
          <a:p>
            <a:pPr marL="742950" lvl="1" indent="-285750">
              <a:lnSpc>
                <a:spcPct val="114000"/>
              </a:lnSpc>
            </a:pPr>
            <a:r>
              <a:rPr lang="en-US" sz="1600"/>
              <a:t>Funding authorizations</a:t>
            </a:r>
          </a:p>
          <a:p>
            <a:pPr marL="742950" lvl="1" indent="-285750">
              <a:lnSpc>
                <a:spcPct val="114000"/>
              </a:lnSpc>
            </a:pPr>
            <a:r>
              <a:rPr lang="en-US" sz="1600"/>
              <a:t>NEPA</a:t>
            </a:r>
          </a:p>
          <a:p>
            <a:pPr marL="742950" lvl="1" indent="-285750">
              <a:lnSpc>
                <a:spcPct val="114000"/>
              </a:lnSpc>
            </a:pPr>
            <a:r>
              <a:rPr lang="en-US" sz="1600"/>
              <a:t>ROW and Utility Certifications </a:t>
            </a:r>
          </a:p>
          <a:p>
            <a:pPr marL="742950" lvl="1" indent="-285750">
              <a:lnSpc>
                <a:spcPct val="114000"/>
              </a:lnSpc>
            </a:pPr>
            <a:endParaRPr lang="en-US" sz="1600"/>
          </a:p>
          <a:p>
            <a:pPr marL="0" marR="0" lvl="1" indent="0" algn="l" rtl="0">
              <a:lnSpc>
                <a:spcPct val="114000"/>
              </a:lnSpc>
              <a:spcBef>
                <a:spcPts val="0"/>
              </a:spcBef>
              <a:spcAft>
                <a:spcPts val="0"/>
              </a:spcAft>
              <a:buClr>
                <a:srgbClr val="000000"/>
              </a:buClr>
              <a:buSzPts val="1400"/>
              <a:buFont typeface="Arial"/>
              <a:buNone/>
            </a:pPr>
            <a:r>
              <a:rPr lang="en-US" sz="1600" b="0" i="0" u="none" strike="noStrike" cap="none">
                <a:solidFill>
                  <a:srgbClr val="000000"/>
                </a:solidFill>
                <a:latin typeface="Arial"/>
                <a:cs typeface="Arial"/>
                <a:sym typeface="Arial"/>
              </a:rPr>
              <a:t>These projects are a very important tool for the City’s transportation initiative – I’m just not sure “Quick Build” is the right terminology here. </a:t>
            </a:r>
          </a:p>
          <a:p>
            <a:pPr marL="0" marR="0" lvl="1" indent="0" algn="l" rtl="0">
              <a:lnSpc>
                <a:spcPct val="114000"/>
              </a:lnSpc>
              <a:spcBef>
                <a:spcPts val="0"/>
              </a:spcBef>
              <a:spcAft>
                <a:spcPts val="0"/>
              </a:spcAft>
              <a:buClr>
                <a:srgbClr val="000000"/>
              </a:buClr>
              <a:buSzPts val="1400"/>
              <a:buFont typeface="Arial"/>
              <a:buNone/>
            </a:pPr>
            <a:endParaRPr lang="en-US" sz="1600" b="0" i="0" u="none" strike="noStrike" cap="none">
              <a:solidFill>
                <a:srgbClr val="000000"/>
              </a:solidFill>
              <a:latin typeface="Arial"/>
              <a:cs typeface="Arial"/>
              <a:sym typeface="Arial"/>
            </a:endParaRPr>
          </a:p>
          <a:p>
            <a:pPr marL="0" marR="0" lvl="1" indent="0" algn="l" rtl="0">
              <a:lnSpc>
                <a:spcPct val="114000"/>
              </a:lnSpc>
              <a:spcBef>
                <a:spcPts val="0"/>
              </a:spcBef>
              <a:spcAft>
                <a:spcPts val="0"/>
              </a:spcAft>
              <a:buClr>
                <a:srgbClr val="000000"/>
              </a:buClr>
              <a:buSzPts val="1400"/>
              <a:buFont typeface="Arial"/>
              <a:buNone/>
            </a:pPr>
            <a:r>
              <a:rPr lang="en-US" sz="1600" b="0" i="0" u="none" strike="noStrike" cap="none">
                <a:solidFill>
                  <a:srgbClr val="000000"/>
                </a:solidFill>
                <a:latin typeface="Arial"/>
                <a:cs typeface="Arial"/>
                <a:sym typeface="Arial"/>
              </a:rPr>
              <a:t>We’ve recently completed one of these on Marysville Blvd and are working on a similar effort on Northgate Blvd – Both VZ corridors</a:t>
            </a:r>
            <a:endParaRPr sz="1600" b="0" i="0" u="none" strike="noStrike" cap="none">
              <a:solidFill>
                <a:srgbClr val="000000"/>
              </a:solidFill>
              <a:latin typeface="Arial"/>
              <a:cs typeface="Arial"/>
              <a:sym typeface="Arial"/>
            </a:endParaRPr>
          </a:p>
        </p:txBody>
      </p:sp>
    </p:spTree>
    <p:extLst>
      <p:ext uri="{BB962C8B-B14F-4D97-AF65-F5344CB8AC3E}">
        <p14:creationId xmlns:p14="http://schemas.microsoft.com/office/powerpoint/2010/main" val="45091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C664039F-0B89-3A5E-FE34-F0A8A69E064A}"/>
            </a:ext>
          </a:extLst>
        </p:cNvPr>
        <p:cNvGrpSpPr/>
        <p:nvPr/>
      </p:nvGrpSpPr>
      <p:grpSpPr>
        <a:xfrm>
          <a:off x="0" y="0"/>
          <a:ext cx="0" cy="0"/>
          <a:chOff x="0" y="0"/>
          <a:chExt cx="0" cy="0"/>
        </a:xfrm>
      </p:grpSpPr>
      <p:sp>
        <p:nvSpPr>
          <p:cNvPr id="81" name="Google Shape;81;gc6f73a04f_0_14:notes">
            <a:extLst>
              <a:ext uri="{FF2B5EF4-FFF2-40B4-BE49-F238E27FC236}">
                <a16:creationId xmlns:a16="http://schemas.microsoft.com/office/drawing/2014/main" id="{0A5D7FD5-2D41-E17E-42BB-CF073682DAEC}"/>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6f73a04f_0_14:notes">
            <a:extLst>
              <a:ext uri="{FF2B5EF4-FFF2-40B4-BE49-F238E27FC236}">
                <a16:creationId xmlns:a16="http://schemas.microsoft.com/office/drawing/2014/main" id="{D20D6FD5-94B0-2F55-6EEF-5966CBEBBE0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4000"/>
              </a:lnSpc>
              <a:buNone/>
            </a:pPr>
            <a:r>
              <a:rPr lang="en-US" sz="1600"/>
              <a:t>So to recap, a quick summary of the current Tier system and the related delivery timing:</a:t>
            </a:r>
          </a:p>
          <a:p>
            <a:pPr marL="742950" lvl="1" indent="-285750">
              <a:lnSpc>
                <a:spcPct val="114000"/>
              </a:lnSpc>
            </a:pPr>
            <a:r>
              <a:rPr lang="en-US" sz="1600"/>
              <a:t>Tier 1 Projects – very rapid implementation – 3-6 Months from identification to construction is the goal</a:t>
            </a:r>
          </a:p>
          <a:p>
            <a:pPr marL="742950" lvl="1" indent="-285750">
              <a:lnSpc>
                <a:spcPct val="114000"/>
              </a:lnSpc>
            </a:pPr>
            <a:r>
              <a:rPr lang="en-US" sz="1600"/>
              <a:t>Tier 2 Projects – Delivered by Engineering Services, follows more of a CIP delivery method without some of the bigger delay items. The goal is to have these designed and in construction within 12 months.</a:t>
            </a:r>
          </a:p>
          <a:p>
            <a:pPr marL="742950" lvl="1" indent="-285750">
              <a:lnSpc>
                <a:spcPct val="114000"/>
              </a:lnSpc>
            </a:pPr>
            <a:endParaRPr lang="en-US" sz="1600"/>
          </a:p>
          <a:p>
            <a:pPr marL="0" marR="0" lvl="1" indent="0" algn="l" rtl="0">
              <a:lnSpc>
                <a:spcPct val="114000"/>
              </a:lnSpc>
              <a:spcBef>
                <a:spcPts val="0"/>
              </a:spcBef>
              <a:spcAft>
                <a:spcPts val="0"/>
              </a:spcAft>
              <a:buClr>
                <a:srgbClr val="000000"/>
              </a:buClr>
              <a:buSzPts val="1400"/>
              <a:buFont typeface="Arial"/>
              <a:buNone/>
            </a:pPr>
            <a:r>
              <a:rPr lang="en-US" sz="1600" b="0" i="0" u="none" strike="noStrike" cap="none">
                <a:solidFill>
                  <a:srgbClr val="000000"/>
                </a:solidFill>
                <a:latin typeface="Arial"/>
                <a:cs typeface="Arial"/>
                <a:sym typeface="Arial"/>
              </a:rPr>
              <a:t>What I’ve noticed is there is a significant middle ground between these tiers for an intermediate Tier of projects……</a:t>
            </a:r>
          </a:p>
          <a:p>
            <a:pPr marL="0" indent="0">
              <a:lnSpc>
                <a:spcPct val="114000"/>
              </a:lnSpc>
              <a:buNone/>
            </a:pPr>
            <a:endParaRPr lang="en-US" sz="1600"/>
          </a:p>
          <a:p>
            <a:pPr marL="0" indent="0">
              <a:lnSpc>
                <a:spcPct val="114000"/>
              </a:lnSpc>
              <a:buNone/>
            </a:pPr>
            <a:endParaRPr sz="1600"/>
          </a:p>
        </p:txBody>
      </p:sp>
    </p:spTree>
    <p:extLst>
      <p:ext uri="{BB962C8B-B14F-4D97-AF65-F5344CB8AC3E}">
        <p14:creationId xmlns:p14="http://schemas.microsoft.com/office/powerpoint/2010/main" val="3401483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id="{AE1A8E25-F05D-7CA8-0D13-62E12C2B96EF}"/>
            </a:ext>
          </a:extLst>
        </p:cNvPr>
        <p:cNvGrpSpPr/>
        <p:nvPr/>
      </p:nvGrpSpPr>
      <p:grpSpPr>
        <a:xfrm>
          <a:off x="0" y="0"/>
          <a:ext cx="0" cy="0"/>
          <a:chOff x="0" y="0"/>
          <a:chExt cx="0" cy="0"/>
        </a:xfrm>
      </p:grpSpPr>
      <p:sp>
        <p:nvSpPr>
          <p:cNvPr id="75" name="Google Shape;75;gc6f73a04f_0_9:notes">
            <a:extLst>
              <a:ext uri="{FF2B5EF4-FFF2-40B4-BE49-F238E27FC236}">
                <a16:creationId xmlns:a16="http://schemas.microsoft.com/office/drawing/2014/main" id="{38629B44-1DF6-2962-C724-07755E1F1806}"/>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6f73a04f_0_9:notes">
            <a:extLst>
              <a:ext uri="{FF2B5EF4-FFF2-40B4-BE49-F238E27FC236}">
                <a16:creationId xmlns:a16="http://schemas.microsoft.com/office/drawing/2014/main" id="{5BC722B2-9435-C510-4C60-59B53866CD8B}"/>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lnSpc>
                <a:spcPct val="114000"/>
              </a:lnSpc>
              <a:buClrTx/>
              <a:buSzTx/>
              <a:buNone/>
              <a:defRPr/>
            </a:pPr>
            <a:r>
              <a:rPr lang="en-US" sz="1600">
                <a:latin typeface="+mn-lt"/>
              </a:rPr>
              <a:t>So - how will the team and these projects be funded?</a:t>
            </a:r>
          </a:p>
          <a:p>
            <a:pPr marL="0" indent="0" defTabSz="931774">
              <a:lnSpc>
                <a:spcPct val="114000"/>
              </a:lnSpc>
              <a:buClrTx/>
              <a:buSzTx/>
              <a:buNone/>
              <a:defRPr/>
            </a:pPr>
            <a:endParaRPr lang="en-US" sz="1600">
              <a:latin typeface="+mn-lt"/>
            </a:endParaRPr>
          </a:p>
          <a:p>
            <a:pPr marL="0" indent="0" defTabSz="931774">
              <a:lnSpc>
                <a:spcPct val="114000"/>
              </a:lnSpc>
              <a:buClrTx/>
              <a:buSzTx/>
              <a:buNone/>
              <a:defRPr/>
            </a:pPr>
            <a:r>
              <a:rPr lang="en-US" sz="1600">
                <a:latin typeface="+mn-lt"/>
              </a:rPr>
              <a:t>The City’s budgetary issues have been well publicized - so staff analyzed the City’s ongoing annual revenue for dedicated transportation funds (primarily gas tax and Measure A countywide transportation sales tax), looked at five year projections, and identified opportunities to take advantage of cash flow to fund staff positions and contracts on an ongoing basis without affecting the City’s budget deficit.</a:t>
            </a:r>
          </a:p>
          <a:p>
            <a:pPr marL="0" indent="0" defTabSz="931774">
              <a:lnSpc>
                <a:spcPct val="114000"/>
              </a:lnSpc>
              <a:buClrTx/>
              <a:buSzTx/>
              <a:buNone/>
              <a:defRPr/>
            </a:pPr>
            <a:endParaRPr lang="en-US" sz="1600">
              <a:latin typeface="+mn-lt"/>
            </a:endParaRPr>
          </a:p>
          <a:p>
            <a:pPr marL="0" indent="0" defTabSz="931774">
              <a:lnSpc>
                <a:spcPct val="114000"/>
              </a:lnSpc>
              <a:buClrTx/>
              <a:buSzTx/>
              <a:buNone/>
              <a:defRPr/>
            </a:pPr>
            <a:r>
              <a:rPr lang="en-US" sz="1600">
                <a:latin typeface="+mn-lt"/>
              </a:rPr>
              <a:t>The new team will rely on the $2.6 million Safety Program which was established with the new FY25/26 Capital Improvement Program, as well as existing programs (including Railway Quiet Zones, Pedestrian Safety, Bicycling Safety, and Vision Zero).</a:t>
            </a:r>
          </a:p>
          <a:p>
            <a:pPr>
              <a:lnSpc>
                <a:spcPct val="114000"/>
              </a:lnSpc>
            </a:pPr>
            <a:endParaRPr lang="en-US" sz="1600">
              <a:latin typeface="+mn-lt"/>
            </a:endParaRPr>
          </a:p>
          <a:p>
            <a:pPr marL="0" indent="0" defTabSz="931774">
              <a:lnSpc>
                <a:spcPct val="114000"/>
              </a:lnSpc>
              <a:buClrTx/>
              <a:buSzTx/>
              <a:buNone/>
              <a:defRPr/>
            </a:pPr>
            <a:r>
              <a:rPr lang="en-US" sz="1600" kern="100">
                <a:latin typeface="+mn-lt"/>
                <a:ea typeface="Times New Roman" panose="02020603050405020304" pitchFamily="18" charset="0"/>
                <a:cs typeface="Times New Roman" panose="02020603050405020304" pitchFamily="18" charset="0"/>
              </a:rPr>
              <a:t>A separate budgetary action was taken to support Engineering Services work on the Tier 2 Projects – It established a new Quick-Build CIP (</a:t>
            </a:r>
            <a:r>
              <a:rPr lang="en-US" sz="1600">
                <a:latin typeface="+mn-lt"/>
                <a:ea typeface="Calibri" panose="020F0502020204030204" pitchFamily="34" charset="0"/>
                <a:cs typeface="Times New Roman" panose="02020603050405020304" pitchFamily="18" charset="0"/>
              </a:rPr>
              <a:t>T15255300)</a:t>
            </a:r>
            <a:r>
              <a:rPr lang="en-US" sz="1600" kern="100">
                <a:latin typeface="+mn-lt"/>
                <a:ea typeface="Times New Roman" panose="02020603050405020304" pitchFamily="18" charset="0"/>
                <a:cs typeface="Times New Roman" panose="02020603050405020304" pitchFamily="18" charset="0"/>
              </a:rPr>
              <a:t> valued at $2 million to allow staff to begin steps for implementation of these projects.</a:t>
            </a:r>
            <a:endParaRPr lang="en-US" sz="1600">
              <a:latin typeface="+mn-lt"/>
            </a:endParaRPr>
          </a:p>
        </p:txBody>
      </p:sp>
    </p:spTree>
    <p:extLst>
      <p:ext uri="{BB962C8B-B14F-4D97-AF65-F5344CB8AC3E}">
        <p14:creationId xmlns:p14="http://schemas.microsoft.com/office/powerpoint/2010/main" val="2414155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6A6983E-34F9-04D2-5938-FC821C772B37}"/>
            </a:ext>
          </a:extLst>
        </p:cNvPr>
        <p:cNvGrpSpPr/>
        <p:nvPr/>
      </p:nvGrpSpPr>
      <p:grpSpPr>
        <a:xfrm>
          <a:off x="0" y="0"/>
          <a:ext cx="0" cy="0"/>
          <a:chOff x="0" y="0"/>
          <a:chExt cx="0" cy="0"/>
        </a:xfrm>
      </p:grpSpPr>
      <p:sp>
        <p:nvSpPr>
          <p:cNvPr id="81" name="Google Shape;81;gc6f73a04f_0_14:notes">
            <a:extLst>
              <a:ext uri="{FF2B5EF4-FFF2-40B4-BE49-F238E27FC236}">
                <a16:creationId xmlns:a16="http://schemas.microsoft.com/office/drawing/2014/main" id="{1E467FFF-BEB8-6C82-47FD-DDA7D31560B3}"/>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6f73a04f_0_14:notes">
            <a:extLst>
              <a:ext uri="{FF2B5EF4-FFF2-40B4-BE49-F238E27FC236}">
                <a16:creationId xmlns:a16="http://schemas.microsoft.com/office/drawing/2014/main" id="{D2653CCF-BF5E-FDC4-B3F7-18A02F98E16C}"/>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4000"/>
              </a:lnSpc>
              <a:buNone/>
            </a:pPr>
            <a:r>
              <a:rPr lang="en-US" sz="1600"/>
              <a:t>Quick Builds have been moving forward….But how do we supercharge it? We want to be agile and efficient, and we want to deliver these types of improvements IN VOLUME!</a:t>
            </a:r>
          </a:p>
          <a:p>
            <a:pPr marL="0" indent="0">
              <a:lnSpc>
                <a:spcPct val="114000"/>
              </a:lnSpc>
              <a:buNone/>
            </a:pPr>
            <a:endParaRPr lang="en-US" sz="1600"/>
          </a:p>
          <a:p>
            <a:pPr marL="0" indent="0">
              <a:lnSpc>
                <a:spcPct val="114000"/>
              </a:lnSpc>
              <a:buNone/>
            </a:pPr>
            <a:r>
              <a:rPr lang="en-US" sz="1600"/>
              <a:t>How do we accomplish that goal:</a:t>
            </a:r>
          </a:p>
          <a:p>
            <a:pPr marL="285750" indent="-285750">
              <a:lnSpc>
                <a:spcPct val="114000"/>
              </a:lnSpc>
            </a:pPr>
            <a:r>
              <a:rPr lang="en-US" sz="1600"/>
              <a:t>Improve our ability to construct these improvements – The Council action in 2025 provided advance approval of on-call contracting</a:t>
            </a:r>
          </a:p>
          <a:p>
            <a:pPr marL="285750" indent="-285750">
              <a:lnSpc>
                <a:spcPct val="114000"/>
              </a:lnSpc>
            </a:pPr>
            <a:r>
              <a:rPr lang="en-US" sz="1600"/>
              <a:t>Improve our design capacity – To date most of the quick build improvements have fallen to Investigations to lay out.</a:t>
            </a:r>
          </a:p>
          <a:p>
            <a:pPr marL="285750" indent="-285750">
              <a:lnSpc>
                <a:spcPct val="114000"/>
              </a:lnSpc>
            </a:pPr>
            <a:r>
              <a:rPr lang="en-US" sz="1600"/>
              <a:t>Improve our processes – Leverage new technology where available</a:t>
            </a:r>
          </a:p>
          <a:p>
            <a:pPr marL="285750" indent="-285750">
              <a:lnSpc>
                <a:spcPct val="114000"/>
              </a:lnSpc>
            </a:pPr>
            <a:r>
              <a:rPr lang="en-US" sz="1600"/>
              <a:t>Outreach is critical – It’s major part of identifying locations</a:t>
            </a:r>
          </a:p>
          <a:p>
            <a:pPr marL="285750" indent="-285750">
              <a:lnSpc>
                <a:spcPct val="114000"/>
              </a:lnSpc>
            </a:pPr>
            <a:r>
              <a:rPr lang="en-US" sz="1600"/>
              <a:t>We also need to follow up with community following projects</a:t>
            </a:r>
          </a:p>
          <a:p>
            <a:pPr marL="285750" indent="-285750">
              <a:lnSpc>
                <a:spcPct val="114000"/>
              </a:lnSpc>
            </a:pPr>
            <a:r>
              <a:rPr lang="en-US" sz="1600"/>
              <a:t>Finally – don’t fear failure – Making a lot of quick build improvements is going to result in some lessons learned.</a:t>
            </a:r>
          </a:p>
          <a:p>
            <a:pPr marL="285750" indent="-285750">
              <a:lnSpc>
                <a:spcPct val="114000"/>
              </a:lnSpc>
            </a:pPr>
            <a:endParaRPr lang="en-US" sz="1600"/>
          </a:p>
          <a:p>
            <a:pPr marL="0" indent="0">
              <a:lnSpc>
                <a:spcPct val="114000"/>
              </a:lnSpc>
              <a:buNone/>
            </a:pPr>
            <a:endParaRPr sz="1600"/>
          </a:p>
        </p:txBody>
      </p:sp>
    </p:spTree>
    <p:extLst>
      <p:ext uri="{BB962C8B-B14F-4D97-AF65-F5344CB8AC3E}">
        <p14:creationId xmlns:p14="http://schemas.microsoft.com/office/powerpoint/2010/main" val="3493648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c6f73a04f_0_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c6f73a04f_0_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a:lnSpc>
                <a:spcPct val="114000"/>
              </a:lnSpc>
              <a:buFontTx/>
              <a:buChar char="-"/>
            </a:pPr>
            <a:endParaRPr lang="en-US" sz="1600">
              <a:latin typeface="+mn-lt"/>
            </a:endParaRPr>
          </a:p>
          <a:p>
            <a:pPr marL="0" indent="0">
              <a:lnSpc>
                <a:spcPct val="114000"/>
              </a:lnSpc>
              <a:buFont typeface="Arial" panose="020B0604020202020204" pitchFamily="34" charset="0"/>
              <a:buNone/>
            </a:pPr>
            <a:endParaRPr lang="en-US" sz="1600">
              <a:latin typeface="+mn-lt"/>
            </a:endParaRPr>
          </a:p>
          <a:p>
            <a:pPr>
              <a:lnSpc>
                <a:spcPct val="114000"/>
              </a:lnSpc>
            </a:pPr>
            <a:endParaRPr lang="en-US" sz="1600">
              <a:latin typeface="+mn-lt"/>
            </a:endParaRPr>
          </a:p>
          <a:p>
            <a:pPr marL="0" indent="0">
              <a:lnSpc>
                <a:spcPct val="114000"/>
              </a:lnSpc>
              <a:buNone/>
            </a:pPr>
            <a:endParaRPr sz="1600">
              <a:latin typeface="+mn-l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F063-AF6A-5476-05AF-0B7D07756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A6B83-CCA4-44CE-2D2B-110D314AC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639CC-8587-4184-5D3B-946141F2BBAC}"/>
              </a:ext>
            </a:extLst>
          </p:cNvPr>
          <p:cNvSpPr>
            <a:spLocks noGrp="1"/>
          </p:cNvSpPr>
          <p:nvPr>
            <p:ph type="body" idx="1"/>
          </p:nvPr>
        </p:nvSpPr>
        <p:spPr/>
        <p:txBody>
          <a:bodyPr/>
          <a:lstStyle/>
          <a:p>
            <a:pPr marL="139700" indent="0">
              <a:buNone/>
            </a:pPr>
            <a:endParaRPr lang="en-US"/>
          </a:p>
        </p:txBody>
      </p:sp>
    </p:spTree>
    <p:extLst>
      <p:ext uri="{BB962C8B-B14F-4D97-AF65-F5344CB8AC3E}">
        <p14:creationId xmlns:p14="http://schemas.microsoft.com/office/powerpoint/2010/main" val="399523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c6f73a04f_0_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c6f73a04f_0_4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jump into the Quick Build program we will</a:t>
            </a:r>
          </a:p>
          <a:p>
            <a:pPr lvl="1"/>
            <a:r>
              <a:rPr lang="en-US"/>
              <a:t>Touch on the recent history regarding traffic safety in the City</a:t>
            </a:r>
          </a:p>
          <a:p>
            <a:pPr lvl="2"/>
            <a:r>
              <a:rPr lang="en-US"/>
              <a:t>The 2018 Vision Zero Plan</a:t>
            </a:r>
          </a:p>
          <a:p>
            <a:pPr lvl="2"/>
            <a:r>
              <a:rPr lang="en-US"/>
              <a:t>Our crash history</a:t>
            </a:r>
          </a:p>
          <a:p>
            <a:pPr lvl="2"/>
            <a:r>
              <a:rPr lang="en-US"/>
              <a:t>Some recent CIP project efforts</a:t>
            </a:r>
          </a:p>
          <a:p>
            <a:pPr lvl="2"/>
            <a:r>
              <a:rPr lang="en-US"/>
              <a:t>The 2025 TSI by City Council</a:t>
            </a:r>
          </a:p>
          <a:p>
            <a:pPr lvl="2"/>
            <a:r>
              <a:rPr lang="en-US"/>
              <a:t>Our efforts to ramp up the City’s quick build capabilities</a:t>
            </a:r>
          </a:p>
          <a:p>
            <a:pPr lvl="2"/>
            <a:endParaRPr lang="en-US"/>
          </a:p>
          <a:p>
            <a:pPr lvl="2"/>
            <a:endParaRPr lang="en-US"/>
          </a:p>
        </p:txBody>
      </p:sp>
    </p:spTree>
    <p:extLst>
      <p:ext uri="{BB962C8B-B14F-4D97-AF65-F5344CB8AC3E}">
        <p14:creationId xmlns:p14="http://schemas.microsoft.com/office/powerpoint/2010/main" val="3603732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August of 2018, Sacramento City Council adopted it’s first Vision Zero action plan to “work collaboratively in a data-driven effort to eliminate traffic fatalities and serious injuries”.</a:t>
            </a:r>
          </a:p>
          <a:p>
            <a:pPr marL="139700" indent="0">
              <a:buNone/>
            </a:pPr>
            <a:endParaRPr lang="en-US"/>
          </a:p>
          <a:p>
            <a:r>
              <a:rPr lang="en-US"/>
              <a:t>The City developed this plan using crash data from the years 2009-2015, analyzing crash trends, developing countermeasure recommendations, and establishing policies that would guide all our work for the next 10 years.</a:t>
            </a:r>
          </a:p>
          <a:p>
            <a:pPr marL="139700" indent="0">
              <a:buNone/>
            </a:pPr>
            <a:endParaRPr lang="en-US"/>
          </a:p>
          <a:p>
            <a:r>
              <a:rPr lang="en-US"/>
              <a:t>Since the 2018 adoption, every investment in street and roadway improvements has been with a Vision Zero lens.</a:t>
            </a:r>
          </a:p>
        </p:txBody>
      </p:sp>
    </p:spTree>
    <p:extLst>
      <p:ext uri="{BB962C8B-B14F-4D97-AF65-F5344CB8AC3E}">
        <p14:creationId xmlns:p14="http://schemas.microsoft.com/office/powerpoint/2010/main" val="2329001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73a0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At the time of the study, the data highlighted the need to focus our attention and investments to make walking and biking safer.  These charts, from the action plan, clearly show the disproportionate toll that traffic violence causes on the most vulnerable users of our streets.</a:t>
            </a:r>
          </a:p>
          <a:p>
            <a:pPr marL="0" lvl="0" indent="0" algn="l" rtl="0">
              <a:spcBef>
                <a:spcPts val="0"/>
              </a:spcBef>
              <a:spcAft>
                <a:spcPts val="0"/>
              </a:spcAft>
              <a:buNone/>
            </a:pPr>
            <a:endParaRPr lang="en-US"/>
          </a:p>
          <a:p>
            <a:pPr marL="171450" lvl="0" indent="-171450" algn="l" rtl="0">
              <a:spcBef>
                <a:spcPts val="0"/>
              </a:spcBef>
              <a:spcAft>
                <a:spcPts val="0"/>
              </a:spcAft>
              <a:buFontTx/>
              <a:buChar char="-"/>
            </a:pPr>
            <a:r>
              <a:rPr lang="en-US"/>
              <a:t>While biking makes up only 3% of trips, 12% of all collisions involve a bicyclist, and 16% of collisions where a fatality or severe injury occurred.</a:t>
            </a:r>
          </a:p>
          <a:p>
            <a:pPr marL="0" lvl="0" indent="0" algn="l" rtl="0">
              <a:spcBef>
                <a:spcPts val="0"/>
              </a:spcBef>
              <a:spcAft>
                <a:spcPts val="0"/>
              </a:spcAft>
              <a:buFontTx/>
              <a:buNone/>
            </a:pPr>
            <a:endParaRPr lang="en-US"/>
          </a:p>
          <a:p>
            <a:pPr marL="171450" lvl="0" indent="-171450" algn="l" rtl="0">
              <a:spcBef>
                <a:spcPts val="0"/>
              </a:spcBef>
              <a:spcAft>
                <a:spcPts val="0"/>
              </a:spcAft>
              <a:buFontTx/>
              <a:buChar char="-"/>
            </a:pPr>
            <a:r>
              <a:rPr lang="en-US"/>
              <a:t>And the stats for walking are even worse.  With only 10% of all collisions involving a pedestrian, they attribute to 40% of all fatal crashes.</a:t>
            </a:r>
          </a:p>
          <a:p>
            <a:pPr marL="171450" lvl="0" indent="-171450" algn="l" rtl="0">
              <a:spcBef>
                <a:spcPts val="0"/>
              </a:spcBef>
              <a:spcAft>
                <a:spcPts val="0"/>
              </a:spcAft>
              <a:buFontTx/>
              <a:buChar char="-"/>
            </a:pPr>
            <a:endParaRPr lang="en-US"/>
          </a:p>
          <a:p>
            <a:pPr marL="0" lvl="0" indent="0" algn="l" rtl="0">
              <a:spcBef>
                <a:spcPts val="0"/>
              </a:spcBef>
              <a:spcAft>
                <a:spcPts val="0"/>
              </a:spcAft>
              <a:buFontTx/>
              <a:buNone/>
            </a:pPr>
            <a:r>
              <a:rPr lang="en-US"/>
              <a:t>The 2018 Vision Zero Action Plan also defined the City’s High Injury Network, which identifies the corridors with the highest levels of fatal and serious crashes for all modes.  The High Injury Network only makes up 14% of Sacramento’s roadways, but those corridors contain 79% of all crashes and 77% of all KSI crashes.</a:t>
            </a:r>
          </a:p>
          <a:p>
            <a:pPr marL="0" lvl="0" indent="0" algn="l" rtl="0">
              <a:spcBef>
                <a:spcPts val="0"/>
              </a:spcBef>
              <a:spcAft>
                <a:spcPts val="0"/>
              </a:spcAft>
              <a:buFontTx/>
              <a:buNone/>
            </a:pPr>
            <a:endParaRPr lang="en-US"/>
          </a:p>
          <a:p>
            <a:pPr marL="0" lvl="0" indent="0" algn="l" rtl="0">
              <a:spcBef>
                <a:spcPts val="0"/>
              </a:spcBef>
              <a:spcAft>
                <a:spcPts val="0"/>
              </a:spcAft>
              <a:buFontTx/>
              <a:buNone/>
            </a:pPr>
            <a:r>
              <a:rPr lang="en-US"/>
              <a:t>The data analysis also revealed that 78% of collisions occur at intersections.</a:t>
            </a:r>
          </a:p>
          <a:p>
            <a:pPr marL="0" lvl="0" indent="0" algn="l" rtl="0">
              <a:spcBef>
                <a:spcPts val="0"/>
              </a:spcBef>
              <a:spcAft>
                <a:spcPts val="0"/>
              </a:spcAft>
              <a:buFontTx/>
              <a:buNone/>
            </a:pPr>
            <a:endParaRPr lang="en-US"/>
          </a:p>
        </p:txBody>
      </p:sp>
    </p:spTree>
    <p:extLst>
      <p:ext uri="{BB962C8B-B14F-4D97-AF65-F5344CB8AC3E}">
        <p14:creationId xmlns:p14="http://schemas.microsoft.com/office/powerpoint/2010/main" val="3130157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73a0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Even with several years of focus and $10’s, if not $100’s, of millions of dollars in investment, crashes keep happening and people keep dying on our streets. As of 2022, looking at 5 previous years of data, Sacramento still has one of the highest numbers of traffic fatalities, per 100k residents, across California.</a:t>
            </a:r>
          </a:p>
          <a:p>
            <a:pPr marL="0" lvl="0" indent="0" algn="l" rtl="0">
              <a:spcBef>
                <a:spcPts val="0"/>
              </a:spcBef>
              <a:spcAft>
                <a:spcPts val="0"/>
              </a:spcAft>
              <a:buNone/>
            </a:pPr>
            <a:endParaRPr lang="en-US"/>
          </a:p>
          <a:p>
            <a:pPr marL="0" lvl="0" indent="0" algn="l" rtl="0">
              <a:spcBef>
                <a:spcPts val="0"/>
              </a:spcBef>
              <a:spcAft>
                <a:spcPts val="0"/>
              </a:spcAft>
              <a:buNone/>
            </a:pPr>
            <a:r>
              <a:rPr lang="en-US"/>
              <a:t>These were the statistics that the City was grappling with as we entered 2025 and Council decided to take action…….</a:t>
            </a:r>
          </a:p>
          <a:p>
            <a:pPr marL="0" lvl="0" indent="0" algn="l" rtl="0">
              <a:spcBef>
                <a:spcPts val="0"/>
              </a:spcBef>
              <a:spcAft>
                <a:spcPts val="0"/>
              </a:spcAft>
              <a:buNone/>
            </a:pP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78733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number of crashes and fatalities were trending down from 2023 to 2024, in 2024 we still lost 23 people including 8 pedestrians and 5 cyclists.  </a:t>
            </a:r>
          </a:p>
          <a:p>
            <a:endParaRPr lang="en-US"/>
          </a:p>
          <a:p>
            <a:r>
              <a:rPr lang="en-US"/>
              <a:t>So, Sacramento is taking a new approach.</a:t>
            </a:r>
          </a:p>
          <a:p>
            <a:endParaRPr lang="en-US"/>
          </a:p>
          <a:p>
            <a:r>
              <a:rPr lang="en-US"/>
              <a:t>We developed and proposed the Transportation Safety Initiative to City Council in March of 2025, with dedicated funding established in the 2026 fiscal year.</a:t>
            </a:r>
          </a:p>
          <a:p>
            <a:endParaRPr lang="en-US"/>
          </a:p>
        </p:txBody>
      </p:sp>
    </p:spTree>
    <p:extLst>
      <p:ext uri="{BB962C8B-B14F-4D97-AF65-F5344CB8AC3E}">
        <p14:creationId xmlns:p14="http://schemas.microsoft.com/office/powerpoint/2010/main" val="743301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6f73a04f_0_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6f73a04f_0_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4000"/>
              </a:lnSpc>
              <a:buNone/>
            </a:pPr>
            <a:r>
              <a:rPr lang="en-US" sz="1600">
                <a:latin typeface="Arial" panose="020B0604020202020204" pitchFamily="34" charset="0"/>
                <a:ea typeface="Arial" panose="020B0604020202020204" pitchFamily="34" charset="0"/>
              </a:rPr>
              <a:t>The Public Works team heard from community and council through the discussion around a state of emergency that there are several key goals:</a:t>
            </a:r>
          </a:p>
          <a:p>
            <a:pPr marL="368180" indent="-291179">
              <a:lnSpc>
                <a:spcPct val="114000"/>
              </a:lnSpc>
              <a:buFontTx/>
              <a:buChar char="-"/>
            </a:pPr>
            <a:r>
              <a:rPr lang="en-US" sz="1600">
                <a:latin typeface="Arial" panose="020B0604020202020204" pitchFamily="34" charset="0"/>
                <a:ea typeface="Arial" panose="020B0604020202020204" pitchFamily="34" charset="0"/>
              </a:rPr>
              <a:t>Identify, fund, and implement quick-build solutions </a:t>
            </a:r>
          </a:p>
          <a:p>
            <a:pPr marL="368180" indent="-291179">
              <a:lnSpc>
                <a:spcPct val="114000"/>
              </a:lnSpc>
              <a:buFontTx/>
              <a:buChar char="-"/>
            </a:pPr>
            <a:r>
              <a:rPr lang="en-US" sz="1600">
                <a:latin typeface="Arial" panose="020B0604020202020204" pitchFamily="34" charset="0"/>
                <a:ea typeface="Arial" panose="020B0604020202020204" pitchFamily="34" charset="0"/>
              </a:rPr>
              <a:t>be more responsive and innovative to reducing traffic fatalities</a:t>
            </a:r>
          </a:p>
          <a:p>
            <a:pPr marL="368180" indent="-291179">
              <a:lnSpc>
                <a:spcPct val="114000"/>
              </a:lnSpc>
              <a:buFontTx/>
              <a:buChar char="-"/>
            </a:pPr>
            <a:r>
              <a:rPr lang="en-US" sz="1600">
                <a:latin typeface="Arial" panose="020B0604020202020204" pitchFamily="34" charset="0"/>
                <a:ea typeface="Arial" panose="020B0604020202020204" pitchFamily="34" charset="0"/>
              </a:rPr>
              <a:t>Engage with the Community in the development of the project locations and the solutions</a:t>
            </a:r>
          </a:p>
          <a:p>
            <a:pPr marL="368180" indent="-291179">
              <a:lnSpc>
                <a:spcPct val="114000"/>
              </a:lnSpc>
              <a:buFontTx/>
              <a:buChar char="-"/>
            </a:pPr>
            <a:r>
              <a:rPr lang="en-US" sz="1600">
                <a:latin typeface="Arial" panose="020B0604020202020204" pitchFamily="34" charset="0"/>
                <a:ea typeface="Arial" panose="020B0604020202020204" pitchFamily="34" charset="0"/>
              </a:rPr>
              <a:t>Be Transparent – communicate the timeline, design decisions, and progress</a:t>
            </a:r>
          </a:p>
          <a:p>
            <a:pPr marL="368180" indent="-291179">
              <a:lnSpc>
                <a:spcPct val="114000"/>
              </a:lnSpc>
              <a:buFontTx/>
              <a:buChar char="-"/>
            </a:pPr>
            <a:r>
              <a:rPr lang="en-US" sz="1600">
                <a:latin typeface="Arial" panose="020B0604020202020204" pitchFamily="34" charset="0"/>
                <a:ea typeface="Arial" panose="020B0604020202020204" pitchFamily="34" charset="0"/>
              </a:rPr>
              <a:t>Expedite Projects in High-Risk Areas</a:t>
            </a:r>
          </a:p>
          <a:p>
            <a:pPr marL="368180" indent="-291179">
              <a:lnSpc>
                <a:spcPct val="114000"/>
              </a:lnSpc>
              <a:buFontTx/>
              <a:buChar char="-"/>
            </a:pPr>
            <a:endParaRPr lang="en-US" sz="1600">
              <a:latin typeface="Arial" panose="020B0604020202020204" pitchFamily="34" charset="0"/>
              <a:ea typeface="Arial" panose="020B0604020202020204" pitchFamily="34" charset="0"/>
            </a:endParaRPr>
          </a:p>
          <a:p>
            <a:pPr marL="77001" marR="99648">
              <a:lnSpc>
                <a:spcPct val="114000"/>
              </a:lnSpc>
              <a:buNone/>
            </a:pPr>
            <a:r>
              <a:rPr lang="en-US" sz="1600">
                <a:latin typeface="Arial" panose="020B0604020202020204" pitchFamily="34" charset="0"/>
                <a:ea typeface="Arial" panose="020B0604020202020204" pitchFamily="34" charset="0"/>
              </a:rPr>
              <a:t>The City’s current safety response efforts within Public Works reside in three Divisions: Mobility and Sustainability (</a:t>
            </a:r>
            <a:r>
              <a:rPr lang="en-US" sz="1600" err="1">
                <a:latin typeface="Arial" panose="020B0604020202020204" pitchFamily="34" charset="0"/>
                <a:ea typeface="Arial" panose="020B0604020202020204" pitchFamily="34" charset="0"/>
              </a:rPr>
              <a:t>MaS</a:t>
            </a:r>
            <a:r>
              <a:rPr lang="en-US" sz="1600">
                <a:latin typeface="Arial" panose="020B0604020202020204" pitchFamily="34" charset="0"/>
                <a:ea typeface="Arial" panose="020B0604020202020204" pitchFamily="34" charset="0"/>
              </a:rPr>
              <a:t>), Transportation, and Engineering Services. </a:t>
            </a:r>
            <a:r>
              <a:rPr lang="en-US" sz="1600" err="1">
                <a:latin typeface="Arial" panose="020B0604020202020204" pitchFamily="34" charset="0"/>
                <a:ea typeface="Arial" panose="020B0604020202020204" pitchFamily="34" charset="0"/>
              </a:rPr>
              <a:t>MaS</a:t>
            </a:r>
            <a:r>
              <a:rPr lang="en-US" sz="1600">
                <a:latin typeface="Arial" panose="020B0604020202020204" pitchFamily="34" charset="0"/>
                <a:ea typeface="Arial" panose="020B0604020202020204" pitchFamily="34" charset="0"/>
              </a:rPr>
              <a:t> manages the planning, programing, and policy support. Transportation and Engineering Services implement infrastructure components within staffing and funding capacities.</a:t>
            </a:r>
          </a:p>
          <a:p>
            <a:pPr marL="77001" marR="99648">
              <a:lnSpc>
                <a:spcPct val="114000"/>
              </a:lnSpc>
              <a:buNone/>
            </a:pPr>
            <a:endParaRPr lang="en-US" sz="1600">
              <a:latin typeface="Arial" panose="020B0604020202020204" pitchFamily="34" charset="0"/>
              <a:ea typeface="Arial" panose="020B0604020202020204" pitchFamily="34" charset="0"/>
            </a:endParaRPr>
          </a:p>
          <a:p>
            <a:pPr marL="77001" marR="168237">
              <a:lnSpc>
                <a:spcPct val="114000"/>
              </a:lnSpc>
              <a:buNone/>
            </a:pPr>
            <a:r>
              <a:rPr lang="en-US" sz="1600">
                <a:latin typeface="Arial" panose="020B0604020202020204" pitchFamily="34" charset="0"/>
                <a:ea typeface="Arial" panose="020B0604020202020204" pitchFamily="34" charset="0"/>
              </a:rPr>
              <a:t>With this initiative, the Transportation Safety Team has been established within the Transportation Division</a:t>
            </a:r>
            <a:r>
              <a:rPr lang="en-US" sz="1600" spc="-5">
                <a:latin typeface="Arial" panose="020B0604020202020204" pitchFamily="34" charset="0"/>
                <a:ea typeface="Arial" panose="020B0604020202020204" pitchFamily="34" charset="0"/>
              </a:rPr>
              <a:t> </a:t>
            </a:r>
            <a:r>
              <a:rPr lang="en-US" sz="1600">
                <a:latin typeface="Arial" panose="020B0604020202020204" pitchFamily="34" charset="0"/>
                <a:ea typeface="Arial" panose="020B0604020202020204" pitchFamily="34" charset="0"/>
              </a:rPr>
              <a:t>to lead and implement swift safety improvements across Sacramento’s High Injury Network (HIN) that are integrated with other Public Works transportation safety planning, programs and initiatives. The Transportation Safety Team’s mission is to reduce traffic fatalities and serious injuries through quick proactive interventions, aligned with the city’s Vision Zero goals. </a:t>
            </a:r>
          </a:p>
          <a:p>
            <a:pPr marL="77001" marR="168237">
              <a:lnSpc>
                <a:spcPct val="114000"/>
              </a:lnSpc>
              <a:buNone/>
            </a:pPr>
            <a:endParaRPr lang="en-US" sz="1600">
              <a:latin typeface="Arial" panose="020B0604020202020204" pitchFamily="34" charset="0"/>
              <a:ea typeface="Arial" panose="020B0604020202020204" pitchFamily="34" charset="0"/>
            </a:endParaRPr>
          </a:p>
          <a:p>
            <a:pPr marL="77001" marR="168237">
              <a:lnSpc>
                <a:spcPct val="114000"/>
              </a:lnSpc>
              <a:buNone/>
            </a:pPr>
            <a:r>
              <a:rPr lang="en-US" sz="1600">
                <a:latin typeface="Arial" panose="020B0604020202020204" pitchFamily="34" charset="0"/>
                <a:ea typeface="Arial" panose="020B0604020202020204" pitchFamily="34" charset="0"/>
              </a:rPr>
              <a:t>In addition, resources have been redirected to deliver interim, quick-build improvements on critical corridors such as the VZ Top 10 HIN corridors, where feasible. As approved, the FY25/26 budget includes the funding framework to implement these new initiatives.</a:t>
            </a:r>
          </a:p>
          <a:p>
            <a:pPr marL="0">
              <a:lnSpc>
                <a:spcPct val="114000"/>
              </a:lnSpc>
              <a:buNone/>
            </a:pPr>
            <a:r>
              <a:rPr lang="en-US" sz="1600">
                <a:latin typeface="Arial" panose="020B0604020202020204" pitchFamily="34" charset="0"/>
                <a:ea typeface="Arial" panose="020B0604020202020204" pitchFamily="34" charset="0"/>
              </a:rPr>
              <a:t> </a:t>
            </a:r>
          </a:p>
          <a:p>
            <a:pPr marL="0" indent="0">
              <a:lnSpc>
                <a:spcPct val="114000"/>
              </a:lnSpc>
              <a:buNone/>
            </a:pPr>
            <a:r>
              <a:rPr lang="en-US" sz="1600">
                <a:latin typeface="Arial" panose="020B0604020202020204" pitchFamily="34" charset="0"/>
                <a:ea typeface="Arial" panose="020B0604020202020204" pitchFamily="34" charset="0"/>
              </a:rPr>
              <a:t>The Transportation Safety Team represents Sacramento’s commitment to creating a city</a:t>
            </a:r>
            <a:r>
              <a:rPr lang="en-US" sz="1600" spc="-5">
                <a:latin typeface="Arial" panose="020B0604020202020204" pitchFamily="34" charset="0"/>
                <a:ea typeface="Arial" panose="020B0604020202020204" pitchFamily="34" charset="0"/>
              </a:rPr>
              <a:t> </a:t>
            </a:r>
            <a:r>
              <a:rPr lang="en-US" sz="1600">
                <a:latin typeface="Arial" panose="020B0604020202020204" pitchFamily="34" charset="0"/>
                <a:ea typeface="Arial" panose="020B0604020202020204" pitchFamily="34" charset="0"/>
              </a:rPr>
              <a:t>where every resident feels</a:t>
            </a:r>
            <a:r>
              <a:rPr lang="en-US" sz="1600" spc="-5">
                <a:latin typeface="Arial" panose="020B0604020202020204" pitchFamily="34" charset="0"/>
                <a:ea typeface="Arial" panose="020B0604020202020204" pitchFamily="34" charset="0"/>
              </a:rPr>
              <a:t> </a:t>
            </a:r>
            <a:r>
              <a:rPr lang="en-US" sz="1600">
                <a:latin typeface="Arial" panose="020B0604020202020204" pitchFamily="34" charset="0"/>
                <a:ea typeface="Arial" panose="020B0604020202020204" pitchFamily="34" charset="0"/>
              </a:rPr>
              <a:t>safe on our streets. </a:t>
            </a:r>
          </a:p>
          <a:p>
            <a:pPr>
              <a:lnSpc>
                <a:spcPct val="114000"/>
              </a:lnSpc>
            </a:pPr>
            <a:endParaRPr lang="en-US" sz="1600"/>
          </a:p>
          <a:p>
            <a:pPr marL="0" indent="0">
              <a:lnSpc>
                <a:spcPct val="114000"/>
              </a:lnSpc>
              <a:buNone/>
            </a:pPr>
            <a:endParaRPr sz="16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c6f73a04f_0_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c6f73a04f_0_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42354" indent="0">
              <a:lnSpc>
                <a:spcPct val="114000"/>
              </a:lnSpc>
              <a:buNone/>
            </a:pPr>
            <a:r>
              <a:rPr lang="en-US" sz="1600"/>
              <a:t>The key to delivering on this vision to be more nimble, responsive, and innovative starts with staff resources.  Public Works is already delivering quick-build, low-cost improvements through the Traffic Investigations team and maintenance crews within the Transportation Division - But the scale of the work is limited by workload capacity and often pulls maintenance crews away from their primary responsibilities to repair existing infrastructure.</a:t>
            </a:r>
          </a:p>
          <a:p>
            <a:pPr>
              <a:lnSpc>
                <a:spcPct val="114000"/>
              </a:lnSpc>
            </a:pPr>
            <a:endParaRPr lang="en-US" sz="1600"/>
          </a:p>
          <a:p>
            <a:pPr>
              <a:lnSpc>
                <a:spcPct val="114000"/>
              </a:lnSpc>
            </a:pPr>
            <a:endParaRPr lang="en-US" sz="1600"/>
          </a:p>
          <a:p>
            <a:pPr marL="142354" indent="0">
              <a:lnSpc>
                <a:spcPct val="114000"/>
              </a:lnSpc>
              <a:buNone/>
            </a:pPr>
            <a:r>
              <a:rPr lang="en-US" sz="1600"/>
              <a:t>Thus, this Transportation Safety Initiative requires a dedicated Transportation Safety Team, made up of:</a:t>
            </a:r>
          </a:p>
          <a:p>
            <a:pPr marL="640594" lvl="1" indent="-174708">
              <a:lnSpc>
                <a:spcPct val="114000"/>
              </a:lnSpc>
              <a:buFontTx/>
              <a:buChar char="-"/>
            </a:pPr>
            <a:r>
              <a:rPr lang="en-US" sz="1600"/>
              <a:t>A supervising engineer that will oversee </a:t>
            </a:r>
            <a:r>
              <a:rPr lang="en-US" sz="1600" u="sng"/>
              <a:t>this</a:t>
            </a:r>
            <a:r>
              <a:rPr lang="en-US" sz="1600"/>
              <a:t> team and the Traffic Investigators, leading the greater vision and cross departmental collaboration with the Police department and Council offices, ensuring safety and consistency, but supporting innovation</a:t>
            </a:r>
          </a:p>
          <a:p>
            <a:pPr marL="640594" lvl="1" indent="-174708">
              <a:lnSpc>
                <a:spcPct val="114000"/>
              </a:lnSpc>
              <a:buFontTx/>
              <a:buChar char="-"/>
            </a:pPr>
            <a:r>
              <a:rPr lang="en-US" sz="1600"/>
              <a:t>A senior engineer that will lead the community engagement, oversee the younger engineers, and guide the design and project delivery progress</a:t>
            </a:r>
          </a:p>
          <a:p>
            <a:pPr marL="640594" lvl="1" indent="-174708">
              <a:lnSpc>
                <a:spcPct val="114000"/>
              </a:lnSpc>
              <a:buFontTx/>
              <a:buChar char="-"/>
            </a:pPr>
            <a:r>
              <a:rPr lang="en-US" sz="1600"/>
              <a:t>Two assistant engineers that will be integral in providing the design capacity and promised responsiveness to all communities throughout Sacramento</a:t>
            </a:r>
          </a:p>
          <a:p>
            <a:pPr marL="640594" lvl="1" indent="-174708">
              <a:lnSpc>
                <a:spcPct val="114000"/>
              </a:lnSpc>
              <a:buFontTx/>
              <a:buChar char="-"/>
            </a:pPr>
            <a:r>
              <a:rPr lang="en-US" sz="1600"/>
              <a:t>The original plan was to utilize an experienced Traffic Investigator, skilled in field measurement, on-site evaluation, document research, and customer service.  The Gator Team (as we call them) has had complete turn over in the last year.  Thus, we’ve adjusted the plan to utilize the entire team as an extension of the TST, giving them all opportunities to serve and improve the districts they represent.</a:t>
            </a:r>
          </a:p>
          <a:p>
            <a:pPr marL="640594" lvl="1" indent="-174708">
              <a:lnSpc>
                <a:spcPct val="114000"/>
              </a:lnSpc>
              <a:buFontTx/>
              <a:buChar char="-"/>
            </a:pPr>
            <a:r>
              <a:rPr lang="en-US" sz="1600"/>
              <a:t>Lastly, this team will need administrative support to manage the constant flow of construction efforts and reporting related to the quick-build treatments.</a:t>
            </a:r>
          </a:p>
          <a:p>
            <a:pPr marL="0" indent="0">
              <a:lnSpc>
                <a:spcPct val="114000"/>
              </a:lnSpc>
              <a:buNone/>
            </a:pPr>
            <a:endParaRPr sz="16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6f73a04f_0_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6f73a04f_0_1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4000"/>
              </a:lnSpc>
              <a:buNone/>
            </a:pPr>
            <a:r>
              <a:rPr lang="en-US" sz="1600"/>
              <a:t>With new dedicated staffing and resources, the City will implement quick, cost-effective solutions that can be implemented within months to address high-risk areas.</a:t>
            </a:r>
          </a:p>
          <a:p>
            <a:pPr marL="0" indent="0">
              <a:lnSpc>
                <a:spcPct val="114000"/>
              </a:lnSpc>
              <a:buNone/>
            </a:pPr>
            <a:endParaRPr lang="en-US" sz="1600"/>
          </a:p>
          <a:p>
            <a:pPr marL="0" indent="0">
              <a:lnSpc>
                <a:spcPct val="114000"/>
              </a:lnSpc>
              <a:buNone/>
            </a:pPr>
            <a:r>
              <a:rPr lang="en-US" sz="1600"/>
              <a:t>But what is a “Quick Build”? – It’s helpful to discuss the limitations related to the desired rapid deployment of these safety measures. In order to meet rapid timelines:</a:t>
            </a:r>
          </a:p>
          <a:p>
            <a:pPr marL="285750" indent="-285750">
              <a:lnSpc>
                <a:spcPct val="114000"/>
              </a:lnSpc>
            </a:pPr>
            <a:r>
              <a:rPr lang="en-US" sz="1600"/>
              <a:t>No land (Right of Way) – this is typically a lengthy process on projects</a:t>
            </a:r>
          </a:p>
          <a:p>
            <a:pPr marL="285750" indent="-285750">
              <a:lnSpc>
                <a:spcPct val="114000"/>
              </a:lnSpc>
            </a:pPr>
            <a:r>
              <a:rPr lang="en-US" sz="1600"/>
              <a:t>Very limited electrical work – Electrical materials can take up to 9 months to order/receive</a:t>
            </a:r>
          </a:p>
          <a:p>
            <a:pPr marL="285750" indent="-285750">
              <a:lnSpc>
                <a:spcPct val="114000"/>
              </a:lnSpc>
            </a:pPr>
            <a:r>
              <a:rPr lang="en-US" sz="1600"/>
              <a:t>No digging by contractors – Utility coordination for contractor led projects is extensive. In cases where new pedestrian ramps are needed, we will use City crews.</a:t>
            </a:r>
          </a:p>
          <a:p>
            <a:pPr marL="285750" indent="-285750">
              <a:lnSpc>
                <a:spcPct val="114000"/>
              </a:lnSpc>
            </a:pPr>
            <a:endParaRPr lang="en-US" sz="1600"/>
          </a:p>
          <a:p>
            <a:pPr marL="0" indent="0">
              <a:lnSpc>
                <a:spcPct val="114000"/>
              </a:lnSpc>
              <a:buNone/>
            </a:pPr>
            <a:r>
              <a:rPr lang="en-US" sz="1600"/>
              <a:t>The 2025 council action also identified a Tier system for defining QBs.</a:t>
            </a:r>
          </a:p>
          <a:p>
            <a:pPr marL="285750" indent="-285750">
              <a:lnSpc>
                <a:spcPct val="114000"/>
              </a:lnSpc>
            </a:pPr>
            <a:endParaRPr lang="en-US" sz="1600"/>
          </a:p>
          <a:p>
            <a:pPr marL="0" indent="0">
              <a:lnSpc>
                <a:spcPct val="114000"/>
              </a:lnSpc>
              <a:buNone/>
            </a:pPr>
            <a:endParaRPr lang="en-US" sz="1600"/>
          </a:p>
          <a:p>
            <a:pPr marL="0" indent="0">
              <a:lnSpc>
                <a:spcPct val="114000"/>
              </a:lnSpc>
              <a:buNone/>
            </a:pPr>
            <a:endParaRPr sz="16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A3B66"/>
        </a:solidFill>
        <a:effectLst/>
      </p:bgPr>
    </p:bg>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2A3B66"/>
        </a:solidFill>
        <a:effectLst/>
      </p:bgPr>
    </p:bg>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2A3B66"/>
        </a:solidFill>
        <a:effectLst/>
      </p:bgPr>
    </p:bg>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2A3B66"/>
        </a:solidFill>
        <a:effectLst/>
      </p:bgPr>
    </p:bg>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2A3B66"/>
        </a:solidFill>
        <a:effectLst/>
      </p:bgPr>
    </p:bg>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2A3B6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2A3B66"/>
        </a:solidFill>
        <a:effectLst/>
      </p:bgPr>
    </p:bg>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2A3B66"/>
        </a:solidFill>
        <a:effectLst/>
      </p:bgPr>
    </p:bg>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rgbClr val="2A3B6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pvulliet@cityofsacramento.org"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9DC6E9"/>
        </a:solidFill>
        <a:effectLst/>
      </p:bgPr>
    </p:bg>
    <p:spTree>
      <p:nvGrpSpPr>
        <p:cNvPr id="1" name="Shape 66"/>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F852C8E-19FA-4E68-AF26-B59EB7BAB3C1}"/>
              </a:ext>
            </a:extLst>
          </p:cNvPr>
          <p:cNvPicPr>
            <a:picLocks noChangeAspect="1"/>
          </p:cNvPicPr>
          <p:nvPr/>
        </p:nvPicPr>
        <p:blipFill rotWithShape="1">
          <a:blip r:embed="rId3"/>
          <a:srcRect l="16490" t="7848" r="9368"/>
          <a:stretch/>
        </p:blipFill>
        <p:spPr>
          <a:xfrm>
            <a:off x="0" y="2707487"/>
            <a:ext cx="9144000" cy="2403267"/>
          </a:xfrm>
          <a:prstGeom prst="rect">
            <a:avLst/>
          </a:prstGeom>
          <a:effectLst>
            <a:glow rad="127000">
              <a:srgbClr val="E6E6E6">
                <a:alpha val="20000"/>
              </a:srgbClr>
            </a:glow>
            <a:softEdge rad="0"/>
          </a:effectLst>
        </p:spPr>
      </p:pic>
      <p:sp>
        <p:nvSpPr>
          <p:cNvPr id="67" name="Google Shape;67;p13"/>
          <p:cNvSpPr txBox="1">
            <a:spLocks noGrp="1"/>
          </p:cNvSpPr>
          <p:nvPr>
            <p:ph type="ctrTitle"/>
          </p:nvPr>
        </p:nvSpPr>
        <p:spPr>
          <a:xfrm>
            <a:off x="530" y="3087258"/>
            <a:ext cx="9337462" cy="1962436"/>
          </a:xfrm>
          <a:prstGeom prst="rect">
            <a:avLst/>
          </a:prstGeom>
        </p:spPr>
        <p:txBody>
          <a:bodyPr spcFirstLastPara="1" wrap="square" lIns="91425" tIns="91425" rIns="91425" bIns="91425" anchor="b" anchorCtr="0">
            <a:noAutofit/>
          </a:bodyPr>
          <a:lstStyle/>
          <a:p>
            <a:r>
              <a:rPr lang="en-US" sz="3600">
                <a:solidFill>
                  <a:schemeClr val="bg1"/>
                </a:solidFill>
                <a:latin typeface="Calibri"/>
                <a:cs typeface="Calibri"/>
              </a:rPr>
              <a:t>Quick Build Program and the Franklin Boulevard Complete Streets Phase 3 Project</a:t>
            </a:r>
            <a:endParaRPr lang="en-US" sz="360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AFFD675-0B92-48C7-8D98-655B276D0969}"/>
              </a:ext>
            </a:extLst>
          </p:cNvPr>
          <p:cNvSpPr txBox="1"/>
          <p:nvPr/>
        </p:nvSpPr>
        <p:spPr>
          <a:xfrm>
            <a:off x="554509" y="1132372"/>
            <a:ext cx="4722934" cy="1600438"/>
          </a:xfrm>
          <a:prstGeom prst="rect">
            <a:avLst/>
          </a:prstGeom>
          <a:noFill/>
        </p:spPr>
        <p:txBody>
          <a:bodyPr wrap="square" lIns="91440" tIns="45720" rIns="91440" bIns="45720" anchor="t">
            <a:spAutoFit/>
          </a:bodyPr>
          <a:lstStyle/>
          <a:p>
            <a:pPr marL="0" lvl="0" indent="0" algn="l" rtl="0">
              <a:spcBef>
                <a:spcPts val="0"/>
              </a:spcBef>
              <a:spcAft>
                <a:spcPts val="0"/>
              </a:spcAft>
              <a:buNone/>
            </a:pPr>
            <a:r>
              <a:rPr lang="en-US" sz="1400">
                <a:solidFill>
                  <a:schemeClr val="bg2"/>
                </a:solidFill>
                <a:latin typeface="Calibri"/>
                <a:cs typeface="Calibri"/>
              </a:rPr>
              <a:t>Philip </a:t>
            </a:r>
            <a:r>
              <a:rPr lang="en-US" sz="1400" err="1">
                <a:solidFill>
                  <a:schemeClr val="bg2"/>
                </a:solidFill>
                <a:latin typeface="Calibri"/>
                <a:cs typeface="Calibri"/>
              </a:rPr>
              <a:t>Vulliet</a:t>
            </a:r>
            <a:r>
              <a:rPr lang="en-US" sz="1400">
                <a:solidFill>
                  <a:schemeClr val="bg2"/>
                </a:solidFill>
                <a:latin typeface="Calibri"/>
                <a:cs typeface="Calibri"/>
              </a:rPr>
              <a:t>, Supervising Engineer</a:t>
            </a:r>
          </a:p>
          <a:p>
            <a:pPr marL="0" lvl="0" indent="0" algn="l" rtl="0">
              <a:spcBef>
                <a:spcPts val="0"/>
              </a:spcBef>
              <a:spcAft>
                <a:spcPts val="0"/>
              </a:spcAft>
              <a:buNone/>
            </a:pPr>
            <a:r>
              <a:rPr lang="en-US" sz="1400">
                <a:solidFill>
                  <a:schemeClr val="bg2"/>
                </a:solidFill>
                <a:latin typeface="Calibri" panose="020F0502020204030204" pitchFamily="34" charset="0"/>
                <a:cs typeface="Calibri" panose="020F0502020204030204" pitchFamily="34" charset="0"/>
              </a:rPr>
              <a:t>Quick-Build Lead, Transportation Division, Public Works</a:t>
            </a:r>
          </a:p>
          <a:p>
            <a:pPr marL="0" lvl="0" indent="0" algn="l" rtl="0">
              <a:spcBef>
                <a:spcPts val="0"/>
              </a:spcBef>
              <a:spcAft>
                <a:spcPts val="0"/>
              </a:spcAft>
              <a:buNone/>
            </a:pPr>
            <a:endParaRPr lang="en-US">
              <a:solidFill>
                <a:schemeClr val="bg2"/>
              </a:solidFill>
              <a:latin typeface="Calibri" panose="020F0502020204030204" pitchFamily="34" charset="0"/>
              <a:cs typeface="Calibri" panose="020F0502020204030204" pitchFamily="34" charset="0"/>
            </a:endParaRPr>
          </a:p>
          <a:p>
            <a:r>
              <a:rPr lang="en-US" sz="1400">
                <a:solidFill>
                  <a:schemeClr val="bg2"/>
                </a:solidFill>
                <a:latin typeface="Calibri"/>
                <a:cs typeface="Calibri"/>
              </a:rPr>
              <a:t>Kelli Lacy, Assistant</a:t>
            </a:r>
            <a:r>
              <a:rPr lang="en-US">
                <a:solidFill>
                  <a:schemeClr val="bg2"/>
                </a:solidFill>
                <a:latin typeface="Calibri"/>
                <a:cs typeface="Calibri"/>
              </a:rPr>
              <a:t> Civil</a:t>
            </a:r>
            <a:r>
              <a:rPr lang="en-US" sz="1400">
                <a:solidFill>
                  <a:schemeClr val="bg2"/>
                </a:solidFill>
                <a:latin typeface="Calibri"/>
                <a:cs typeface="Calibri"/>
              </a:rPr>
              <a:t> Engineer</a:t>
            </a:r>
          </a:p>
          <a:p>
            <a:pPr marL="0" lvl="0" indent="0" algn="l" rtl="0">
              <a:spcBef>
                <a:spcPts val="0"/>
              </a:spcBef>
              <a:spcAft>
                <a:spcPts val="0"/>
              </a:spcAft>
              <a:buNone/>
            </a:pPr>
            <a:r>
              <a:rPr lang="en-US">
                <a:solidFill>
                  <a:schemeClr val="bg2"/>
                </a:solidFill>
                <a:latin typeface="Calibri" panose="020F0502020204030204" pitchFamily="34" charset="0"/>
                <a:cs typeface="Calibri" panose="020F0502020204030204" pitchFamily="34" charset="0"/>
              </a:rPr>
              <a:t>Engineering Services, Public Works</a:t>
            </a:r>
            <a:endParaRPr lang="en-US" sz="1400">
              <a:solidFill>
                <a:schemeClr val="bg2"/>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1400">
              <a:solidFill>
                <a:schemeClr val="bg2"/>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a:solidFill>
                  <a:schemeClr val="bg2"/>
                </a:solidFill>
                <a:latin typeface="Calibri" panose="020F0502020204030204" pitchFamily="34" charset="0"/>
                <a:cs typeface="Calibri" panose="020F0502020204030204" pitchFamily="34" charset="0"/>
              </a:rPr>
              <a:t>Date 07/22/2026</a:t>
            </a:r>
            <a:endParaRPr lang="en-US" sz="1400">
              <a:solidFill>
                <a:schemeClr val="bg2"/>
              </a:solidFill>
              <a:latin typeface="Calibri" panose="020F0502020204030204" pitchFamily="34" charset="0"/>
              <a:cs typeface="Calibri" panose="020F0502020204030204" pitchFamily="34" charset="0"/>
            </a:endParaRPr>
          </a:p>
        </p:txBody>
      </p:sp>
      <p:pic>
        <p:nvPicPr>
          <p:cNvPr id="9" name="Picture 8" descr="City of Sacramento logo">
            <a:extLst>
              <a:ext uri="{FF2B5EF4-FFF2-40B4-BE49-F238E27FC236}">
                <a16:creationId xmlns:a16="http://schemas.microsoft.com/office/drawing/2014/main" id="{7531B5CC-81B6-4E47-9813-2CAF857CA47E}"/>
              </a:ext>
            </a:extLst>
          </p:cNvPr>
          <p:cNvPicPr>
            <a:picLocks noChangeAspect="1"/>
          </p:cNvPicPr>
          <p:nvPr/>
        </p:nvPicPr>
        <p:blipFill>
          <a:blip r:embed="rId4"/>
          <a:srcRect/>
          <a:stretch/>
        </p:blipFill>
        <p:spPr>
          <a:xfrm>
            <a:off x="437093" y="232573"/>
            <a:ext cx="2478883" cy="9541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3B66"/>
        </a:solidFill>
        <a:effectLst/>
      </p:bgPr>
    </p:bg>
    <p:spTree>
      <p:nvGrpSpPr>
        <p:cNvPr id="1" name="Shape 83">
          <a:extLst>
            <a:ext uri="{FF2B5EF4-FFF2-40B4-BE49-F238E27FC236}">
              <a16:creationId xmlns:a16="http://schemas.microsoft.com/office/drawing/2014/main" id="{91270DEE-409C-9401-C200-BD07DFE4E1F5}"/>
            </a:ext>
          </a:extLst>
        </p:cNvPr>
        <p:cNvGrpSpPr/>
        <p:nvPr/>
      </p:nvGrpSpPr>
      <p:grpSpPr>
        <a:xfrm>
          <a:off x="0" y="0"/>
          <a:ext cx="0" cy="0"/>
          <a:chOff x="0" y="0"/>
          <a:chExt cx="0" cy="0"/>
        </a:xfrm>
      </p:grpSpPr>
      <p:sp>
        <p:nvSpPr>
          <p:cNvPr id="84" name="Google Shape;84;p16">
            <a:extLst>
              <a:ext uri="{FF2B5EF4-FFF2-40B4-BE49-F238E27FC236}">
                <a16:creationId xmlns:a16="http://schemas.microsoft.com/office/drawing/2014/main" id="{303210DB-4878-0137-4CD5-0C16A4C2D941}"/>
              </a:ext>
            </a:extLst>
          </p:cNvPr>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a:latin typeface="Calibri" panose="020F0502020204030204" pitchFamily="34" charset="0"/>
                <a:cs typeface="Calibri" panose="020F0502020204030204" pitchFamily="34" charset="0"/>
              </a:rPr>
              <a:t>Tier 1 Quick Build Projects</a:t>
            </a:r>
            <a:endParaRPr sz="4000">
              <a:latin typeface="Calibri" panose="020F0502020204030204" pitchFamily="34" charset="0"/>
              <a:cs typeface="Calibri" panose="020F0502020204030204" pitchFamily="34" charset="0"/>
            </a:endParaRPr>
          </a:p>
        </p:txBody>
      </p:sp>
      <p:sp>
        <p:nvSpPr>
          <p:cNvPr id="85" name="Google Shape;85;p16">
            <a:extLst>
              <a:ext uri="{FF2B5EF4-FFF2-40B4-BE49-F238E27FC236}">
                <a16:creationId xmlns:a16="http://schemas.microsoft.com/office/drawing/2014/main" id="{3A386C99-D738-9704-1CAA-9F3AF97F1FF4}"/>
              </a:ext>
            </a:extLst>
          </p:cNvPr>
          <p:cNvSpPr txBox="1">
            <a:spLocks noGrp="1"/>
          </p:cNvSpPr>
          <p:nvPr>
            <p:ph type="body" idx="1"/>
          </p:nvPr>
        </p:nvSpPr>
        <p:spPr>
          <a:xfrm>
            <a:off x="0" y="1575737"/>
            <a:ext cx="5907129" cy="337378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u="sng">
                <a:latin typeface="Calibri" panose="020F0502020204030204" pitchFamily="34" charset="0"/>
                <a:cs typeface="Calibri" panose="020F0502020204030204" pitchFamily="34" charset="0"/>
              </a:rPr>
              <a:t>Surface Treatments</a:t>
            </a:r>
          </a:p>
          <a:p>
            <a:pPr marL="342900" indent="-342900"/>
            <a:r>
              <a:rPr lang="en-US" sz="2400">
                <a:latin typeface="Calibri" panose="020F0502020204030204" pitchFamily="34" charset="0"/>
                <a:cs typeface="Calibri" panose="020F0502020204030204" pitchFamily="34" charset="0"/>
              </a:rPr>
              <a:t>Tuff Curb &amp; Striping</a:t>
            </a:r>
          </a:p>
          <a:p>
            <a:pPr marL="342900" indent="-342900"/>
            <a:r>
              <a:rPr lang="en-US" sz="2400">
                <a:latin typeface="Calibri" panose="020F0502020204030204" pitchFamily="34" charset="0"/>
                <a:cs typeface="Calibri" panose="020F0502020204030204" pitchFamily="34" charset="0"/>
              </a:rPr>
              <a:t>Improved Signage</a:t>
            </a:r>
          </a:p>
          <a:p>
            <a:pPr marL="342900" indent="-342900"/>
            <a:r>
              <a:rPr lang="en-US" sz="2400">
                <a:latin typeface="Calibri" panose="020F0502020204030204" pitchFamily="34" charset="0"/>
                <a:cs typeface="Calibri" panose="020F0502020204030204" pitchFamily="34" charset="0"/>
              </a:rPr>
              <a:t>High-Vis Markings</a:t>
            </a:r>
          </a:p>
          <a:p>
            <a:pPr marL="342900" indent="-342900"/>
            <a:r>
              <a:rPr lang="en-US" sz="2400">
                <a:latin typeface="Calibri" panose="020F0502020204030204" pitchFamily="34" charset="0"/>
                <a:cs typeface="Calibri" panose="020F0502020204030204" pitchFamily="34" charset="0"/>
              </a:rPr>
              <a:t>Minor Signal Work (i.e. Timing)</a:t>
            </a:r>
          </a:p>
          <a:p>
            <a:pPr marL="0" indent="0">
              <a:buNone/>
            </a:pPr>
            <a:r>
              <a:rPr lang="en-US" sz="2400" u="sng">
                <a:latin typeface="Calibri" panose="020F0502020204030204" pitchFamily="34" charset="0"/>
                <a:cs typeface="Calibri" panose="020F0502020204030204" pitchFamily="34" charset="0"/>
              </a:rPr>
              <a:t>Limitations</a:t>
            </a:r>
          </a:p>
          <a:p>
            <a:pPr marL="342900" indent="-342900"/>
            <a:r>
              <a:rPr lang="en-US" sz="2400">
                <a:latin typeface="Calibri" panose="020F0502020204030204" pitchFamily="34" charset="0"/>
                <a:cs typeface="Calibri" panose="020F0502020204030204" pitchFamily="34" charset="0"/>
              </a:rPr>
              <a:t>Alterations in traffic circulation</a:t>
            </a:r>
          </a:p>
        </p:txBody>
      </p:sp>
      <p:sp>
        <p:nvSpPr>
          <p:cNvPr id="2" name="Slide Number Placeholder 1">
            <a:extLst>
              <a:ext uri="{FF2B5EF4-FFF2-40B4-BE49-F238E27FC236}">
                <a16:creationId xmlns:a16="http://schemas.microsoft.com/office/drawing/2014/main" id="{5E90FC90-C520-3751-E277-D7A450558F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10</a:t>
            </a:fld>
            <a:endParaRPr lang="en">
              <a:latin typeface="Calibri" panose="020F0502020204030204" pitchFamily="34" charset="0"/>
              <a:cs typeface="Calibri" panose="020F0502020204030204" pitchFamily="34" charset="0"/>
            </a:endParaRPr>
          </a:p>
        </p:txBody>
      </p:sp>
      <p:pic>
        <p:nvPicPr>
          <p:cNvPr id="3" name="Picture 2" descr="City of Sacramento logo">
            <a:extLst>
              <a:ext uri="{FF2B5EF4-FFF2-40B4-BE49-F238E27FC236}">
                <a16:creationId xmlns:a16="http://schemas.microsoft.com/office/drawing/2014/main" id="{AD0C38AE-C1C4-9500-EAA4-6A5224673BC2}"/>
              </a:ext>
            </a:extLst>
          </p:cNvPr>
          <p:cNvPicPr>
            <a:picLocks noChangeAspect="1"/>
          </p:cNvPicPr>
          <p:nvPr/>
        </p:nvPicPr>
        <p:blipFill>
          <a:blip r:embed="rId3"/>
          <a:stretch>
            <a:fillRect/>
          </a:stretch>
        </p:blipFill>
        <p:spPr>
          <a:xfrm>
            <a:off x="7115249" y="191109"/>
            <a:ext cx="1682642" cy="646232"/>
          </a:xfrm>
          <a:prstGeom prst="rect">
            <a:avLst/>
          </a:prstGeom>
        </p:spPr>
      </p:pic>
      <p:pic>
        <p:nvPicPr>
          <p:cNvPr id="5" name="Picture 4" descr="A picture containing text, outdoor, road, sky&#10;&#10;AI-generated content may be incorrect.">
            <a:extLst>
              <a:ext uri="{FF2B5EF4-FFF2-40B4-BE49-F238E27FC236}">
                <a16:creationId xmlns:a16="http://schemas.microsoft.com/office/drawing/2014/main" id="{B34B8971-EB33-83EF-C367-D081B6907986}"/>
              </a:ext>
            </a:extLst>
          </p:cNvPr>
          <p:cNvPicPr>
            <a:picLocks noChangeAspect="1"/>
          </p:cNvPicPr>
          <p:nvPr/>
        </p:nvPicPr>
        <p:blipFill>
          <a:blip r:embed="rId4">
            <a:alphaModFix amt="70000"/>
          </a:blip>
          <a:stretch>
            <a:fillRect/>
          </a:stretch>
        </p:blipFill>
        <p:spPr>
          <a:xfrm>
            <a:off x="4539343" y="1690007"/>
            <a:ext cx="4604657" cy="3453493"/>
          </a:xfrm>
          <a:prstGeom prst="rect">
            <a:avLst/>
          </a:prstGeom>
        </p:spPr>
      </p:pic>
      <p:sp>
        <p:nvSpPr>
          <p:cNvPr id="6" name="TextBox 5">
            <a:extLst>
              <a:ext uri="{FF2B5EF4-FFF2-40B4-BE49-F238E27FC236}">
                <a16:creationId xmlns:a16="http://schemas.microsoft.com/office/drawing/2014/main" id="{1CCB0273-5948-2815-8EE7-589EA22DF0EF}"/>
              </a:ext>
            </a:extLst>
          </p:cNvPr>
          <p:cNvSpPr txBox="1"/>
          <p:nvPr/>
        </p:nvSpPr>
        <p:spPr>
          <a:xfrm>
            <a:off x="5107863" y="1765186"/>
            <a:ext cx="3467616" cy="307777"/>
          </a:xfrm>
          <a:prstGeom prst="rect">
            <a:avLst/>
          </a:prstGeom>
          <a:solidFill>
            <a:srgbClr val="2A3B66"/>
          </a:solidFill>
        </p:spPr>
        <p:txBody>
          <a:bodyPr wrap="none" rtlCol="0">
            <a:spAutoFit/>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Club Center Drive at Banfield Drive, District 1</a:t>
            </a:r>
          </a:p>
        </p:txBody>
      </p:sp>
    </p:spTree>
    <p:extLst>
      <p:ext uri="{BB962C8B-B14F-4D97-AF65-F5344CB8AC3E}">
        <p14:creationId xmlns:p14="http://schemas.microsoft.com/office/powerpoint/2010/main" val="4046271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226078" y="1252223"/>
            <a:ext cx="2808000" cy="95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b="1">
                <a:latin typeface="Calibri" panose="020F0502020204030204" pitchFamily="34" charset="0"/>
                <a:cs typeface="Calibri" panose="020F0502020204030204" pitchFamily="34" charset="0"/>
              </a:rPr>
              <a:t>Tier 1 Projects</a:t>
            </a:r>
            <a:br>
              <a:rPr lang="en-US" sz="2800" b="1">
                <a:latin typeface="Calibri" panose="020F0502020204030204" pitchFamily="34" charset="0"/>
                <a:cs typeface="Calibri" panose="020F0502020204030204" pitchFamily="34" charset="0"/>
              </a:rPr>
            </a:br>
            <a:r>
              <a:rPr lang="en-US" sz="3600" b="1">
                <a:solidFill>
                  <a:srgbClr val="AB7AAF"/>
                </a:solidFill>
                <a:latin typeface="Calibri" panose="020F0502020204030204" pitchFamily="34" charset="0"/>
                <a:cs typeface="Calibri" panose="020F0502020204030204" pitchFamily="34" charset="0"/>
              </a:rPr>
              <a:t>Community Informed</a:t>
            </a:r>
            <a:endParaRPr sz="2800" b="1">
              <a:solidFill>
                <a:srgbClr val="AB7AAF"/>
              </a:solidFill>
              <a:latin typeface="Calibri" panose="020F0502020204030204" pitchFamily="34" charset="0"/>
              <a:cs typeface="Calibri" panose="020F0502020204030204" pitchFamily="34" charset="0"/>
            </a:endParaRPr>
          </a:p>
        </p:txBody>
      </p:sp>
      <p:sp>
        <p:nvSpPr>
          <p:cNvPr id="104" name="Google Shape;104;p19"/>
          <p:cNvSpPr txBox="1">
            <a:spLocks noGrp="1"/>
          </p:cNvSpPr>
          <p:nvPr>
            <p:ph type="body" idx="1"/>
          </p:nvPr>
        </p:nvSpPr>
        <p:spPr>
          <a:xfrm>
            <a:off x="244437" y="1728923"/>
            <a:ext cx="2808000" cy="31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
              <a:latin typeface="+mn-lt"/>
            </a:endParaRPr>
          </a:p>
          <a:p>
            <a:pPr marL="0" lvl="0" indent="0" algn="ctr" rtl="0">
              <a:spcBef>
                <a:spcPts val="0"/>
              </a:spcBef>
              <a:spcAft>
                <a:spcPts val="0"/>
              </a:spcAft>
              <a:buNone/>
            </a:pPr>
            <a:endParaRPr>
              <a:latin typeface="+mn-lt"/>
            </a:endParaRPr>
          </a:p>
        </p:txBody>
      </p:sp>
      <p:sp>
        <p:nvSpPr>
          <p:cNvPr id="2" name="Slide Number Placeholder 1">
            <a:extLst>
              <a:ext uri="{FF2B5EF4-FFF2-40B4-BE49-F238E27FC236}">
                <a16:creationId xmlns:a16="http://schemas.microsoft.com/office/drawing/2014/main" id="{667E006D-F285-4EB8-AB9B-9DEFD4B463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mn-lt"/>
              </a:rPr>
              <a:t>11</a:t>
            </a:fld>
            <a:endParaRPr lang="en">
              <a:latin typeface="+mn-lt"/>
            </a:endParaRPr>
          </a:p>
        </p:txBody>
      </p:sp>
      <p:sp>
        <p:nvSpPr>
          <p:cNvPr id="9" name="Google Shape;92;p17">
            <a:extLst>
              <a:ext uri="{FF2B5EF4-FFF2-40B4-BE49-F238E27FC236}">
                <a16:creationId xmlns:a16="http://schemas.microsoft.com/office/drawing/2014/main" id="{02199134-FC18-4D7D-AD0A-F92B927666FB}"/>
              </a:ext>
            </a:extLst>
          </p:cNvPr>
          <p:cNvSpPr txBox="1">
            <a:spLocks/>
          </p:cNvSpPr>
          <p:nvPr/>
        </p:nvSpPr>
        <p:spPr>
          <a:xfrm>
            <a:off x="172457" y="2390464"/>
            <a:ext cx="3158571" cy="18404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1pPr>
            <a:lvl2pPr marL="914400" marR="0" lvl="1" indent="-31750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2pPr>
            <a:lvl3pPr marL="1371600" marR="0" lvl="2" indent="-31750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3pPr>
            <a:lvl4pPr marL="1828800" marR="0" lvl="3" indent="-31750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4pPr>
            <a:lvl5pPr marL="2286000" marR="0" lvl="4" indent="-31750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5pPr>
            <a:lvl6pPr marL="2743200" marR="0" lvl="5" indent="-31750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6pPr>
            <a:lvl7pPr marL="3200400" marR="0" lvl="6" indent="-31750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7pPr>
            <a:lvl8pPr marL="3657600" marR="0" lvl="7" indent="-31750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8pPr>
            <a:lvl9pPr marL="4114800" marR="0" lvl="8" indent="-31750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9pPr>
          </a:lstStyle>
          <a:p>
            <a:pPr marL="342900" algn="l">
              <a:buFont typeface="Arial" panose="020B0604020202020204" pitchFamily="34" charset="0"/>
              <a:buChar char="•"/>
            </a:pPr>
            <a:r>
              <a:rPr lang="en-US" sz="1800">
                <a:solidFill>
                  <a:schemeClr val="bg1"/>
                </a:solidFill>
                <a:latin typeface="Calibri" panose="020F0502020204030204" pitchFamily="34" charset="0"/>
                <a:cs typeface="Calibri" panose="020F0502020204030204" pitchFamily="34" charset="0"/>
              </a:rPr>
              <a:t>Resident Concerns</a:t>
            </a:r>
          </a:p>
          <a:p>
            <a:pPr marL="342900" algn="l">
              <a:buFont typeface="Arial" panose="020B0604020202020204" pitchFamily="34" charset="0"/>
              <a:buChar char="•"/>
            </a:pPr>
            <a:r>
              <a:rPr lang="en-US" sz="1800">
                <a:solidFill>
                  <a:schemeClr val="bg1"/>
                </a:solidFill>
                <a:latin typeface="Calibri" panose="020F0502020204030204" pitchFamily="34" charset="0"/>
                <a:cs typeface="Calibri" panose="020F0502020204030204" pitchFamily="34" charset="0"/>
              </a:rPr>
              <a:t>Council Offices</a:t>
            </a:r>
          </a:p>
          <a:p>
            <a:pPr marL="342900" algn="l">
              <a:buFont typeface="Arial" panose="020B0604020202020204" pitchFamily="34" charset="0"/>
              <a:buChar char="•"/>
            </a:pPr>
            <a:r>
              <a:rPr lang="en-US" sz="1800">
                <a:solidFill>
                  <a:schemeClr val="bg1"/>
                </a:solidFill>
                <a:latin typeface="Calibri" panose="020F0502020204030204" pitchFamily="34" charset="0"/>
                <a:cs typeface="Calibri" panose="020F0502020204030204" pitchFamily="34" charset="0"/>
              </a:rPr>
              <a:t>Community Organizations</a:t>
            </a:r>
          </a:p>
          <a:p>
            <a:pPr marL="342900" algn="l">
              <a:buFont typeface="Arial" panose="020B0604020202020204" pitchFamily="34" charset="0"/>
              <a:buChar char="•"/>
            </a:pPr>
            <a:r>
              <a:rPr lang="en-US" sz="1800">
                <a:solidFill>
                  <a:schemeClr val="bg1"/>
                </a:solidFill>
                <a:latin typeface="Calibri" panose="020F0502020204030204" pitchFamily="34" charset="0"/>
                <a:cs typeface="Calibri" panose="020F0502020204030204" pitchFamily="34" charset="0"/>
              </a:rPr>
              <a:t>Neighborhood Associations</a:t>
            </a:r>
          </a:p>
          <a:p>
            <a:pPr marL="342900" algn="l">
              <a:buFont typeface="Arial" panose="020B0604020202020204" pitchFamily="34" charset="0"/>
              <a:buChar char="•"/>
            </a:pPr>
            <a:r>
              <a:rPr lang="en-US" sz="1800">
                <a:solidFill>
                  <a:schemeClr val="bg1"/>
                </a:solidFill>
                <a:latin typeface="Calibri" panose="020F0502020204030204" pitchFamily="34" charset="0"/>
                <a:cs typeface="Calibri" panose="020F0502020204030204" pitchFamily="34" charset="0"/>
              </a:rPr>
              <a:t>Police Dept Hot-Spots</a:t>
            </a:r>
          </a:p>
          <a:p>
            <a:pPr marL="342900" algn="l">
              <a:buFont typeface="Arial" panose="020B0604020202020204" pitchFamily="34" charset="0"/>
              <a:buChar char="•"/>
            </a:pPr>
            <a:r>
              <a:rPr lang="en-US" sz="1800">
                <a:solidFill>
                  <a:schemeClr val="bg1"/>
                </a:solidFill>
                <a:latin typeface="Calibri" panose="020F0502020204030204" pitchFamily="34" charset="0"/>
                <a:cs typeface="Calibri" panose="020F0502020204030204" pitchFamily="34" charset="0"/>
              </a:rPr>
              <a:t>Real-Time Crash Data</a:t>
            </a:r>
          </a:p>
          <a:p>
            <a:pPr marL="0" indent="0" algn="l"/>
            <a:endParaRPr lang="en-US">
              <a:latin typeface="+mn-lt"/>
            </a:endParaRPr>
          </a:p>
        </p:txBody>
      </p:sp>
      <p:pic>
        <p:nvPicPr>
          <p:cNvPr id="4" name="Picture 3" descr="City of Sacramento logo">
            <a:extLst>
              <a:ext uri="{FF2B5EF4-FFF2-40B4-BE49-F238E27FC236}">
                <a16:creationId xmlns:a16="http://schemas.microsoft.com/office/drawing/2014/main" id="{6B2E8A30-62B7-4B7E-BCFF-FD7B0A3C282D}"/>
              </a:ext>
            </a:extLst>
          </p:cNvPr>
          <p:cNvPicPr>
            <a:picLocks noChangeAspect="1"/>
          </p:cNvPicPr>
          <p:nvPr/>
        </p:nvPicPr>
        <p:blipFill>
          <a:blip r:embed="rId3"/>
          <a:stretch>
            <a:fillRect/>
          </a:stretch>
        </p:blipFill>
        <p:spPr>
          <a:xfrm>
            <a:off x="7578437" y="46304"/>
            <a:ext cx="1420217" cy="549197"/>
          </a:xfrm>
          <a:prstGeom prst="rect">
            <a:avLst/>
          </a:prstGeom>
        </p:spPr>
      </p:pic>
      <p:pic>
        <p:nvPicPr>
          <p:cNvPr id="5" name="Picture 4">
            <a:extLst>
              <a:ext uri="{FF2B5EF4-FFF2-40B4-BE49-F238E27FC236}">
                <a16:creationId xmlns:a16="http://schemas.microsoft.com/office/drawing/2014/main" id="{545B3760-2B3C-F028-74EB-10B881F5C8AE}"/>
              </a:ext>
            </a:extLst>
          </p:cNvPr>
          <p:cNvPicPr>
            <a:picLocks noChangeAspect="1"/>
          </p:cNvPicPr>
          <p:nvPr/>
        </p:nvPicPr>
        <p:blipFill>
          <a:blip r:embed="rId4"/>
          <a:stretch>
            <a:fillRect/>
          </a:stretch>
        </p:blipFill>
        <p:spPr>
          <a:xfrm>
            <a:off x="3594321" y="320903"/>
            <a:ext cx="2915241" cy="2670034"/>
          </a:xfrm>
          <a:prstGeom prst="rect">
            <a:avLst/>
          </a:prstGeom>
        </p:spPr>
      </p:pic>
      <p:pic>
        <p:nvPicPr>
          <p:cNvPr id="6" name="Picture 5">
            <a:extLst>
              <a:ext uri="{FF2B5EF4-FFF2-40B4-BE49-F238E27FC236}">
                <a16:creationId xmlns:a16="http://schemas.microsoft.com/office/drawing/2014/main" id="{713F3B7C-2597-F6E8-99FA-DA00379022A0}"/>
              </a:ext>
            </a:extLst>
          </p:cNvPr>
          <p:cNvPicPr>
            <a:picLocks noChangeAspect="1"/>
          </p:cNvPicPr>
          <p:nvPr/>
        </p:nvPicPr>
        <p:blipFill>
          <a:blip r:embed="rId5"/>
          <a:stretch>
            <a:fillRect/>
          </a:stretch>
        </p:blipFill>
        <p:spPr>
          <a:xfrm>
            <a:off x="6000968" y="2193664"/>
            <a:ext cx="2478793" cy="2501959"/>
          </a:xfrm>
          <a:prstGeom prst="rect">
            <a:avLst/>
          </a:prstGeom>
        </p:spPr>
      </p:pic>
      <p:sp>
        <p:nvSpPr>
          <p:cNvPr id="7" name="TextBox 6">
            <a:extLst>
              <a:ext uri="{FF2B5EF4-FFF2-40B4-BE49-F238E27FC236}">
                <a16:creationId xmlns:a16="http://schemas.microsoft.com/office/drawing/2014/main" id="{7C1D3D5D-D396-C691-28B9-D560C66F0310}"/>
              </a:ext>
            </a:extLst>
          </p:cNvPr>
          <p:cNvSpPr txBox="1"/>
          <p:nvPr/>
        </p:nvSpPr>
        <p:spPr>
          <a:xfrm>
            <a:off x="3594321" y="4469372"/>
            <a:ext cx="3244799" cy="307777"/>
          </a:xfrm>
          <a:prstGeom prst="rect">
            <a:avLst/>
          </a:prstGeom>
          <a:solidFill>
            <a:srgbClr val="2A3B66"/>
          </a:solidFill>
        </p:spPr>
        <p:txBody>
          <a:bodyPr wrap="none" rtlCol="0">
            <a:spAutoFit/>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Alhambra Blvd at Miwok School, District 4</a:t>
            </a:r>
          </a:p>
        </p:txBody>
      </p:sp>
    </p:spTree>
    <p:extLst>
      <p:ext uri="{BB962C8B-B14F-4D97-AF65-F5344CB8AC3E}">
        <p14:creationId xmlns:p14="http://schemas.microsoft.com/office/powerpoint/2010/main" val="3771370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3B66"/>
        </a:solidFill>
        <a:effectLst/>
      </p:bgPr>
    </p:bg>
    <p:spTree>
      <p:nvGrpSpPr>
        <p:cNvPr id="1" name="Shape 83">
          <a:extLst>
            <a:ext uri="{FF2B5EF4-FFF2-40B4-BE49-F238E27FC236}">
              <a16:creationId xmlns:a16="http://schemas.microsoft.com/office/drawing/2014/main" id="{9FBA933D-217A-27E3-45DC-E4B45EB5A1E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1EB2F73-DD19-61A0-FB34-5CD5B89171D8}"/>
              </a:ext>
            </a:extLst>
          </p:cNvPr>
          <p:cNvPicPr>
            <a:picLocks noChangeAspect="1"/>
          </p:cNvPicPr>
          <p:nvPr/>
        </p:nvPicPr>
        <p:blipFill>
          <a:blip r:embed="rId3"/>
          <a:stretch>
            <a:fillRect/>
          </a:stretch>
        </p:blipFill>
        <p:spPr>
          <a:xfrm>
            <a:off x="4582950" y="1712890"/>
            <a:ext cx="4568877" cy="3430610"/>
          </a:xfrm>
          <a:prstGeom prst="rect">
            <a:avLst/>
          </a:prstGeom>
        </p:spPr>
      </p:pic>
      <p:sp>
        <p:nvSpPr>
          <p:cNvPr id="84" name="Google Shape;84;p16">
            <a:extLst>
              <a:ext uri="{FF2B5EF4-FFF2-40B4-BE49-F238E27FC236}">
                <a16:creationId xmlns:a16="http://schemas.microsoft.com/office/drawing/2014/main" id="{90DD4AC0-17CE-E77D-FFFF-5061E79085A1}"/>
              </a:ext>
            </a:extLst>
          </p:cNvPr>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a:latin typeface="Calibri" panose="020F0502020204030204" pitchFamily="34" charset="0"/>
                <a:cs typeface="Calibri" panose="020F0502020204030204" pitchFamily="34" charset="0"/>
              </a:rPr>
              <a:t>Tier 2 Quick Build Projects</a:t>
            </a:r>
            <a:endParaRPr sz="4000">
              <a:latin typeface="Calibri" panose="020F0502020204030204" pitchFamily="34" charset="0"/>
              <a:cs typeface="Calibri" panose="020F0502020204030204" pitchFamily="34" charset="0"/>
            </a:endParaRPr>
          </a:p>
        </p:txBody>
      </p:sp>
      <p:sp>
        <p:nvSpPr>
          <p:cNvPr id="85" name="Google Shape;85;p16">
            <a:extLst>
              <a:ext uri="{FF2B5EF4-FFF2-40B4-BE49-F238E27FC236}">
                <a16:creationId xmlns:a16="http://schemas.microsoft.com/office/drawing/2014/main" id="{DF5A6825-63C3-6208-AE43-23D0D9978142}"/>
              </a:ext>
            </a:extLst>
          </p:cNvPr>
          <p:cNvSpPr txBox="1">
            <a:spLocks noGrp="1"/>
          </p:cNvSpPr>
          <p:nvPr>
            <p:ph type="body" idx="1"/>
          </p:nvPr>
        </p:nvSpPr>
        <p:spPr>
          <a:xfrm>
            <a:off x="1" y="1575737"/>
            <a:ext cx="4539342" cy="3567763"/>
          </a:xfrm>
          <a:prstGeom prst="rect">
            <a:avLst/>
          </a:prstGeom>
        </p:spPr>
        <p:txBody>
          <a:bodyPr spcFirstLastPara="1" wrap="square" lIns="91425" tIns="91425" rIns="91425" bIns="91425" anchor="t" anchorCtr="0">
            <a:noAutofit/>
          </a:bodyPr>
          <a:lstStyle/>
          <a:p>
            <a:pPr marL="0" indent="0">
              <a:buNone/>
            </a:pPr>
            <a:r>
              <a:rPr lang="en-US" sz="2400" b="1" u="sng">
                <a:latin typeface="Calibri" panose="020F0502020204030204" pitchFamily="34" charset="0"/>
                <a:cs typeface="Calibri" panose="020F0502020204030204" pitchFamily="34" charset="0"/>
              </a:rPr>
              <a:t>Current Tier 2 Definition</a:t>
            </a:r>
          </a:p>
          <a:p>
            <a:pPr marL="342900" indent="-342900"/>
            <a:r>
              <a:rPr lang="en-US" sz="2400">
                <a:latin typeface="Calibri" panose="020F0502020204030204" pitchFamily="34" charset="0"/>
                <a:cs typeface="Calibri" panose="020F0502020204030204" pitchFamily="34" charset="0"/>
              </a:rPr>
              <a:t>Corridor “pilot projects”</a:t>
            </a:r>
          </a:p>
          <a:p>
            <a:pPr marL="342900" indent="-342900"/>
            <a:r>
              <a:rPr lang="en-US" sz="2400">
                <a:latin typeface="Calibri" panose="020F0502020204030204" pitchFamily="34" charset="0"/>
                <a:cs typeface="Calibri" panose="020F0502020204030204" pitchFamily="34" charset="0"/>
              </a:rPr>
              <a:t>Outside of City crews scope</a:t>
            </a:r>
          </a:p>
          <a:p>
            <a:pPr marL="342900" indent="-342900"/>
            <a:r>
              <a:rPr lang="en-US" sz="2400">
                <a:latin typeface="Calibri" panose="020F0502020204030204" pitchFamily="34" charset="0"/>
                <a:cs typeface="Calibri" panose="020F0502020204030204" pitchFamily="34" charset="0"/>
              </a:rPr>
              <a:t>Require full plans and bidding</a:t>
            </a:r>
          </a:p>
          <a:p>
            <a:pPr marL="342900" indent="-342900"/>
            <a:r>
              <a:rPr lang="en-US" sz="2400">
                <a:latin typeface="Calibri" panose="020F0502020204030204" pitchFamily="34" charset="0"/>
                <a:cs typeface="Calibri" panose="020F0502020204030204" pitchFamily="34" charset="0"/>
              </a:rPr>
              <a:t>Include pavement resurfacing</a:t>
            </a:r>
          </a:p>
          <a:p>
            <a:pPr marL="342900" indent="-342900"/>
            <a:r>
              <a:rPr lang="en-US" sz="2400">
                <a:latin typeface="Calibri" panose="020F0502020204030204" pitchFamily="34" charset="0"/>
                <a:cs typeface="Calibri" panose="020F0502020204030204" pitchFamily="34" charset="0"/>
              </a:rPr>
              <a:t>Marysville, Broadway, Northgate</a:t>
            </a:r>
          </a:p>
          <a:p>
            <a:pPr marL="457200" lvl="1" indent="0">
              <a:spcBef>
                <a:spcPts val="0"/>
              </a:spcBef>
              <a:buNone/>
            </a:pPr>
            <a:endParaRPr lang="en-US" sz="2200">
              <a:latin typeface="Calibri" panose="020F0502020204030204" pitchFamily="34" charset="0"/>
              <a:cs typeface="Calibri" panose="020F0502020204030204" pitchFamily="34" charset="0"/>
            </a:endParaRPr>
          </a:p>
          <a:p>
            <a:pPr marL="0" indent="0">
              <a:buNone/>
            </a:pPr>
            <a:endParaRPr lang="en-US" sz="240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23C922D-0250-4A60-10EF-3872BF63EF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12</a:t>
            </a:fld>
            <a:endParaRPr lang="en">
              <a:latin typeface="Calibri" panose="020F0502020204030204" pitchFamily="34" charset="0"/>
              <a:cs typeface="Calibri" panose="020F0502020204030204" pitchFamily="34" charset="0"/>
            </a:endParaRPr>
          </a:p>
        </p:txBody>
      </p:sp>
      <p:pic>
        <p:nvPicPr>
          <p:cNvPr id="3" name="Picture 2" descr="City of Sacramento logo">
            <a:extLst>
              <a:ext uri="{FF2B5EF4-FFF2-40B4-BE49-F238E27FC236}">
                <a16:creationId xmlns:a16="http://schemas.microsoft.com/office/drawing/2014/main" id="{D0FDAAD6-1B01-5E8D-4A58-360D3E38989B}"/>
              </a:ext>
            </a:extLst>
          </p:cNvPr>
          <p:cNvPicPr>
            <a:picLocks noChangeAspect="1"/>
          </p:cNvPicPr>
          <p:nvPr/>
        </p:nvPicPr>
        <p:blipFill>
          <a:blip r:embed="rId4"/>
          <a:stretch>
            <a:fillRect/>
          </a:stretch>
        </p:blipFill>
        <p:spPr>
          <a:xfrm>
            <a:off x="7115249" y="191109"/>
            <a:ext cx="1682642" cy="646232"/>
          </a:xfrm>
          <a:prstGeom prst="rect">
            <a:avLst/>
          </a:prstGeom>
        </p:spPr>
      </p:pic>
      <p:sp>
        <p:nvSpPr>
          <p:cNvPr id="6" name="TextBox 5">
            <a:extLst>
              <a:ext uri="{FF2B5EF4-FFF2-40B4-BE49-F238E27FC236}">
                <a16:creationId xmlns:a16="http://schemas.microsoft.com/office/drawing/2014/main" id="{8A4D8CB2-E9E5-265C-328C-02D5E266D17B}"/>
              </a:ext>
            </a:extLst>
          </p:cNvPr>
          <p:cNvSpPr txBox="1"/>
          <p:nvPr/>
        </p:nvSpPr>
        <p:spPr>
          <a:xfrm>
            <a:off x="5715470" y="1746264"/>
            <a:ext cx="2303836" cy="307777"/>
          </a:xfrm>
          <a:prstGeom prst="rect">
            <a:avLst/>
          </a:prstGeom>
          <a:solidFill>
            <a:srgbClr val="2A3B66"/>
          </a:solidFill>
        </p:spPr>
        <p:txBody>
          <a:bodyPr wrap="none" rtlCol="0">
            <a:spAutoFit/>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Marysville Blvd “Quick Build”</a:t>
            </a:r>
          </a:p>
        </p:txBody>
      </p:sp>
    </p:spTree>
    <p:extLst>
      <p:ext uri="{BB962C8B-B14F-4D97-AF65-F5344CB8AC3E}">
        <p14:creationId xmlns:p14="http://schemas.microsoft.com/office/powerpoint/2010/main" val="2800283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3B66"/>
        </a:solidFill>
        <a:effectLst/>
      </p:bgPr>
    </p:bg>
    <p:spTree>
      <p:nvGrpSpPr>
        <p:cNvPr id="1" name="Shape 83">
          <a:extLst>
            <a:ext uri="{FF2B5EF4-FFF2-40B4-BE49-F238E27FC236}">
              <a16:creationId xmlns:a16="http://schemas.microsoft.com/office/drawing/2014/main" id="{BFDDAFA2-0BD1-B2C3-3576-3253A5D08EA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2441952-D091-4269-F70C-112D642C6A40}"/>
              </a:ext>
            </a:extLst>
          </p:cNvPr>
          <p:cNvPicPr>
            <a:picLocks noChangeAspect="1"/>
          </p:cNvPicPr>
          <p:nvPr/>
        </p:nvPicPr>
        <p:blipFill>
          <a:blip r:embed="rId3"/>
          <a:stretch>
            <a:fillRect/>
          </a:stretch>
        </p:blipFill>
        <p:spPr>
          <a:xfrm>
            <a:off x="4278199" y="1803310"/>
            <a:ext cx="4794042" cy="3196028"/>
          </a:xfrm>
          <a:prstGeom prst="rect">
            <a:avLst/>
          </a:prstGeom>
        </p:spPr>
      </p:pic>
      <p:sp>
        <p:nvSpPr>
          <p:cNvPr id="84" name="Google Shape;84;p16">
            <a:extLst>
              <a:ext uri="{FF2B5EF4-FFF2-40B4-BE49-F238E27FC236}">
                <a16:creationId xmlns:a16="http://schemas.microsoft.com/office/drawing/2014/main" id="{F18FD77D-F95C-4390-7EDC-A7A26FD2F455}"/>
              </a:ext>
            </a:extLst>
          </p:cNvPr>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a:latin typeface="Calibri" panose="020F0502020204030204" pitchFamily="34" charset="0"/>
                <a:cs typeface="Calibri" panose="020F0502020204030204" pitchFamily="34" charset="0"/>
              </a:rPr>
              <a:t>Delivery Goals - Quick Builds</a:t>
            </a:r>
            <a:endParaRPr sz="4000">
              <a:latin typeface="Calibri" panose="020F0502020204030204" pitchFamily="34" charset="0"/>
              <a:cs typeface="Calibri" panose="020F0502020204030204" pitchFamily="34" charset="0"/>
            </a:endParaRPr>
          </a:p>
        </p:txBody>
      </p:sp>
      <p:sp>
        <p:nvSpPr>
          <p:cNvPr id="85" name="Google Shape;85;p16">
            <a:extLst>
              <a:ext uri="{FF2B5EF4-FFF2-40B4-BE49-F238E27FC236}">
                <a16:creationId xmlns:a16="http://schemas.microsoft.com/office/drawing/2014/main" id="{E61FE8D5-91AC-0874-D3EE-4F9B9059DC54}"/>
              </a:ext>
            </a:extLst>
          </p:cNvPr>
          <p:cNvSpPr txBox="1">
            <a:spLocks noGrp="1"/>
          </p:cNvSpPr>
          <p:nvPr>
            <p:ph type="body" idx="1"/>
          </p:nvPr>
        </p:nvSpPr>
        <p:spPr>
          <a:xfrm>
            <a:off x="65500" y="1765185"/>
            <a:ext cx="5907129" cy="33240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u="sng">
                <a:latin typeface="Calibri" panose="020F0502020204030204" pitchFamily="34" charset="0"/>
                <a:cs typeface="Calibri" panose="020F0502020204030204" pitchFamily="34" charset="0"/>
              </a:rPr>
              <a:t>Tier 1 Projects</a:t>
            </a:r>
          </a:p>
          <a:p>
            <a:pPr marL="342900" indent="-342900"/>
            <a:r>
              <a:rPr lang="en-US" sz="2400">
                <a:latin typeface="Calibri" panose="020F0502020204030204" pitchFamily="34" charset="0"/>
                <a:cs typeface="Calibri" panose="020F0502020204030204" pitchFamily="34" charset="0"/>
              </a:rPr>
              <a:t>3-6 months implementation</a:t>
            </a:r>
          </a:p>
          <a:p>
            <a:pPr marL="342900" indent="-342900"/>
            <a:endParaRPr lang="en-US" sz="2400">
              <a:latin typeface="Calibri" panose="020F0502020204030204" pitchFamily="34" charset="0"/>
              <a:cs typeface="Calibri" panose="020F0502020204030204" pitchFamily="34" charset="0"/>
            </a:endParaRPr>
          </a:p>
          <a:p>
            <a:pPr marL="0" indent="0">
              <a:buNone/>
            </a:pPr>
            <a:r>
              <a:rPr lang="en-US" sz="2400" u="sng">
                <a:latin typeface="Calibri" panose="020F0502020204030204" pitchFamily="34" charset="0"/>
                <a:cs typeface="Calibri" panose="020F0502020204030204" pitchFamily="34" charset="0"/>
              </a:rPr>
              <a:t>Tier 2 Projects</a:t>
            </a:r>
          </a:p>
          <a:p>
            <a:pPr marL="342900" indent="-342900"/>
            <a:r>
              <a:rPr lang="en-US" sz="2400">
                <a:latin typeface="Calibri" panose="020F0502020204030204" pitchFamily="34" charset="0"/>
                <a:cs typeface="Calibri" panose="020F0502020204030204" pitchFamily="34" charset="0"/>
              </a:rPr>
              <a:t>8-12 months implementation</a:t>
            </a:r>
          </a:p>
          <a:p>
            <a:pPr marL="342900" indent="-342900"/>
            <a:r>
              <a:rPr lang="en-US" sz="2400">
                <a:latin typeface="Calibri" panose="020F0502020204030204" pitchFamily="34" charset="0"/>
                <a:cs typeface="Calibri" panose="020F0502020204030204" pitchFamily="34" charset="0"/>
              </a:rPr>
              <a:t>What makes these “quick”?</a:t>
            </a:r>
          </a:p>
          <a:p>
            <a:pPr marL="342900" indent="-342900"/>
            <a:r>
              <a:rPr lang="en-US" sz="2400">
                <a:latin typeface="Calibri" panose="020F0502020204030204" pitchFamily="34" charset="0"/>
                <a:cs typeface="Calibri" panose="020F0502020204030204" pitchFamily="34" charset="0"/>
              </a:rPr>
              <a:t>Expedited CIP really</a:t>
            </a:r>
          </a:p>
          <a:p>
            <a:pPr marL="0" indent="0">
              <a:buNone/>
            </a:pPr>
            <a:endParaRPr lang="en-US" sz="240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BF5A6F2-B7F0-8821-9366-DA771455ED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13</a:t>
            </a:fld>
            <a:endParaRPr lang="en">
              <a:latin typeface="Calibri" panose="020F0502020204030204" pitchFamily="34" charset="0"/>
              <a:cs typeface="Calibri" panose="020F0502020204030204" pitchFamily="34" charset="0"/>
            </a:endParaRPr>
          </a:p>
        </p:txBody>
      </p:sp>
      <p:pic>
        <p:nvPicPr>
          <p:cNvPr id="3" name="Picture 2" descr="City of Sacramento logo">
            <a:extLst>
              <a:ext uri="{FF2B5EF4-FFF2-40B4-BE49-F238E27FC236}">
                <a16:creationId xmlns:a16="http://schemas.microsoft.com/office/drawing/2014/main" id="{35AC235F-45BB-B0B0-361B-27F9CF231783}"/>
              </a:ext>
            </a:extLst>
          </p:cNvPr>
          <p:cNvPicPr>
            <a:picLocks noChangeAspect="1"/>
          </p:cNvPicPr>
          <p:nvPr/>
        </p:nvPicPr>
        <p:blipFill>
          <a:blip r:embed="rId4"/>
          <a:stretch>
            <a:fillRect/>
          </a:stretch>
        </p:blipFill>
        <p:spPr>
          <a:xfrm>
            <a:off x="7115249" y="191109"/>
            <a:ext cx="1682642" cy="646232"/>
          </a:xfrm>
          <a:prstGeom prst="rect">
            <a:avLst/>
          </a:prstGeom>
        </p:spPr>
      </p:pic>
      <p:sp>
        <p:nvSpPr>
          <p:cNvPr id="6" name="TextBox 5">
            <a:extLst>
              <a:ext uri="{FF2B5EF4-FFF2-40B4-BE49-F238E27FC236}">
                <a16:creationId xmlns:a16="http://schemas.microsoft.com/office/drawing/2014/main" id="{2477CFA8-2793-E6BB-F151-CF8D03F6C992}"/>
              </a:ext>
            </a:extLst>
          </p:cNvPr>
          <p:cNvSpPr txBox="1"/>
          <p:nvPr/>
        </p:nvSpPr>
        <p:spPr>
          <a:xfrm>
            <a:off x="5644328" y="1746264"/>
            <a:ext cx="2061783" cy="307777"/>
          </a:xfrm>
          <a:prstGeom prst="rect">
            <a:avLst/>
          </a:prstGeom>
          <a:solidFill>
            <a:srgbClr val="2A3B66"/>
          </a:solidFill>
        </p:spPr>
        <p:txBody>
          <a:bodyPr wrap="none" rtlCol="0">
            <a:spAutoFit/>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11</a:t>
            </a:r>
            <a:r>
              <a:rPr lang="en-US" baseline="30000">
                <a:solidFill>
                  <a:schemeClr val="bg1"/>
                </a:solidFill>
                <a:latin typeface="Calibri" panose="020F0502020204030204" pitchFamily="34" charset="0"/>
                <a:ea typeface="Calibri" panose="020F0502020204030204" pitchFamily="34" charset="0"/>
                <a:cs typeface="Calibri" panose="020F0502020204030204" pitchFamily="34" charset="0"/>
              </a:rPr>
              <a:t>th</a:t>
            </a:r>
            <a:r>
              <a:rPr lang="en-US">
                <a:solidFill>
                  <a:schemeClr val="bg1"/>
                </a:solidFill>
                <a:latin typeface="Calibri" panose="020F0502020204030204" pitchFamily="34" charset="0"/>
                <a:ea typeface="Calibri" panose="020F0502020204030204" pitchFamily="34" charset="0"/>
                <a:cs typeface="Calibri" panose="020F0502020204030204" pitchFamily="34" charset="0"/>
              </a:rPr>
              <a:t> &amp; P Streets, District 4</a:t>
            </a:r>
          </a:p>
        </p:txBody>
      </p:sp>
    </p:spTree>
    <p:extLst>
      <p:ext uri="{BB962C8B-B14F-4D97-AF65-F5344CB8AC3E}">
        <p14:creationId xmlns:p14="http://schemas.microsoft.com/office/powerpoint/2010/main" val="2965376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id="{59D28327-4C19-57A4-B4F1-3B59556E13D7}"/>
            </a:ext>
          </a:extLst>
        </p:cNvPr>
        <p:cNvGrpSpPr/>
        <p:nvPr/>
      </p:nvGrpSpPr>
      <p:grpSpPr>
        <a:xfrm>
          <a:off x="0" y="0"/>
          <a:ext cx="0" cy="0"/>
          <a:chOff x="0" y="0"/>
          <a:chExt cx="0" cy="0"/>
        </a:xfrm>
      </p:grpSpPr>
      <p:sp>
        <p:nvSpPr>
          <p:cNvPr id="78" name="Google Shape;78;p15">
            <a:extLst>
              <a:ext uri="{FF2B5EF4-FFF2-40B4-BE49-F238E27FC236}">
                <a16:creationId xmlns:a16="http://schemas.microsoft.com/office/drawing/2014/main" id="{30687731-E596-EEEA-EF3B-2F2867753293}"/>
              </a:ext>
            </a:extLst>
          </p:cNvPr>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atin typeface="Calibri" panose="020F0502020204030204" pitchFamily="34" charset="0"/>
                <a:cs typeface="Calibri" panose="020F0502020204030204" pitchFamily="34" charset="0"/>
              </a:rPr>
              <a:t>Safety Initiative – Funding Commitments</a:t>
            </a:r>
          </a:p>
        </p:txBody>
      </p:sp>
      <p:sp>
        <p:nvSpPr>
          <p:cNvPr id="79" name="Google Shape;79;p15">
            <a:extLst>
              <a:ext uri="{FF2B5EF4-FFF2-40B4-BE49-F238E27FC236}">
                <a16:creationId xmlns:a16="http://schemas.microsoft.com/office/drawing/2014/main" id="{49822E2F-0EB3-53A0-D96D-07D8DC897ED6}"/>
              </a:ext>
            </a:extLst>
          </p:cNvPr>
          <p:cNvSpPr txBox="1">
            <a:spLocks noGrp="1"/>
          </p:cNvSpPr>
          <p:nvPr>
            <p:ph type="body" idx="1"/>
          </p:nvPr>
        </p:nvSpPr>
        <p:spPr>
          <a:xfrm>
            <a:off x="471899" y="1919075"/>
            <a:ext cx="7229667" cy="2710200"/>
          </a:xfrm>
          <a:prstGeom prst="rect">
            <a:avLst/>
          </a:prstGeom>
        </p:spPr>
        <p:txBody>
          <a:bodyPr spcFirstLastPara="1" wrap="square" lIns="91425" tIns="91425" rIns="91425" bIns="91425" anchor="t" anchorCtr="0">
            <a:noAutofit/>
          </a:bodyPr>
          <a:lstStyle/>
          <a:p>
            <a:r>
              <a:rPr lang="en-US"/>
              <a:t>Safety Program - $2.6 million</a:t>
            </a:r>
          </a:p>
          <a:p>
            <a:pPr lvl="1">
              <a:spcBef>
                <a:spcPts val="0"/>
              </a:spcBef>
            </a:pPr>
            <a:r>
              <a:rPr lang="en-US"/>
              <a:t>Established in FY25/26 Budget Process</a:t>
            </a:r>
          </a:p>
          <a:p>
            <a:pPr lvl="1">
              <a:spcBef>
                <a:spcPts val="0"/>
              </a:spcBef>
            </a:pPr>
            <a:r>
              <a:rPr lang="en-US"/>
              <a:t>Using existing gas tax and Measure A transportation sales tax</a:t>
            </a:r>
          </a:p>
          <a:p>
            <a:pPr lvl="1">
              <a:spcBef>
                <a:spcPts val="0"/>
              </a:spcBef>
            </a:pPr>
            <a:r>
              <a:rPr lang="en-US"/>
              <a:t>Annual allocation to support Quick Builds and safety initiatives Citywide</a:t>
            </a:r>
          </a:p>
          <a:p>
            <a:pPr marL="596900" lvl="1" indent="0">
              <a:spcBef>
                <a:spcPts val="0"/>
              </a:spcBef>
              <a:buNone/>
            </a:pPr>
            <a:endParaRPr lang="en-US"/>
          </a:p>
          <a:p>
            <a:r>
              <a:rPr lang="en-US"/>
              <a:t>Quick Build CIP - $2 million (Marysville etc.)</a:t>
            </a:r>
          </a:p>
          <a:p>
            <a:pPr lvl="1">
              <a:spcBef>
                <a:spcPts val="0"/>
              </a:spcBef>
            </a:pPr>
            <a:r>
              <a:rPr lang="en-US"/>
              <a:t>Road Maintenance and Rehabilitation (RMRA Fund 2036) - $1 million</a:t>
            </a:r>
          </a:p>
          <a:p>
            <a:pPr lvl="1">
              <a:spcBef>
                <a:spcPts val="0"/>
              </a:spcBef>
            </a:pPr>
            <a:r>
              <a:rPr lang="en-US"/>
              <a:t>Major Street Construction (Fund 2007) - $1 million</a:t>
            </a:r>
          </a:p>
          <a:p>
            <a:pPr lvl="1">
              <a:spcBef>
                <a:spcPts val="0"/>
              </a:spcBef>
            </a:pPr>
            <a:r>
              <a:rPr lang="en-US"/>
              <a:t>Added funding will come online as projects are ready for CON</a:t>
            </a:r>
          </a:p>
          <a:p>
            <a:endParaRPr lang="en-US"/>
          </a:p>
        </p:txBody>
      </p:sp>
      <p:sp>
        <p:nvSpPr>
          <p:cNvPr id="2" name="Slide Number Placeholder 1">
            <a:extLst>
              <a:ext uri="{FF2B5EF4-FFF2-40B4-BE49-F238E27FC236}">
                <a16:creationId xmlns:a16="http://schemas.microsoft.com/office/drawing/2014/main" id="{4586EFCC-C2AA-B215-C575-93AB045D67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14</a:t>
            </a:fld>
            <a:endParaRPr lang="en">
              <a:latin typeface="Calibri" panose="020F0502020204030204" pitchFamily="34" charset="0"/>
              <a:cs typeface="Calibri" panose="020F0502020204030204" pitchFamily="34" charset="0"/>
            </a:endParaRPr>
          </a:p>
        </p:txBody>
      </p:sp>
      <p:pic>
        <p:nvPicPr>
          <p:cNvPr id="3" name="Picture 2" descr="City of Sacramento logo">
            <a:extLst>
              <a:ext uri="{FF2B5EF4-FFF2-40B4-BE49-F238E27FC236}">
                <a16:creationId xmlns:a16="http://schemas.microsoft.com/office/drawing/2014/main" id="{B8C0CDEE-4405-1FD2-46B6-89ADD22DBE63}"/>
              </a:ext>
            </a:extLst>
          </p:cNvPr>
          <p:cNvPicPr>
            <a:picLocks noChangeAspect="1"/>
          </p:cNvPicPr>
          <p:nvPr/>
        </p:nvPicPr>
        <p:blipFill>
          <a:blip r:embed="rId3"/>
          <a:stretch>
            <a:fillRect/>
          </a:stretch>
        </p:blipFill>
        <p:spPr>
          <a:xfrm>
            <a:off x="7115249" y="139639"/>
            <a:ext cx="1682642" cy="646232"/>
          </a:xfrm>
          <a:prstGeom prst="rect">
            <a:avLst/>
          </a:prstGeom>
        </p:spPr>
      </p:pic>
    </p:spTree>
    <p:extLst>
      <p:ext uri="{BB962C8B-B14F-4D97-AF65-F5344CB8AC3E}">
        <p14:creationId xmlns:p14="http://schemas.microsoft.com/office/powerpoint/2010/main" val="1271739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3B66"/>
        </a:solidFill>
        <a:effectLst/>
      </p:bgPr>
    </p:bg>
    <p:spTree>
      <p:nvGrpSpPr>
        <p:cNvPr id="1" name="Shape 83">
          <a:extLst>
            <a:ext uri="{FF2B5EF4-FFF2-40B4-BE49-F238E27FC236}">
              <a16:creationId xmlns:a16="http://schemas.microsoft.com/office/drawing/2014/main" id="{87E44BC7-0408-F9F8-060A-E5D6AA3C2B5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BF47839-4561-7A1C-B7AC-D0F818669324}"/>
              </a:ext>
            </a:extLst>
          </p:cNvPr>
          <p:cNvPicPr>
            <a:picLocks noChangeAspect="1"/>
          </p:cNvPicPr>
          <p:nvPr/>
        </p:nvPicPr>
        <p:blipFill>
          <a:blip r:embed="rId3"/>
          <a:stretch>
            <a:fillRect/>
          </a:stretch>
        </p:blipFill>
        <p:spPr>
          <a:xfrm>
            <a:off x="4509811" y="1882473"/>
            <a:ext cx="4634189" cy="3089459"/>
          </a:xfrm>
          <a:prstGeom prst="rect">
            <a:avLst/>
          </a:prstGeom>
        </p:spPr>
      </p:pic>
      <p:sp>
        <p:nvSpPr>
          <p:cNvPr id="84" name="Google Shape;84;p16">
            <a:extLst>
              <a:ext uri="{FF2B5EF4-FFF2-40B4-BE49-F238E27FC236}">
                <a16:creationId xmlns:a16="http://schemas.microsoft.com/office/drawing/2014/main" id="{1BAF1FE2-4560-B7A3-7B44-C35889269324}"/>
              </a:ext>
            </a:extLst>
          </p:cNvPr>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a:latin typeface="Calibri" panose="020F0502020204030204" pitchFamily="34" charset="0"/>
                <a:cs typeface="Calibri" panose="020F0502020204030204" pitchFamily="34" charset="0"/>
              </a:rPr>
              <a:t>Building a Quick Build Program</a:t>
            </a:r>
            <a:endParaRPr sz="4000">
              <a:latin typeface="Calibri" panose="020F0502020204030204" pitchFamily="34" charset="0"/>
              <a:cs typeface="Calibri" panose="020F0502020204030204" pitchFamily="34" charset="0"/>
            </a:endParaRPr>
          </a:p>
        </p:txBody>
      </p:sp>
      <p:sp>
        <p:nvSpPr>
          <p:cNvPr id="85" name="Google Shape;85;p16">
            <a:extLst>
              <a:ext uri="{FF2B5EF4-FFF2-40B4-BE49-F238E27FC236}">
                <a16:creationId xmlns:a16="http://schemas.microsoft.com/office/drawing/2014/main" id="{74D3206E-79B7-5E05-2F7F-3370AE7CFAC2}"/>
              </a:ext>
            </a:extLst>
          </p:cNvPr>
          <p:cNvSpPr txBox="1">
            <a:spLocks noGrp="1"/>
          </p:cNvSpPr>
          <p:nvPr>
            <p:ph type="body" idx="1"/>
          </p:nvPr>
        </p:nvSpPr>
        <p:spPr>
          <a:xfrm>
            <a:off x="23034" y="1765186"/>
            <a:ext cx="5907129" cy="3324037"/>
          </a:xfrm>
          <a:prstGeom prst="rect">
            <a:avLst/>
          </a:prstGeom>
        </p:spPr>
        <p:txBody>
          <a:bodyPr spcFirstLastPara="1" wrap="square" lIns="91425" tIns="91425" rIns="91425" bIns="91425" anchor="t" anchorCtr="0">
            <a:noAutofit/>
          </a:bodyPr>
          <a:lstStyle/>
          <a:p>
            <a:pPr marL="0" indent="0">
              <a:buNone/>
            </a:pPr>
            <a:r>
              <a:rPr lang="en-US" sz="2400" b="1" u="sng">
                <a:latin typeface="Calibri" panose="020F0502020204030204" pitchFamily="34" charset="0"/>
                <a:cs typeface="Calibri" panose="020F0502020204030204" pitchFamily="34" charset="0"/>
              </a:rPr>
              <a:t>What is Required</a:t>
            </a:r>
          </a:p>
          <a:p>
            <a:pPr marL="342900" indent="-342900"/>
            <a:r>
              <a:rPr lang="en-US" sz="2400">
                <a:latin typeface="Calibri" panose="020F0502020204030204" pitchFamily="34" charset="0"/>
                <a:cs typeface="Calibri" panose="020F0502020204030204" pitchFamily="34" charset="0"/>
              </a:rPr>
              <a:t>Contracting Readiness – On Calls</a:t>
            </a:r>
          </a:p>
          <a:p>
            <a:pPr marL="342900" indent="-342900"/>
            <a:r>
              <a:rPr lang="en-US" sz="2400">
                <a:latin typeface="Calibri" panose="020F0502020204030204" pitchFamily="34" charset="0"/>
                <a:cs typeface="Calibri" panose="020F0502020204030204" pitchFamily="34" charset="0"/>
              </a:rPr>
              <a:t>Design Delivery Capacity</a:t>
            </a:r>
          </a:p>
          <a:p>
            <a:pPr marL="342900" indent="-342900"/>
            <a:r>
              <a:rPr lang="en-US" sz="2400">
                <a:latin typeface="Calibri" panose="020F0502020204030204" pitchFamily="34" charset="0"/>
                <a:cs typeface="Calibri" panose="020F0502020204030204" pitchFamily="34" charset="0"/>
              </a:rPr>
              <a:t>Process Updates – New Tech</a:t>
            </a:r>
          </a:p>
          <a:p>
            <a:pPr marL="342900" indent="-342900"/>
            <a:r>
              <a:rPr lang="en-US" sz="2400">
                <a:latin typeface="Calibri" panose="020F0502020204030204" pitchFamily="34" charset="0"/>
                <a:cs typeface="Calibri" panose="020F0502020204030204" pitchFamily="34" charset="0"/>
              </a:rPr>
              <a:t>Outreach, Outreach, Outreach</a:t>
            </a:r>
          </a:p>
          <a:p>
            <a:pPr marL="342900" indent="-342900"/>
            <a:r>
              <a:rPr lang="en-US" sz="2400">
                <a:latin typeface="Calibri" panose="020F0502020204030204" pitchFamily="34" charset="0"/>
                <a:cs typeface="Calibri" panose="020F0502020204030204" pitchFamily="34" charset="0"/>
              </a:rPr>
              <a:t>Follow-up and Reporting</a:t>
            </a:r>
          </a:p>
          <a:p>
            <a:pPr marL="342900" indent="-342900"/>
            <a:r>
              <a:rPr lang="en-US" sz="2400">
                <a:latin typeface="Calibri" panose="020F0502020204030204" pitchFamily="34" charset="0"/>
                <a:cs typeface="Calibri" panose="020F0502020204030204" pitchFamily="34" charset="0"/>
              </a:rPr>
              <a:t>Don’t fear failures!</a:t>
            </a:r>
          </a:p>
          <a:p>
            <a:pPr marL="0" indent="0">
              <a:buNone/>
            </a:pPr>
            <a:endParaRPr lang="en-US" sz="240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1D3972C3-C019-9823-A719-3D3FD83A9C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15</a:t>
            </a:fld>
            <a:endParaRPr lang="en">
              <a:latin typeface="Calibri" panose="020F0502020204030204" pitchFamily="34" charset="0"/>
              <a:cs typeface="Calibri" panose="020F0502020204030204" pitchFamily="34" charset="0"/>
            </a:endParaRPr>
          </a:p>
        </p:txBody>
      </p:sp>
      <p:pic>
        <p:nvPicPr>
          <p:cNvPr id="3" name="Picture 2" descr="City of Sacramento logo">
            <a:extLst>
              <a:ext uri="{FF2B5EF4-FFF2-40B4-BE49-F238E27FC236}">
                <a16:creationId xmlns:a16="http://schemas.microsoft.com/office/drawing/2014/main" id="{7EBEAE9E-A27C-65CD-EA60-5108C7691BDA}"/>
              </a:ext>
            </a:extLst>
          </p:cNvPr>
          <p:cNvPicPr>
            <a:picLocks noChangeAspect="1"/>
          </p:cNvPicPr>
          <p:nvPr/>
        </p:nvPicPr>
        <p:blipFill>
          <a:blip r:embed="rId4"/>
          <a:stretch>
            <a:fillRect/>
          </a:stretch>
        </p:blipFill>
        <p:spPr>
          <a:xfrm>
            <a:off x="7115249" y="191109"/>
            <a:ext cx="1682642" cy="646232"/>
          </a:xfrm>
          <a:prstGeom prst="rect">
            <a:avLst/>
          </a:prstGeom>
        </p:spPr>
      </p:pic>
      <p:sp>
        <p:nvSpPr>
          <p:cNvPr id="6" name="TextBox 5">
            <a:extLst>
              <a:ext uri="{FF2B5EF4-FFF2-40B4-BE49-F238E27FC236}">
                <a16:creationId xmlns:a16="http://schemas.microsoft.com/office/drawing/2014/main" id="{ED0D5B6B-BA82-F7E5-8FE0-3AFB743B93BB}"/>
              </a:ext>
            </a:extLst>
          </p:cNvPr>
          <p:cNvSpPr txBox="1"/>
          <p:nvPr/>
        </p:nvSpPr>
        <p:spPr>
          <a:xfrm>
            <a:off x="4895126" y="1746264"/>
            <a:ext cx="3863558" cy="307777"/>
          </a:xfrm>
          <a:prstGeom prst="rect">
            <a:avLst/>
          </a:prstGeom>
          <a:solidFill>
            <a:srgbClr val="2A3B66"/>
          </a:solidFill>
        </p:spPr>
        <p:txBody>
          <a:bodyPr wrap="none" rtlCol="0">
            <a:spAutoFit/>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Robertson Way and Riverside Boulevard, District 7</a:t>
            </a:r>
          </a:p>
        </p:txBody>
      </p:sp>
    </p:spTree>
    <p:extLst>
      <p:ext uri="{BB962C8B-B14F-4D97-AF65-F5344CB8AC3E}">
        <p14:creationId xmlns:p14="http://schemas.microsoft.com/office/powerpoint/2010/main" val="326137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490249" y="488250"/>
            <a:ext cx="8653751"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b="1">
                <a:latin typeface="Calibri" panose="020F0502020204030204" pitchFamily="34" charset="0"/>
                <a:cs typeface="Calibri" panose="020F0502020204030204" pitchFamily="34" charset="0"/>
              </a:rPr>
              <a:t>Act Fast to Save Lives</a:t>
            </a:r>
            <a:br>
              <a:rPr lang="en-US" sz="2800" b="1">
                <a:latin typeface="Calibri" panose="020F0502020204030204" pitchFamily="34" charset="0"/>
                <a:cs typeface="Calibri" panose="020F0502020204030204" pitchFamily="34" charset="0"/>
              </a:rPr>
            </a:br>
            <a:r>
              <a:rPr lang="en-US" sz="2800" b="1">
                <a:latin typeface="Calibri" panose="020F0502020204030204" pitchFamily="34" charset="0"/>
                <a:cs typeface="Calibri" panose="020F0502020204030204" pitchFamily="34" charset="0"/>
              </a:rPr>
              <a:t>Establish a Dedicated Team</a:t>
            </a:r>
            <a:br>
              <a:rPr lang="en-US" sz="2800" b="1">
                <a:latin typeface="Calibri" panose="020F0502020204030204" pitchFamily="34" charset="0"/>
                <a:cs typeface="Calibri" panose="020F0502020204030204" pitchFamily="34" charset="0"/>
              </a:rPr>
            </a:br>
            <a:r>
              <a:rPr lang="en-US" sz="2800" b="1">
                <a:latin typeface="Calibri" panose="020F0502020204030204" pitchFamily="34" charset="0"/>
                <a:cs typeface="Calibri" panose="020F0502020204030204" pitchFamily="34" charset="0"/>
              </a:rPr>
              <a:t>Expedite Projects in High-Risk Areas</a:t>
            </a:r>
            <a:br>
              <a:rPr lang="en-US" sz="2800" b="1">
                <a:latin typeface="Calibri" panose="020F0502020204030204" pitchFamily="34" charset="0"/>
                <a:cs typeface="Calibri" panose="020F0502020204030204" pitchFamily="34" charset="0"/>
              </a:rPr>
            </a:br>
            <a:r>
              <a:rPr lang="en-US" sz="2800" b="1">
                <a:latin typeface="Calibri" panose="020F0502020204030204" pitchFamily="34" charset="0"/>
                <a:cs typeface="Calibri" panose="020F0502020204030204" pitchFamily="34" charset="0"/>
              </a:rPr>
              <a:t>On-Call Contracting Authority</a:t>
            </a:r>
            <a:br>
              <a:rPr lang="en-US" sz="2800" b="1">
                <a:latin typeface="Calibri" panose="020F0502020204030204" pitchFamily="34" charset="0"/>
                <a:cs typeface="Calibri" panose="020F0502020204030204" pitchFamily="34" charset="0"/>
              </a:rPr>
            </a:br>
            <a:r>
              <a:rPr lang="en-US" sz="2800" b="1">
                <a:latin typeface="Calibri" panose="020F0502020204030204" pitchFamily="34" charset="0"/>
                <a:cs typeface="Calibri" panose="020F0502020204030204" pitchFamily="34" charset="0"/>
              </a:rPr>
              <a:t>Leverage Data Tools and Technology</a:t>
            </a:r>
          </a:p>
        </p:txBody>
      </p:sp>
      <p:sp>
        <p:nvSpPr>
          <p:cNvPr id="2" name="Slide Number Placeholder 1">
            <a:extLst>
              <a:ext uri="{FF2B5EF4-FFF2-40B4-BE49-F238E27FC236}">
                <a16:creationId xmlns:a16="http://schemas.microsoft.com/office/drawing/2014/main" id="{28353B60-356F-44DE-B456-5A3FE08D29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16</a:t>
            </a:fld>
            <a:endParaRPr lang="en">
              <a:latin typeface="Calibri" panose="020F0502020204030204" pitchFamily="34" charset="0"/>
              <a:cs typeface="Calibri" panose="020F0502020204030204" pitchFamily="34" charset="0"/>
            </a:endParaRPr>
          </a:p>
        </p:txBody>
      </p:sp>
      <p:pic>
        <p:nvPicPr>
          <p:cNvPr id="3" name="Picture 2" descr="City of Sacramento logo">
            <a:extLst>
              <a:ext uri="{FF2B5EF4-FFF2-40B4-BE49-F238E27FC236}">
                <a16:creationId xmlns:a16="http://schemas.microsoft.com/office/drawing/2014/main" id="{6264DE71-C622-4529-A1D7-2DE9817BDF9A}"/>
              </a:ext>
            </a:extLst>
          </p:cNvPr>
          <p:cNvPicPr>
            <a:picLocks noChangeAspect="1"/>
          </p:cNvPicPr>
          <p:nvPr/>
        </p:nvPicPr>
        <p:blipFill>
          <a:blip r:embed="rId3"/>
          <a:stretch>
            <a:fillRect/>
          </a:stretch>
        </p:blipFill>
        <p:spPr>
          <a:xfrm>
            <a:off x="7206744" y="165134"/>
            <a:ext cx="1682642" cy="6462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6A8E5-6520-E73F-4F78-6EB2ACCA0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879B9A-FCF3-3520-2E26-0F4106E1A942}"/>
              </a:ext>
            </a:extLst>
          </p:cNvPr>
          <p:cNvSpPr>
            <a:spLocks noGrp="1"/>
          </p:cNvSpPr>
          <p:nvPr>
            <p:ph type="title"/>
          </p:nvPr>
        </p:nvSpPr>
        <p:spPr>
          <a:xfrm>
            <a:off x="-12312" y="455300"/>
            <a:ext cx="4584949" cy="3331737"/>
          </a:xfrm>
        </p:spPr>
        <p:txBody>
          <a:bodyPr/>
          <a:lstStyle/>
          <a:p>
            <a:r>
              <a:rPr lang="en-US" sz="3600">
                <a:solidFill>
                  <a:srgbClr val="2A3B66"/>
                </a:solidFill>
              </a:rPr>
              <a:t>Franklin Boulevard Complete Streets Project </a:t>
            </a:r>
            <a:br>
              <a:rPr lang="en-US" sz="3600"/>
            </a:br>
            <a:r>
              <a:rPr lang="en-US" sz="3600">
                <a:solidFill>
                  <a:srgbClr val="2A3B66"/>
                </a:solidFill>
              </a:rPr>
              <a:t>Phase 3 </a:t>
            </a:r>
            <a:br>
              <a:rPr lang="en-US" sz="3600">
                <a:solidFill>
                  <a:srgbClr val="2A3B66"/>
                </a:solidFill>
              </a:rPr>
            </a:br>
            <a:r>
              <a:rPr lang="en-US" sz="3600">
                <a:solidFill>
                  <a:srgbClr val="2A3B66"/>
                </a:solidFill>
              </a:rPr>
              <a:t>Status Update</a:t>
            </a:r>
          </a:p>
        </p:txBody>
      </p:sp>
      <p:sp>
        <p:nvSpPr>
          <p:cNvPr id="5" name="Slide Number Placeholder 4">
            <a:extLst>
              <a:ext uri="{FF2B5EF4-FFF2-40B4-BE49-F238E27FC236}">
                <a16:creationId xmlns:a16="http://schemas.microsoft.com/office/drawing/2014/main" id="{CB51D7F1-711E-EFEC-D520-6AC705B78D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8" name="Picture 7" descr="Photo collage of different businesses and photos of people who work there. From top to bottom, left to right we have a restaurant, Scott's burger Shack, a restaurant that serves cold beverages, La Esperanza, Gaspachos, a woman coloring a clients hair, and the front door of the Franklin Business Association">
            <a:extLst>
              <a:ext uri="{FF2B5EF4-FFF2-40B4-BE49-F238E27FC236}">
                <a16:creationId xmlns:a16="http://schemas.microsoft.com/office/drawing/2014/main" id="{DE5F8B7C-B76A-4BA5-31F7-AFDCF70B3BE4}"/>
              </a:ext>
            </a:extLst>
          </p:cNvPr>
          <p:cNvPicPr>
            <a:picLocks noChangeAspect="1"/>
          </p:cNvPicPr>
          <p:nvPr/>
        </p:nvPicPr>
        <p:blipFill>
          <a:blip r:embed="rId3"/>
          <a:stretch>
            <a:fillRect/>
          </a:stretch>
        </p:blipFill>
        <p:spPr>
          <a:xfrm>
            <a:off x="5135486" y="182563"/>
            <a:ext cx="3572029" cy="4905375"/>
          </a:xfrm>
          <a:prstGeom prst="rect">
            <a:avLst/>
          </a:prstGeom>
        </p:spPr>
      </p:pic>
    </p:spTree>
    <p:extLst>
      <p:ext uri="{BB962C8B-B14F-4D97-AF65-F5344CB8AC3E}">
        <p14:creationId xmlns:p14="http://schemas.microsoft.com/office/powerpoint/2010/main" val="25248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3B66"/>
        </a:solidFill>
        <a:effectLst/>
      </p:bgPr>
    </p:bg>
    <p:spTree>
      <p:nvGrpSpPr>
        <p:cNvPr id="1" name="">
          <a:extLst>
            <a:ext uri="{FF2B5EF4-FFF2-40B4-BE49-F238E27FC236}">
              <a16:creationId xmlns:a16="http://schemas.microsoft.com/office/drawing/2014/main" id="{93F10634-B42C-850E-9C47-86F650088B8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3DB2D6-CF0E-941D-8CB5-19730DB88112}"/>
              </a:ext>
            </a:extLst>
          </p:cNvPr>
          <p:cNvPicPr>
            <a:picLocks noChangeAspect="1"/>
          </p:cNvPicPr>
          <p:nvPr/>
        </p:nvPicPr>
        <p:blipFill rotWithShape="1">
          <a:blip r:embed="rId2">
            <a:alphaModFix/>
          </a:blip>
          <a:srcRect l="36926" t="12042" r="19618" b="6113"/>
          <a:stretch/>
        </p:blipFill>
        <p:spPr>
          <a:xfrm>
            <a:off x="987332" y="66350"/>
            <a:ext cx="6147995" cy="4824771"/>
          </a:xfrm>
          <a:prstGeom prst="rect">
            <a:avLst/>
          </a:prstGeom>
        </p:spPr>
      </p:pic>
      <p:grpSp>
        <p:nvGrpSpPr>
          <p:cNvPr id="12" name="Group 11">
            <a:extLst>
              <a:ext uri="{FF2B5EF4-FFF2-40B4-BE49-F238E27FC236}">
                <a16:creationId xmlns:a16="http://schemas.microsoft.com/office/drawing/2014/main" id="{48EAAAB4-3FC8-81C9-4B1B-751489722CD5}"/>
              </a:ext>
            </a:extLst>
          </p:cNvPr>
          <p:cNvGrpSpPr/>
          <p:nvPr/>
        </p:nvGrpSpPr>
        <p:grpSpPr>
          <a:xfrm>
            <a:off x="3755764" y="4280199"/>
            <a:ext cx="2242970" cy="205740"/>
            <a:chOff x="5007685" y="5706932"/>
            <a:chExt cx="2990626" cy="274320"/>
          </a:xfrm>
        </p:grpSpPr>
        <p:cxnSp>
          <p:nvCxnSpPr>
            <p:cNvPr id="9" name="Straight Connector 8">
              <a:extLst>
                <a:ext uri="{FF2B5EF4-FFF2-40B4-BE49-F238E27FC236}">
                  <a16:creationId xmlns:a16="http://schemas.microsoft.com/office/drawing/2014/main" id="{9638EC72-576E-F927-E785-4C74BBF775AC}"/>
                </a:ext>
              </a:extLst>
            </p:cNvPr>
            <p:cNvCxnSpPr/>
            <p:nvPr/>
          </p:nvCxnSpPr>
          <p:spPr>
            <a:xfrm>
              <a:off x="5303520" y="5981252"/>
              <a:ext cx="2694791" cy="0"/>
            </a:xfrm>
            <a:prstGeom prst="line">
              <a:avLst/>
            </a:prstGeom>
            <a:ln w="57150">
              <a:solidFill>
                <a:schemeClr val="accent4">
                  <a:lumMod val="50000"/>
                </a:schemeClr>
              </a:solidFill>
              <a:prstDash val="solid"/>
            </a:ln>
          </p:spPr>
          <p:style>
            <a:lnRef idx="3">
              <a:schemeClr val="dk1"/>
            </a:lnRef>
            <a:fillRef idx="0">
              <a:schemeClr val="dk1"/>
            </a:fillRef>
            <a:effectRef idx="2">
              <a:schemeClr val="dk1"/>
            </a:effectRef>
            <a:fontRef idx="minor">
              <a:schemeClr val="tx1"/>
            </a:fontRef>
          </p:style>
        </p:cxnSp>
        <p:sp>
          <p:nvSpPr>
            <p:cNvPr id="10" name="Freeform: Shape 9">
              <a:extLst>
                <a:ext uri="{FF2B5EF4-FFF2-40B4-BE49-F238E27FC236}">
                  <a16:creationId xmlns:a16="http://schemas.microsoft.com/office/drawing/2014/main" id="{1D9F718A-6714-599A-DBF9-B0D96FA07E7F}"/>
                </a:ext>
              </a:extLst>
            </p:cNvPr>
            <p:cNvSpPr/>
            <p:nvPr/>
          </p:nvSpPr>
          <p:spPr>
            <a:xfrm>
              <a:off x="5007685" y="5706932"/>
              <a:ext cx="295835" cy="273666"/>
            </a:xfrm>
            <a:custGeom>
              <a:avLst/>
              <a:gdLst>
                <a:gd name="connsiteX0" fmla="*/ 295835 w 295835"/>
                <a:gd name="connsiteY0" fmla="*/ 263562 h 273666"/>
                <a:gd name="connsiteX1" fmla="*/ 172122 w 295835"/>
                <a:gd name="connsiteY1" fmla="*/ 242047 h 273666"/>
                <a:gd name="connsiteX2" fmla="*/ 0 w 295835"/>
                <a:gd name="connsiteY2" fmla="*/ 0 h 273666"/>
              </a:gdLst>
              <a:ahLst/>
              <a:cxnLst>
                <a:cxn ang="0">
                  <a:pos x="connsiteX0" y="connsiteY0"/>
                </a:cxn>
                <a:cxn ang="0">
                  <a:pos x="connsiteX1" y="connsiteY1"/>
                </a:cxn>
                <a:cxn ang="0">
                  <a:pos x="connsiteX2" y="connsiteY2"/>
                </a:cxn>
              </a:cxnLst>
              <a:rect l="l" t="t" r="r" b="b"/>
              <a:pathLst>
                <a:path w="295835" h="273666">
                  <a:moveTo>
                    <a:pt x="295835" y="263562"/>
                  </a:moveTo>
                  <a:cubicBezTo>
                    <a:pt x="258631" y="274768"/>
                    <a:pt x="221428" y="285974"/>
                    <a:pt x="172122" y="242047"/>
                  </a:cubicBezTo>
                  <a:cubicBezTo>
                    <a:pt x="122816" y="198120"/>
                    <a:pt x="26894" y="80682"/>
                    <a:pt x="0" y="0"/>
                  </a:cubicBezTo>
                </a:path>
              </a:pathLst>
            </a:custGeom>
            <a:noFill/>
            <a:ln w="57150">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cxnSp>
        <p:nvCxnSpPr>
          <p:cNvPr id="14" name="Straight Connector 13">
            <a:extLst>
              <a:ext uri="{FF2B5EF4-FFF2-40B4-BE49-F238E27FC236}">
                <a16:creationId xmlns:a16="http://schemas.microsoft.com/office/drawing/2014/main" id="{C21C802C-72B4-F006-9954-1CB7E09C547D}"/>
              </a:ext>
            </a:extLst>
          </p:cNvPr>
          <p:cNvCxnSpPr/>
          <p:nvPr/>
        </p:nvCxnSpPr>
        <p:spPr>
          <a:xfrm>
            <a:off x="3531269" y="2301040"/>
            <a:ext cx="180473" cy="427121"/>
          </a:xfrm>
          <a:prstGeom prst="line">
            <a:avLst/>
          </a:prstGeom>
          <a:ln w="57150">
            <a:solidFill>
              <a:schemeClr val="accent5">
                <a:lumMod val="75000"/>
              </a:schemeClr>
            </a:solidFill>
          </a:ln>
        </p:spPr>
        <p:style>
          <a:lnRef idx="3">
            <a:schemeClr val="accent2"/>
          </a:lnRef>
          <a:fillRef idx="0">
            <a:schemeClr val="accent2"/>
          </a:fillRef>
          <a:effectRef idx="2">
            <a:schemeClr val="accent2"/>
          </a:effectRef>
          <a:fontRef idx="minor">
            <a:schemeClr val="tx1"/>
          </a:fontRef>
        </p:style>
      </p:cxnSp>
      <p:sp>
        <p:nvSpPr>
          <p:cNvPr id="16" name="Speech Bubble: Rectangle 15">
            <a:extLst>
              <a:ext uri="{FF2B5EF4-FFF2-40B4-BE49-F238E27FC236}">
                <a16:creationId xmlns:a16="http://schemas.microsoft.com/office/drawing/2014/main" id="{CCB2992D-52D0-1644-DCD5-A50221B9932D}"/>
              </a:ext>
            </a:extLst>
          </p:cNvPr>
          <p:cNvSpPr/>
          <p:nvPr/>
        </p:nvSpPr>
        <p:spPr>
          <a:xfrm>
            <a:off x="4571999" y="1464607"/>
            <a:ext cx="1683679" cy="836429"/>
          </a:xfrm>
          <a:prstGeom prst="wedgeRectCallout">
            <a:avLst>
              <a:gd name="adj1" fmla="val -108898"/>
              <a:gd name="adj2" fmla="val 1242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B6ED5265-8517-E53A-3D48-AFC169A7C41C}"/>
              </a:ext>
            </a:extLst>
          </p:cNvPr>
          <p:cNvSpPr txBox="1"/>
          <p:nvPr/>
        </p:nvSpPr>
        <p:spPr>
          <a:xfrm>
            <a:off x="4599070" y="1530097"/>
            <a:ext cx="1629535" cy="646331"/>
          </a:xfrm>
          <a:prstGeom prst="rect">
            <a:avLst/>
          </a:prstGeom>
          <a:noFill/>
        </p:spPr>
        <p:txBody>
          <a:bodyPr wrap="square">
            <a:spAutoFit/>
          </a:bodyPr>
          <a:lstStyle/>
          <a:p>
            <a:r>
              <a:rPr lang="en-US" sz="900" err="1">
                <a:latin typeface="+mn-lt"/>
              </a:rPr>
              <a:t>SacDOT</a:t>
            </a:r>
            <a:r>
              <a:rPr lang="en-US" sz="900">
                <a:latin typeface="+mn-lt"/>
              </a:rPr>
              <a:t> Franklin Blvd AC Overlay Project </a:t>
            </a:r>
          </a:p>
          <a:p>
            <a:r>
              <a:rPr lang="en-US" sz="900">
                <a:latin typeface="+mn-lt"/>
              </a:rPr>
              <a:t>(to be constructed in 2022)</a:t>
            </a:r>
            <a:br>
              <a:rPr lang="en-US" sz="900">
                <a:latin typeface="+mn-lt"/>
              </a:rPr>
            </a:br>
            <a:r>
              <a:rPr lang="en-US" sz="900">
                <a:latin typeface="+mn-lt"/>
              </a:rPr>
              <a:t>from MLK to Turnbridge</a:t>
            </a:r>
          </a:p>
        </p:txBody>
      </p:sp>
      <p:sp>
        <p:nvSpPr>
          <p:cNvPr id="19" name="Speech Bubble: Rectangle 18">
            <a:extLst>
              <a:ext uri="{FF2B5EF4-FFF2-40B4-BE49-F238E27FC236}">
                <a16:creationId xmlns:a16="http://schemas.microsoft.com/office/drawing/2014/main" id="{9F8C7906-7C14-58CC-B8DB-3EB085BA2CDC}"/>
              </a:ext>
            </a:extLst>
          </p:cNvPr>
          <p:cNvSpPr/>
          <p:nvPr/>
        </p:nvSpPr>
        <p:spPr>
          <a:xfrm>
            <a:off x="6407171" y="3504937"/>
            <a:ext cx="2522977" cy="691124"/>
          </a:xfrm>
          <a:prstGeom prst="wedgeRectCallout">
            <a:avLst>
              <a:gd name="adj1" fmla="val -70731"/>
              <a:gd name="adj2" fmla="val 905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900" kern="1200">
                <a:solidFill>
                  <a:srgbClr val="0070C0"/>
                </a:solidFill>
              </a:rPr>
              <a:t>Completed City Project:  Mack Road Overlay Project </a:t>
            </a:r>
          </a:p>
          <a:p>
            <a:pPr defTabSz="685800">
              <a:buClrTx/>
              <a:defRPr/>
            </a:pPr>
            <a:r>
              <a:rPr lang="en-US" sz="900" kern="1200">
                <a:solidFill>
                  <a:srgbClr val="0070C0"/>
                </a:solidFill>
              </a:rPr>
              <a:t>(Constructed 2018-19)</a:t>
            </a:r>
          </a:p>
          <a:p>
            <a:pPr defTabSz="685800">
              <a:buClrTx/>
              <a:defRPr/>
            </a:pPr>
            <a:r>
              <a:rPr lang="en-US" sz="900" kern="1200">
                <a:solidFill>
                  <a:srgbClr val="0070C0"/>
                </a:solidFill>
              </a:rPr>
              <a:t>(from Morrison Creek to Stockton Blvd)</a:t>
            </a:r>
          </a:p>
        </p:txBody>
      </p:sp>
      <p:grpSp>
        <p:nvGrpSpPr>
          <p:cNvPr id="24" name="Group 23">
            <a:extLst>
              <a:ext uri="{FF2B5EF4-FFF2-40B4-BE49-F238E27FC236}">
                <a16:creationId xmlns:a16="http://schemas.microsoft.com/office/drawing/2014/main" id="{AFB400F6-5CAD-3CD9-F306-4F5F9F448FAD}"/>
              </a:ext>
            </a:extLst>
          </p:cNvPr>
          <p:cNvGrpSpPr/>
          <p:nvPr/>
        </p:nvGrpSpPr>
        <p:grpSpPr>
          <a:xfrm>
            <a:off x="3977640" y="3344779"/>
            <a:ext cx="338689" cy="1140670"/>
            <a:chOff x="5303520" y="4459705"/>
            <a:chExt cx="451585" cy="1520893"/>
          </a:xfrm>
        </p:grpSpPr>
        <p:cxnSp>
          <p:nvCxnSpPr>
            <p:cNvPr id="21" name="Straight Connector 20">
              <a:extLst>
                <a:ext uri="{FF2B5EF4-FFF2-40B4-BE49-F238E27FC236}">
                  <a16:creationId xmlns:a16="http://schemas.microsoft.com/office/drawing/2014/main" id="{C25FFBCD-8579-DB3D-27FF-111702DC2688}"/>
                </a:ext>
              </a:extLst>
            </p:cNvPr>
            <p:cNvCxnSpPr/>
            <p:nvPr/>
          </p:nvCxnSpPr>
          <p:spPr>
            <a:xfrm flipH="1" flipV="1">
              <a:off x="5382126" y="4664242"/>
              <a:ext cx="372979" cy="1316356"/>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589A9-393B-A0D3-7F84-4E14EDF4B384}"/>
                </a:ext>
              </a:extLst>
            </p:cNvPr>
            <p:cNvCxnSpPr/>
            <p:nvPr/>
          </p:nvCxnSpPr>
          <p:spPr>
            <a:xfrm flipH="1" flipV="1">
              <a:off x="5303520" y="4459705"/>
              <a:ext cx="82617" cy="220579"/>
            </a:xfrm>
            <a:prstGeom prst="line">
              <a:avLst/>
            </a:prstGeom>
            <a:ln w="571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5" name="Speech Bubble: Rectangle 24">
            <a:extLst>
              <a:ext uri="{FF2B5EF4-FFF2-40B4-BE49-F238E27FC236}">
                <a16:creationId xmlns:a16="http://schemas.microsoft.com/office/drawing/2014/main" id="{8F03E187-2A41-2366-3B46-A5D4B418CC0C}"/>
              </a:ext>
            </a:extLst>
          </p:cNvPr>
          <p:cNvSpPr/>
          <p:nvPr/>
        </p:nvSpPr>
        <p:spPr>
          <a:xfrm>
            <a:off x="1684421" y="3344779"/>
            <a:ext cx="1689836" cy="585383"/>
          </a:xfrm>
          <a:prstGeom prst="wedgeRectCallout">
            <a:avLst>
              <a:gd name="adj1" fmla="val 95333"/>
              <a:gd name="adj2" fmla="val 424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Completed City Project: Franklin Blvd Gap Closure Project </a:t>
            </a:r>
            <a:br>
              <a:rPr lang="en-US" sz="900">
                <a:solidFill>
                  <a:schemeClr val="tx1"/>
                </a:solidFill>
              </a:rPr>
            </a:br>
            <a:r>
              <a:rPr lang="en-US" sz="900">
                <a:solidFill>
                  <a:schemeClr val="tx1"/>
                </a:solidFill>
              </a:rPr>
              <a:t>(from A Pkwy to Mack Road)</a:t>
            </a:r>
          </a:p>
        </p:txBody>
      </p:sp>
      <p:cxnSp>
        <p:nvCxnSpPr>
          <p:cNvPr id="3" name="Straight Connector 2">
            <a:extLst>
              <a:ext uri="{FF2B5EF4-FFF2-40B4-BE49-F238E27FC236}">
                <a16:creationId xmlns:a16="http://schemas.microsoft.com/office/drawing/2014/main" id="{7E796906-2478-B209-F479-7CA5B874644C}"/>
              </a:ext>
            </a:extLst>
          </p:cNvPr>
          <p:cNvCxnSpPr/>
          <p:nvPr/>
        </p:nvCxnSpPr>
        <p:spPr>
          <a:xfrm>
            <a:off x="4316329" y="4485448"/>
            <a:ext cx="164231" cy="503747"/>
          </a:xfrm>
          <a:prstGeom prst="line">
            <a:avLst/>
          </a:prstGeom>
          <a:ln w="57150">
            <a:solidFill>
              <a:schemeClr val="accent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7" name="Speech Bubble: Rectangle 16">
            <a:extLst>
              <a:ext uri="{FF2B5EF4-FFF2-40B4-BE49-F238E27FC236}">
                <a16:creationId xmlns:a16="http://schemas.microsoft.com/office/drawing/2014/main" id="{1A27D472-EF10-29BF-7372-B76ED65FA6BC}"/>
              </a:ext>
            </a:extLst>
          </p:cNvPr>
          <p:cNvSpPr/>
          <p:nvPr/>
        </p:nvSpPr>
        <p:spPr>
          <a:xfrm>
            <a:off x="1100997" y="4192757"/>
            <a:ext cx="1891859" cy="585383"/>
          </a:xfrm>
          <a:prstGeom prst="wedgeRectCallout">
            <a:avLst>
              <a:gd name="adj1" fmla="val 123427"/>
              <a:gd name="adj2" fmla="val 3760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Completed City Project:  2019 Street Seal on Franklin Blvd (between Mack Road and CRB Blvd)</a:t>
            </a:r>
          </a:p>
        </p:txBody>
      </p:sp>
      <p:cxnSp>
        <p:nvCxnSpPr>
          <p:cNvPr id="4" name="Straight Connector 3">
            <a:extLst>
              <a:ext uri="{FF2B5EF4-FFF2-40B4-BE49-F238E27FC236}">
                <a16:creationId xmlns:a16="http://schemas.microsoft.com/office/drawing/2014/main" id="{04504F6F-69ED-A608-9285-0618361AE7F7}"/>
              </a:ext>
            </a:extLst>
          </p:cNvPr>
          <p:cNvCxnSpPr>
            <a:cxnSpLocks/>
          </p:cNvCxnSpPr>
          <p:nvPr/>
        </p:nvCxnSpPr>
        <p:spPr>
          <a:xfrm>
            <a:off x="3837963" y="3009227"/>
            <a:ext cx="3297364" cy="0"/>
          </a:xfrm>
          <a:prstGeom prst="line">
            <a:avLst/>
          </a:prstGeom>
          <a:ln w="57150">
            <a:prstDash val="solid"/>
          </a:ln>
        </p:spPr>
        <p:style>
          <a:lnRef idx="1">
            <a:schemeClr val="accent1"/>
          </a:lnRef>
          <a:fillRef idx="0">
            <a:schemeClr val="accent1"/>
          </a:fillRef>
          <a:effectRef idx="0">
            <a:schemeClr val="accent1"/>
          </a:effectRef>
          <a:fontRef idx="minor">
            <a:schemeClr val="tx1"/>
          </a:fontRef>
        </p:style>
      </p:cxnSp>
      <p:sp>
        <p:nvSpPr>
          <p:cNvPr id="20" name="Speech Bubble: Rectangle 19">
            <a:extLst>
              <a:ext uri="{FF2B5EF4-FFF2-40B4-BE49-F238E27FC236}">
                <a16:creationId xmlns:a16="http://schemas.microsoft.com/office/drawing/2014/main" id="{75BBF492-96CD-EDD3-734D-C04A66052BCE}"/>
              </a:ext>
            </a:extLst>
          </p:cNvPr>
          <p:cNvSpPr/>
          <p:nvPr/>
        </p:nvSpPr>
        <p:spPr>
          <a:xfrm>
            <a:off x="6471638" y="1843999"/>
            <a:ext cx="1891859" cy="585383"/>
          </a:xfrm>
          <a:prstGeom prst="wedgeRectCallout">
            <a:avLst>
              <a:gd name="adj1" fmla="val -56826"/>
              <a:gd name="adj2" fmla="val 1461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rgbClr val="000000"/>
                </a:solidFill>
              </a:rPr>
              <a:t>Completed </a:t>
            </a:r>
            <a:r>
              <a:rPr lang="en-US" sz="900" err="1">
                <a:solidFill>
                  <a:srgbClr val="000000"/>
                </a:solidFill>
              </a:rPr>
              <a:t>SacDOT</a:t>
            </a:r>
            <a:r>
              <a:rPr lang="en-US" sz="900">
                <a:solidFill>
                  <a:srgbClr val="000000"/>
                </a:solidFill>
              </a:rPr>
              <a:t>: Florin Road Bicycle and Pedestrian Improvement Project (HSIPL-5924(235)) from Franklin Blvd to Power Inn Rd</a:t>
            </a:r>
          </a:p>
        </p:txBody>
      </p:sp>
      <p:cxnSp>
        <p:nvCxnSpPr>
          <p:cNvPr id="8" name="Straight Connector 7">
            <a:extLst>
              <a:ext uri="{FF2B5EF4-FFF2-40B4-BE49-F238E27FC236}">
                <a16:creationId xmlns:a16="http://schemas.microsoft.com/office/drawing/2014/main" id="{187B5CF5-2A1D-DCD1-FDE8-1AFD869002BA}"/>
              </a:ext>
            </a:extLst>
          </p:cNvPr>
          <p:cNvCxnSpPr>
            <a:cxnSpLocks/>
          </p:cNvCxnSpPr>
          <p:nvPr/>
        </p:nvCxnSpPr>
        <p:spPr>
          <a:xfrm flipH="1">
            <a:off x="2579615" y="3009227"/>
            <a:ext cx="11321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Speech Bubble: Rectangle 25">
            <a:extLst>
              <a:ext uri="{FF2B5EF4-FFF2-40B4-BE49-F238E27FC236}">
                <a16:creationId xmlns:a16="http://schemas.microsoft.com/office/drawing/2014/main" id="{46AC3725-2A49-2294-2D7C-311AD09B58FE}"/>
              </a:ext>
            </a:extLst>
          </p:cNvPr>
          <p:cNvSpPr/>
          <p:nvPr/>
        </p:nvSpPr>
        <p:spPr>
          <a:xfrm>
            <a:off x="1120414" y="1210232"/>
            <a:ext cx="1689836" cy="585383"/>
          </a:xfrm>
          <a:prstGeom prst="wedgeRectCallout">
            <a:avLst>
              <a:gd name="adj1" fmla="val 65920"/>
              <a:gd name="adj2" fmla="val 2531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Completed City Project: Florin Road Vision Zero (T15215800) 24</a:t>
            </a:r>
            <a:r>
              <a:rPr lang="en-US" sz="900" baseline="30000">
                <a:solidFill>
                  <a:schemeClr val="tx1"/>
                </a:solidFill>
              </a:rPr>
              <a:t>th</a:t>
            </a:r>
            <a:r>
              <a:rPr lang="en-US" sz="900">
                <a:solidFill>
                  <a:schemeClr val="tx1"/>
                </a:solidFill>
              </a:rPr>
              <a:t> Street to Munson Way</a:t>
            </a:r>
          </a:p>
        </p:txBody>
      </p:sp>
      <p:cxnSp>
        <p:nvCxnSpPr>
          <p:cNvPr id="22" name="Straight Connector 21">
            <a:extLst>
              <a:ext uri="{FF2B5EF4-FFF2-40B4-BE49-F238E27FC236}">
                <a16:creationId xmlns:a16="http://schemas.microsoft.com/office/drawing/2014/main" id="{7B71873B-A58A-47C1-9BD4-07079CA8C7D5}"/>
              </a:ext>
            </a:extLst>
          </p:cNvPr>
          <p:cNvCxnSpPr/>
          <p:nvPr/>
        </p:nvCxnSpPr>
        <p:spPr>
          <a:xfrm flipH="1">
            <a:off x="906012" y="3009227"/>
            <a:ext cx="167360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Speech Bubble: Rectangle 26">
            <a:extLst>
              <a:ext uri="{FF2B5EF4-FFF2-40B4-BE49-F238E27FC236}">
                <a16:creationId xmlns:a16="http://schemas.microsoft.com/office/drawing/2014/main" id="{2AB8D882-724A-510C-3D80-8FCAC730B679}"/>
              </a:ext>
            </a:extLst>
          </p:cNvPr>
          <p:cNvSpPr/>
          <p:nvPr/>
        </p:nvSpPr>
        <p:spPr>
          <a:xfrm>
            <a:off x="257636" y="2109730"/>
            <a:ext cx="2001665" cy="585383"/>
          </a:xfrm>
          <a:prstGeom prst="wedgeRectCallout">
            <a:avLst>
              <a:gd name="adj1" fmla="val 29895"/>
              <a:gd name="adj2" fmla="val 103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Completed City Project: Florin Road HSIP 8 (T15185800) and HSIP 9 (T15205400) Projects (from Greenhaven to 24</a:t>
            </a:r>
            <a:r>
              <a:rPr lang="en-US" sz="900" baseline="30000">
                <a:solidFill>
                  <a:schemeClr val="tx1"/>
                </a:solidFill>
              </a:rPr>
              <a:t>th</a:t>
            </a:r>
            <a:r>
              <a:rPr lang="en-US" sz="900">
                <a:solidFill>
                  <a:schemeClr val="tx1"/>
                </a:solidFill>
              </a:rPr>
              <a:t> St Intersections)</a:t>
            </a:r>
          </a:p>
        </p:txBody>
      </p:sp>
      <p:sp>
        <p:nvSpPr>
          <p:cNvPr id="32" name="Freeform: Shape 31">
            <a:extLst>
              <a:ext uri="{FF2B5EF4-FFF2-40B4-BE49-F238E27FC236}">
                <a16:creationId xmlns:a16="http://schemas.microsoft.com/office/drawing/2014/main" id="{53892668-7EE5-B8B3-CAE0-4437D9C99B6A}"/>
              </a:ext>
            </a:extLst>
          </p:cNvPr>
          <p:cNvSpPr/>
          <p:nvPr/>
        </p:nvSpPr>
        <p:spPr>
          <a:xfrm>
            <a:off x="2989172" y="69209"/>
            <a:ext cx="159783" cy="961791"/>
          </a:xfrm>
          <a:custGeom>
            <a:avLst/>
            <a:gdLst>
              <a:gd name="connsiteX0" fmla="*/ 369115 w 369115"/>
              <a:gd name="connsiteY0" fmla="*/ 1879134 h 1879134"/>
              <a:gd name="connsiteX1" fmla="*/ 243280 w 369115"/>
              <a:gd name="connsiteY1" fmla="*/ 1275127 h 1879134"/>
              <a:gd name="connsiteX2" fmla="*/ 75501 w 369115"/>
              <a:gd name="connsiteY2" fmla="*/ 444616 h 1879134"/>
              <a:gd name="connsiteX3" fmla="*/ 0 w 369115"/>
              <a:gd name="connsiteY3" fmla="*/ 0 h 1879134"/>
            </a:gdLst>
            <a:ahLst/>
            <a:cxnLst>
              <a:cxn ang="0">
                <a:pos x="connsiteX0" y="connsiteY0"/>
              </a:cxn>
              <a:cxn ang="0">
                <a:pos x="connsiteX1" y="connsiteY1"/>
              </a:cxn>
              <a:cxn ang="0">
                <a:pos x="connsiteX2" y="connsiteY2"/>
              </a:cxn>
              <a:cxn ang="0">
                <a:pos x="connsiteX3" y="connsiteY3"/>
              </a:cxn>
            </a:cxnLst>
            <a:rect l="l" t="t" r="r" b="b"/>
            <a:pathLst>
              <a:path w="369115" h="1879134">
                <a:moveTo>
                  <a:pt x="369115" y="1879134"/>
                </a:moveTo>
                <a:lnTo>
                  <a:pt x="243280" y="1275127"/>
                </a:lnTo>
                <a:lnTo>
                  <a:pt x="75501" y="444616"/>
                </a:lnTo>
                <a:lnTo>
                  <a:pt x="0" y="0"/>
                </a:ln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Speech Bubble: Rectangle 32">
            <a:extLst>
              <a:ext uri="{FF2B5EF4-FFF2-40B4-BE49-F238E27FC236}">
                <a16:creationId xmlns:a16="http://schemas.microsoft.com/office/drawing/2014/main" id="{95681C37-AE62-CB24-DCE2-4A17958EFD26}"/>
              </a:ext>
            </a:extLst>
          </p:cNvPr>
          <p:cNvSpPr/>
          <p:nvPr/>
        </p:nvSpPr>
        <p:spPr>
          <a:xfrm>
            <a:off x="4046995" y="364869"/>
            <a:ext cx="1689836" cy="585383"/>
          </a:xfrm>
          <a:prstGeom prst="wedgeRectCallout">
            <a:avLst>
              <a:gd name="adj1" fmla="val -103862"/>
              <a:gd name="adj2" fmla="val 199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City Franklin Boulevard Complete Streets Projects (T15165500) Sutterville to 38</a:t>
            </a:r>
            <a:r>
              <a:rPr lang="en-US" sz="900" baseline="30000">
                <a:solidFill>
                  <a:schemeClr val="tx1"/>
                </a:solidFill>
              </a:rPr>
              <a:t>th</a:t>
            </a:r>
            <a:r>
              <a:rPr lang="en-US" sz="900">
                <a:solidFill>
                  <a:schemeClr val="tx1"/>
                </a:solidFill>
              </a:rPr>
              <a:t> Ave</a:t>
            </a:r>
          </a:p>
        </p:txBody>
      </p:sp>
      <p:cxnSp>
        <p:nvCxnSpPr>
          <p:cNvPr id="2" name="Straight Connector 1">
            <a:extLst>
              <a:ext uri="{FF2B5EF4-FFF2-40B4-BE49-F238E27FC236}">
                <a16:creationId xmlns:a16="http://schemas.microsoft.com/office/drawing/2014/main" id="{C4DD1A08-4B5A-3471-C7B7-9C5F4A190BFF}"/>
              </a:ext>
            </a:extLst>
          </p:cNvPr>
          <p:cNvCxnSpPr>
            <a:cxnSpLocks/>
          </p:cNvCxnSpPr>
          <p:nvPr/>
        </p:nvCxnSpPr>
        <p:spPr>
          <a:xfrm>
            <a:off x="3711742" y="2721923"/>
            <a:ext cx="265898" cy="622856"/>
          </a:xfrm>
          <a:prstGeom prst="line">
            <a:avLst/>
          </a:prstGeom>
          <a:ln w="57150">
            <a:solidFill>
              <a:srgbClr val="7030A0"/>
            </a:solidFill>
          </a:ln>
        </p:spPr>
        <p:style>
          <a:lnRef idx="3">
            <a:schemeClr val="accent2"/>
          </a:lnRef>
          <a:fillRef idx="0">
            <a:schemeClr val="accent2"/>
          </a:fillRef>
          <a:effectRef idx="2">
            <a:schemeClr val="accent2"/>
          </a:effectRef>
          <a:fontRef idx="minor">
            <a:schemeClr val="tx1"/>
          </a:fontRef>
        </p:style>
      </p:cxnSp>
      <p:sp>
        <p:nvSpPr>
          <p:cNvPr id="7" name="Speech Bubble: Rectangle 6">
            <a:extLst>
              <a:ext uri="{FF2B5EF4-FFF2-40B4-BE49-F238E27FC236}">
                <a16:creationId xmlns:a16="http://schemas.microsoft.com/office/drawing/2014/main" id="{76F6D1B8-714C-E7E7-A608-46E7C60B9AB5}"/>
              </a:ext>
            </a:extLst>
          </p:cNvPr>
          <p:cNvSpPr/>
          <p:nvPr/>
        </p:nvSpPr>
        <p:spPr>
          <a:xfrm>
            <a:off x="4635520" y="3205490"/>
            <a:ext cx="1175345" cy="383583"/>
          </a:xfrm>
          <a:prstGeom prst="wedgeRectCallout">
            <a:avLst>
              <a:gd name="adj1" fmla="val -103006"/>
              <a:gd name="adj2" fmla="val -799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25" err="1">
                <a:solidFill>
                  <a:srgbClr val="000000"/>
                </a:solidFill>
              </a:rPr>
              <a:t>SacDOT</a:t>
            </a:r>
            <a:r>
              <a:rPr lang="en-US" sz="825">
                <a:solidFill>
                  <a:srgbClr val="000000"/>
                </a:solidFill>
              </a:rPr>
              <a:t> Franklin Blvd AC Overlay Project </a:t>
            </a:r>
          </a:p>
        </p:txBody>
      </p:sp>
      <p:sp>
        <p:nvSpPr>
          <p:cNvPr id="11" name="Rectangle 10">
            <a:extLst>
              <a:ext uri="{FF2B5EF4-FFF2-40B4-BE49-F238E27FC236}">
                <a16:creationId xmlns:a16="http://schemas.microsoft.com/office/drawing/2014/main" id="{4532628A-1AF1-93E8-EEC2-E1BB09663621}"/>
              </a:ext>
            </a:extLst>
          </p:cNvPr>
          <p:cNvSpPr/>
          <p:nvPr/>
        </p:nvSpPr>
        <p:spPr>
          <a:xfrm>
            <a:off x="2859221" y="876184"/>
            <a:ext cx="790116" cy="674783"/>
          </a:xfrm>
          <a:prstGeom prst="rect">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46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A768-5E67-E77E-10D0-502A9390ED5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3D71E8-AA9E-2DF6-5D21-788B7D1F65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19</a:t>
            </a:fld>
            <a:endParaRPr lang="en"/>
          </a:p>
        </p:txBody>
      </p:sp>
      <p:pic>
        <p:nvPicPr>
          <p:cNvPr id="6" name="Picture 5" descr="City of Sacramento logo">
            <a:extLst>
              <a:ext uri="{FF2B5EF4-FFF2-40B4-BE49-F238E27FC236}">
                <a16:creationId xmlns:a16="http://schemas.microsoft.com/office/drawing/2014/main" id="{85EDDA8D-4C6B-DBAE-B8A2-478C50CC0CF4}"/>
              </a:ext>
            </a:extLst>
          </p:cNvPr>
          <p:cNvPicPr>
            <a:picLocks noChangeAspect="1"/>
          </p:cNvPicPr>
          <p:nvPr/>
        </p:nvPicPr>
        <p:blipFill>
          <a:blip r:embed="rId2"/>
          <a:stretch>
            <a:fillRect/>
          </a:stretch>
        </p:blipFill>
        <p:spPr>
          <a:xfrm>
            <a:off x="141288" y="-3175"/>
            <a:ext cx="1685925" cy="657225"/>
          </a:xfrm>
          <a:prstGeom prst="rect">
            <a:avLst/>
          </a:prstGeom>
        </p:spPr>
      </p:pic>
      <p:sp>
        <p:nvSpPr>
          <p:cNvPr id="8" name="TextBox 7">
            <a:extLst>
              <a:ext uri="{FF2B5EF4-FFF2-40B4-BE49-F238E27FC236}">
                <a16:creationId xmlns:a16="http://schemas.microsoft.com/office/drawing/2014/main" id="{F6975D75-B72C-8FCB-F9C8-7614175DA7BA}"/>
              </a:ext>
            </a:extLst>
          </p:cNvPr>
          <p:cNvSpPr txBox="1"/>
          <p:nvPr/>
        </p:nvSpPr>
        <p:spPr>
          <a:xfrm>
            <a:off x="198437" y="635000"/>
            <a:ext cx="4425949" cy="107721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Calibri"/>
                <a:ea typeface="Calibri"/>
                <a:cs typeface="Calibri"/>
              </a:rPr>
              <a:t>Current Project Location &amp; Scope</a:t>
            </a:r>
          </a:p>
        </p:txBody>
      </p:sp>
      <p:sp>
        <p:nvSpPr>
          <p:cNvPr id="9" name="TextBox 8">
            <a:extLst>
              <a:ext uri="{FF2B5EF4-FFF2-40B4-BE49-F238E27FC236}">
                <a16:creationId xmlns:a16="http://schemas.microsoft.com/office/drawing/2014/main" id="{7A368044-A9AF-7BF7-A8F8-4F69C2755EE6}"/>
              </a:ext>
            </a:extLst>
          </p:cNvPr>
          <p:cNvSpPr txBox="1"/>
          <p:nvPr/>
        </p:nvSpPr>
        <p:spPr>
          <a:xfrm>
            <a:off x="508000" y="1785937"/>
            <a:ext cx="36004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accent4">
                    <a:lumMod val="10000"/>
                  </a:schemeClr>
                </a:solidFill>
                <a:latin typeface="Calibri"/>
                <a:ea typeface="Calibri"/>
                <a:cs typeface="Calibri"/>
              </a:rPr>
              <a:t>Franklin Boulevard between 41</a:t>
            </a:r>
            <a:r>
              <a:rPr lang="en-US" sz="1200" baseline="30000">
                <a:solidFill>
                  <a:schemeClr val="accent4">
                    <a:lumMod val="10000"/>
                  </a:schemeClr>
                </a:solidFill>
                <a:latin typeface="Calibri"/>
                <a:ea typeface="Calibri"/>
                <a:cs typeface="Calibri"/>
              </a:rPr>
              <a:t>st</a:t>
            </a:r>
            <a:r>
              <a:rPr lang="en-US" sz="1800">
                <a:solidFill>
                  <a:schemeClr val="accent4">
                    <a:lumMod val="10000"/>
                  </a:schemeClr>
                </a:solidFill>
                <a:latin typeface="Calibri"/>
                <a:ea typeface="Calibri"/>
                <a:cs typeface="Calibri"/>
              </a:rPr>
              <a:t> Avenue and Fruitridge Road</a:t>
            </a:r>
            <a:endParaRPr lang="en-US"/>
          </a:p>
        </p:txBody>
      </p:sp>
      <p:pic>
        <p:nvPicPr>
          <p:cNvPr id="10" name="Picture 9" descr="Location map of the Franklin Boulevard Complete Streets Project Phase 3. There is a vertical blue line mapping franklin boulevard from Fruitridge road (to the north) and 41st avenue (to the south)">
            <a:extLst>
              <a:ext uri="{FF2B5EF4-FFF2-40B4-BE49-F238E27FC236}">
                <a16:creationId xmlns:a16="http://schemas.microsoft.com/office/drawing/2014/main" id="{BF92B5B5-23BB-E6CF-2BB9-ADCE42192074}"/>
              </a:ext>
            </a:extLst>
          </p:cNvPr>
          <p:cNvPicPr>
            <a:picLocks noChangeAspect="1"/>
          </p:cNvPicPr>
          <p:nvPr/>
        </p:nvPicPr>
        <p:blipFill>
          <a:blip r:embed="rId3"/>
          <a:stretch>
            <a:fillRect/>
          </a:stretch>
        </p:blipFill>
        <p:spPr>
          <a:xfrm>
            <a:off x="4843463" y="100013"/>
            <a:ext cx="3600450" cy="4943475"/>
          </a:xfrm>
          <a:prstGeom prst="rect">
            <a:avLst/>
          </a:prstGeom>
        </p:spPr>
      </p:pic>
      <p:sp>
        <p:nvSpPr>
          <p:cNvPr id="11" name="TextBox 10">
            <a:extLst>
              <a:ext uri="{FF2B5EF4-FFF2-40B4-BE49-F238E27FC236}">
                <a16:creationId xmlns:a16="http://schemas.microsoft.com/office/drawing/2014/main" id="{B18446DE-9776-453B-9F1A-7D5969D4C676}"/>
              </a:ext>
            </a:extLst>
          </p:cNvPr>
          <p:cNvSpPr txBox="1"/>
          <p:nvPr/>
        </p:nvSpPr>
        <p:spPr>
          <a:xfrm>
            <a:off x="484186" y="2500312"/>
            <a:ext cx="360045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chemeClr val="accent4">
                    <a:lumMod val="10000"/>
                  </a:schemeClr>
                </a:solidFill>
                <a:latin typeface="Calibri"/>
                <a:ea typeface="Calibri"/>
                <a:cs typeface="Calibri"/>
              </a:rPr>
              <a:t>Scope Includes:</a:t>
            </a:r>
          </a:p>
          <a:p>
            <a:pPr marL="285750" indent="-285750">
              <a:buChar char="•"/>
            </a:pPr>
            <a:r>
              <a:rPr lang="en-US" sz="1800">
                <a:solidFill>
                  <a:schemeClr val="accent4">
                    <a:lumMod val="10000"/>
                  </a:schemeClr>
                </a:solidFill>
                <a:latin typeface="Calibri"/>
                <a:ea typeface="Calibri"/>
                <a:cs typeface="Calibri"/>
              </a:rPr>
              <a:t>Lane reduction from 4 to 2 lanes</a:t>
            </a:r>
          </a:p>
          <a:p>
            <a:pPr marL="285750" indent="-285750">
              <a:buChar char="•"/>
            </a:pPr>
            <a:r>
              <a:rPr lang="en-US" sz="1800">
                <a:solidFill>
                  <a:schemeClr val="accent4">
                    <a:lumMod val="10000"/>
                  </a:schemeClr>
                </a:solidFill>
                <a:latin typeface="Calibri"/>
                <a:ea typeface="Calibri"/>
                <a:cs typeface="Calibri"/>
              </a:rPr>
              <a:t>Class IV bike lanes</a:t>
            </a:r>
          </a:p>
          <a:p>
            <a:pPr marL="285750" indent="-285750">
              <a:buChar char="•"/>
            </a:pPr>
            <a:r>
              <a:rPr lang="en-US" sz="1800">
                <a:solidFill>
                  <a:schemeClr val="accent4">
                    <a:lumMod val="10000"/>
                  </a:schemeClr>
                </a:solidFill>
                <a:latin typeface="Calibri"/>
                <a:ea typeface="Calibri"/>
                <a:cs typeface="Calibri"/>
              </a:rPr>
              <a:t>Street and pedestrian lighting</a:t>
            </a:r>
          </a:p>
          <a:p>
            <a:pPr marL="285750" indent="-285750">
              <a:buChar char="•"/>
            </a:pPr>
            <a:r>
              <a:rPr lang="en-US" sz="1800">
                <a:solidFill>
                  <a:schemeClr val="accent4">
                    <a:lumMod val="10000"/>
                  </a:schemeClr>
                </a:solidFill>
                <a:latin typeface="Calibri"/>
                <a:ea typeface="Calibri"/>
                <a:cs typeface="Calibri"/>
              </a:rPr>
              <a:t>Traffic signal modifications</a:t>
            </a:r>
          </a:p>
          <a:p>
            <a:pPr marL="285750" indent="-285750">
              <a:buChar char="•"/>
            </a:pPr>
            <a:r>
              <a:rPr lang="en-US" sz="1800">
                <a:solidFill>
                  <a:schemeClr val="accent4">
                    <a:lumMod val="10000"/>
                  </a:schemeClr>
                </a:solidFill>
                <a:latin typeface="Calibri"/>
                <a:ea typeface="Calibri"/>
                <a:cs typeface="Calibri"/>
              </a:rPr>
              <a:t>New sidewalk</a:t>
            </a:r>
          </a:p>
          <a:p>
            <a:pPr marL="285750" indent="-285750">
              <a:buChar char="•"/>
            </a:pPr>
            <a:r>
              <a:rPr lang="en-US" sz="1800">
                <a:solidFill>
                  <a:schemeClr val="accent4">
                    <a:lumMod val="10000"/>
                  </a:schemeClr>
                </a:solidFill>
                <a:latin typeface="Calibri"/>
                <a:ea typeface="Calibri"/>
                <a:cs typeface="Calibri"/>
              </a:rPr>
              <a:t>Landscaping</a:t>
            </a:r>
          </a:p>
          <a:p>
            <a:pPr marL="285750" indent="-285750">
              <a:buChar char="•"/>
            </a:pPr>
            <a:r>
              <a:rPr lang="en-US" sz="1800">
                <a:solidFill>
                  <a:schemeClr val="accent4">
                    <a:lumMod val="10000"/>
                  </a:schemeClr>
                </a:solidFill>
                <a:latin typeface="Calibri"/>
                <a:ea typeface="Calibri"/>
                <a:cs typeface="Calibri"/>
              </a:rPr>
              <a:t>Pavement rehabilitation</a:t>
            </a:r>
          </a:p>
        </p:txBody>
      </p:sp>
    </p:spTree>
    <p:extLst>
      <p:ext uri="{BB962C8B-B14F-4D97-AF65-F5344CB8AC3E}">
        <p14:creationId xmlns:p14="http://schemas.microsoft.com/office/powerpoint/2010/main" val="892239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52DE-64E7-A542-BD7F-6DC43F1167F4}"/>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BA28E5C3-11F5-CA7C-F00F-A78186AC1E18}"/>
              </a:ext>
            </a:extLst>
          </p:cNvPr>
          <p:cNvSpPr>
            <a:spLocks noGrp="1"/>
          </p:cNvSpPr>
          <p:nvPr>
            <p:ph type="body" idx="1"/>
          </p:nvPr>
        </p:nvSpPr>
        <p:spPr>
          <a:xfrm>
            <a:off x="460950" y="1809750"/>
            <a:ext cx="8222100" cy="2971800"/>
          </a:xfrm>
        </p:spPr>
        <p:txBody>
          <a:bodyPr/>
          <a:lstStyle/>
          <a:p>
            <a:r>
              <a:rPr lang="en-US" sz="2400"/>
              <a:t>History of the Quick Build Program</a:t>
            </a:r>
          </a:p>
          <a:p>
            <a:pPr lvl="1">
              <a:spcBef>
                <a:spcPts val="600"/>
              </a:spcBef>
            </a:pPr>
            <a:r>
              <a:rPr lang="en-US" sz="2000"/>
              <a:t>2018 Vision Zero Action Plan </a:t>
            </a:r>
          </a:p>
          <a:p>
            <a:pPr lvl="1">
              <a:spcBef>
                <a:spcPts val="600"/>
              </a:spcBef>
            </a:pPr>
            <a:r>
              <a:rPr lang="en-US" sz="2000"/>
              <a:t>Transportation Safety Initiative</a:t>
            </a:r>
          </a:p>
          <a:p>
            <a:r>
              <a:rPr lang="en-US" sz="2400"/>
              <a:t>How We’re Building the Quick Build Program</a:t>
            </a:r>
          </a:p>
          <a:p>
            <a:r>
              <a:rPr lang="en-US" sz="2400"/>
              <a:t>Franklin Blvd Complete Streets Phase 3 Update</a:t>
            </a:r>
          </a:p>
          <a:p>
            <a:r>
              <a:rPr lang="en-US" sz="2400"/>
              <a:t>Q&amp;A</a:t>
            </a:r>
          </a:p>
        </p:txBody>
      </p:sp>
      <p:sp>
        <p:nvSpPr>
          <p:cNvPr id="4" name="Slide Number Placeholder 3">
            <a:extLst>
              <a:ext uri="{FF2B5EF4-FFF2-40B4-BE49-F238E27FC236}">
                <a16:creationId xmlns:a16="http://schemas.microsoft.com/office/drawing/2014/main" id="{B8E86967-ABAA-AA7B-4098-A72B79927B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3921736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D6C73-FAA7-226E-6EA4-ED16AB3BBBB6}"/>
              </a:ext>
            </a:extLst>
          </p:cNvPr>
          <p:cNvSpPr>
            <a:spLocks noGrp="1"/>
          </p:cNvSpPr>
          <p:nvPr>
            <p:ph type="title"/>
          </p:nvPr>
        </p:nvSpPr>
        <p:spPr/>
        <p:txBody>
          <a:bodyPr/>
          <a:lstStyle/>
          <a:p>
            <a:r>
              <a:rPr lang="en-US"/>
              <a:t>Public Outreach</a:t>
            </a:r>
          </a:p>
        </p:txBody>
      </p:sp>
      <p:sp>
        <p:nvSpPr>
          <p:cNvPr id="3" name="Text Placeholder 2">
            <a:extLst>
              <a:ext uri="{FF2B5EF4-FFF2-40B4-BE49-F238E27FC236}">
                <a16:creationId xmlns:a16="http://schemas.microsoft.com/office/drawing/2014/main" id="{821F8790-D8DB-603A-F6D0-51832408E316}"/>
              </a:ext>
            </a:extLst>
          </p:cNvPr>
          <p:cNvSpPr>
            <a:spLocks noGrp="1"/>
          </p:cNvSpPr>
          <p:nvPr>
            <p:ph type="body" idx="1"/>
          </p:nvPr>
        </p:nvSpPr>
        <p:spPr>
          <a:xfrm>
            <a:off x="376650" y="1990513"/>
            <a:ext cx="3919976" cy="2710200"/>
          </a:xfrm>
        </p:spPr>
        <p:txBody>
          <a:bodyPr/>
          <a:lstStyle/>
          <a:p>
            <a:r>
              <a:rPr lang="en-US">
                <a:solidFill>
                  <a:srgbClr val="000000"/>
                </a:solidFill>
              </a:rPr>
              <a:t>Extensive outreach efforts during the Phase 1 and Phase 2</a:t>
            </a:r>
          </a:p>
          <a:p>
            <a:pPr>
              <a:lnSpc>
                <a:spcPct val="114999"/>
              </a:lnSpc>
            </a:pPr>
            <a:r>
              <a:rPr lang="en-US">
                <a:solidFill>
                  <a:srgbClr val="000000"/>
                </a:solidFill>
              </a:rPr>
              <a:t>Coordination with Franklin Boulevard Business District to re-engage with property and business owners</a:t>
            </a:r>
          </a:p>
          <a:p>
            <a:pPr>
              <a:lnSpc>
                <a:spcPct val="114999"/>
              </a:lnSpc>
            </a:pPr>
            <a:r>
              <a:rPr lang="en-US">
                <a:solidFill>
                  <a:srgbClr val="000000"/>
                </a:solidFill>
              </a:rPr>
              <a:t>Additional outreach is planned before and during construction</a:t>
            </a:r>
          </a:p>
        </p:txBody>
      </p:sp>
      <p:sp>
        <p:nvSpPr>
          <p:cNvPr id="4" name="Slide Number Placeholder 3">
            <a:extLst>
              <a:ext uri="{FF2B5EF4-FFF2-40B4-BE49-F238E27FC236}">
                <a16:creationId xmlns:a16="http://schemas.microsoft.com/office/drawing/2014/main" id="{B7559F3B-1321-BFAF-6572-395CCBC179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20</a:t>
            </a:fld>
            <a:endParaRPr lang="en"/>
          </a:p>
        </p:txBody>
      </p:sp>
      <p:pic>
        <p:nvPicPr>
          <p:cNvPr id="5" name="Picture 4" descr="Photo of a man and woman sharing a bicycle at a public outreach event for the Franklin Boulevard Complete Streets projects">
            <a:extLst>
              <a:ext uri="{FF2B5EF4-FFF2-40B4-BE49-F238E27FC236}">
                <a16:creationId xmlns:a16="http://schemas.microsoft.com/office/drawing/2014/main" id="{74266CBA-BAE1-B62A-C53D-CF4159EC6DC9}"/>
              </a:ext>
            </a:extLst>
          </p:cNvPr>
          <p:cNvPicPr>
            <a:picLocks noChangeAspect="1"/>
          </p:cNvPicPr>
          <p:nvPr/>
        </p:nvPicPr>
        <p:blipFill>
          <a:blip r:embed="rId2"/>
          <a:stretch>
            <a:fillRect/>
          </a:stretch>
        </p:blipFill>
        <p:spPr>
          <a:xfrm>
            <a:off x="4937125" y="1749425"/>
            <a:ext cx="3857625" cy="2771775"/>
          </a:xfrm>
          <a:prstGeom prst="rect">
            <a:avLst/>
          </a:prstGeom>
        </p:spPr>
      </p:pic>
    </p:spTree>
    <p:extLst>
      <p:ext uri="{BB962C8B-B14F-4D97-AF65-F5344CB8AC3E}">
        <p14:creationId xmlns:p14="http://schemas.microsoft.com/office/powerpoint/2010/main" val="3752277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3DD71-682B-79B8-75E3-83CCA784AD48}"/>
              </a:ext>
            </a:extLst>
          </p:cNvPr>
          <p:cNvSpPr>
            <a:spLocks noGrp="1"/>
          </p:cNvSpPr>
          <p:nvPr>
            <p:ph type="title"/>
          </p:nvPr>
        </p:nvSpPr>
        <p:spPr/>
        <p:txBody>
          <a:bodyPr/>
          <a:lstStyle/>
          <a:p>
            <a:r>
              <a:rPr lang="en-US"/>
              <a:t>Project Schedule</a:t>
            </a:r>
          </a:p>
        </p:txBody>
      </p:sp>
      <p:sp>
        <p:nvSpPr>
          <p:cNvPr id="4" name="Slide Number Placeholder 3">
            <a:extLst>
              <a:ext uri="{FF2B5EF4-FFF2-40B4-BE49-F238E27FC236}">
                <a16:creationId xmlns:a16="http://schemas.microsoft.com/office/drawing/2014/main" id="{4EA22EBA-46B6-8F6D-14B1-079C4CB1CB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21</a:t>
            </a:fld>
            <a:endParaRPr lang="en"/>
          </a:p>
        </p:txBody>
      </p:sp>
      <p:graphicFrame>
        <p:nvGraphicFramePr>
          <p:cNvPr id="7" name="Table 6">
            <a:extLst>
              <a:ext uri="{FF2B5EF4-FFF2-40B4-BE49-F238E27FC236}">
                <a16:creationId xmlns:a16="http://schemas.microsoft.com/office/drawing/2014/main" id="{7D57AB34-EAB6-4CAA-1DC9-DAAFFD3AD995}"/>
              </a:ext>
            </a:extLst>
          </p:cNvPr>
          <p:cNvGraphicFramePr>
            <a:graphicFrameLocks noGrp="1"/>
          </p:cNvGraphicFramePr>
          <p:nvPr>
            <p:extLst>
              <p:ext uri="{D42A27DB-BD31-4B8C-83A1-F6EECF244321}">
                <p14:modId xmlns:p14="http://schemas.microsoft.com/office/powerpoint/2010/main" val="3432106539"/>
              </p:ext>
            </p:extLst>
          </p:nvPr>
        </p:nvGraphicFramePr>
        <p:xfrm>
          <a:off x="1200150" y="2236788"/>
          <a:ext cx="6410325" cy="2019300"/>
        </p:xfrm>
        <a:graphic>
          <a:graphicData uri="http://schemas.openxmlformats.org/drawingml/2006/table">
            <a:tbl>
              <a:tblPr bandRow="1">
                <a:tableStyleId>{5C22544A-7EE6-4342-B048-85BDC9FD1C3A}</a:tableStyleId>
              </a:tblPr>
              <a:tblGrid>
                <a:gridCol w="2790825">
                  <a:extLst>
                    <a:ext uri="{9D8B030D-6E8A-4147-A177-3AD203B41FA5}">
                      <a16:colId xmlns:a16="http://schemas.microsoft.com/office/drawing/2014/main" val="1151924933"/>
                    </a:ext>
                  </a:extLst>
                </a:gridCol>
                <a:gridCol w="1657350">
                  <a:extLst>
                    <a:ext uri="{9D8B030D-6E8A-4147-A177-3AD203B41FA5}">
                      <a16:colId xmlns:a16="http://schemas.microsoft.com/office/drawing/2014/main" val="2332810243"/>
                    </a:ext>
                  </a:extLst>
                </a:gridCol>
                <a:gridCol w="533400">
                  <a:extLst>
                    <a:ext uri="{9D8B030D-6E8A-4147-A177-3AD203B41FA5}">
                      <a16:colId xmlns:a16="http://schemas.microsoft.com/office/drawing/2014/main" val="3789527001"/>
                    </a:ext>
                  </a:extLst>
                </a:gridCol>
                <a:gridCol w="1428750">
                  <a:extLst>
                    <a:ext uri="{9D8B030D-6E8A-4147-A177-3AD203B41FA5}">
                      <a16:colId xmlns:a16="http://schemas.microsoft.com/office/drawing/2014/main" val="441502427"/>
                    </a:ext>
                  </a:extLst>
                </a:gridCol>
              </a:tblGrid>
              <a:tr h="504825">
                <a:tc>
                  <a:txBody>
                    <a:bodyPr/>
                    <a:lstStyle/>
                    <a:p>
                      <a:pPr marL="0" fontAlgn="base">
                        <a:lnSpc>
                          <a:spcPts val="2175"/>
                        </a:lnSpc>
                        <a:buNone/>
                      </a:pPr>
                      <a:r>
                        <a:rPr lang="en-US" sz="1800" b="0">
                          <a:solidFill>
                            <a:srgbClr val="2A3B66"/>
                          </a:solidFill>
                          <a:effectLst/>
                          <a:latin typeface="Gill Sans MT" panose="020B0502020104020203" pitchFamily="34" charset="0"/>
                        </a:rPr>
                        <a:t>Preliminary Engineering</a:t>
                      </a:r>
                      <a:endParaRPr lang="en-US" b="1">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b="0">
                          <a:solidFill>
                            <a:srgbClr val="2A3B66"/>
                          </a:solidFill>
                          <a:effectLst/>
                          <a:latin typeface="Gill Sans MT" panose="020B0502020104020203" pitchFamily="34" charset="0"/>
                        </a:rPr>
                        <a:t>2022*</a:t>
                      </a:r>
                      <a:endParaRPr lang="en-US" b="1">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b="0">
                          <a:solidFill>
                            <a:srgbClr val="2A3B66"/>
                          </a:solidFill>
                          <a:effectLst/>
                          <a:latin typeface="Gill Sans MT" panose="020B0502020104020203" pitchFamily="34" charset="0"/>
                        </a:rPr>
                        <a:t>to</a:t>
                      </a:r>
                      <a:endParaRPr lang="en-US" b="1">
                        <a:solidFill>
                          <a:srgbClr val="4285F4"/>
                        </a:solidFill>
                        <a:effectLst/>
                      </a:endParaRPr>
                    </a:p>
                  </a:txBody>
                  <a:tcPr marL="45720" marR="45720"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b="0">
                          <a:solidFill>
                            <a:srgbClr val="2A3B66"/>
                          </a:solidFill>
                          <a:effectLst/>
                          <a:latin typeface="Gill Sans MT" panose="020B0502020104020203" pitchFamily="34" charset="0"/>
                        </a:rPr>
                        <a:t>Feb 2025</a:t>
                      </a:r>
                      <a:endParaRPr lang="en-US" b="1">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extLst>
                  <a:ext uri="{0D108BD9-81ED-4DB2-BD59-A6C34878D82A}">
                    <a16:rowId xmlns:a16="http://schemas.microsoft.com/office/drawing/2014/main" val="3809409204"/>
                  </a:ext>
                </a:extLst>
              </a:tr>
              <a:tr h="504825">
                <a:tc>
                  <a:txBody>
                    <a:bodyPr/>
                    <a:lstStyle/>
                    <a:p>
                      <a:pPr marL="0" fontAlgn="base">
                        <a:lnSpc>
                          <a:spcPts val="2175"/>
                        </a:lnSpc>
                        <a:buNone/>
                      </a:pPr>
                      <a:r>
                        <a:rPr lang="en-US" sz="1800">
                          <a:solidFill>
                            <a:srgbClr val="2A3B66"/>
                          </a:solidFill>
                          <a:effectLst/>
                          <a:latin typeface="Gill Sans MT" panose="020B0502020104020203" pitchFamily="34" charset="0"/>
                        </a:rPr>
                        <a:t>Design</a:t>
                      </a:r>
                      <a:endParaRPr lang="en-US">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a:solidFill>
                            <a:srgbClr val="2A3B66"/>
                          </a:solidFill>
                          <a:effectLst/>
                          <a:latin typeface="Gill Sans MT" panose="020B0502020104020203" pitchFamily="34" charset="0"/>
                        </a:rPr>
                        <a:t>Feb 2025</a:t>
                      </a:r>
                      <a:endParaRPr lang="en-US">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a:solidFill>
                            <a:srgbClr val="2A3B66"/>
                          </a:solidFill>
                          <a:effectLst/>
                          <a:latin typeface="Gill Sans MT" panose="020B0502020104020203" pitchFamily="34" charset="0"/>
                        </a:rPr>
                        <a:t>to</a:t>
                      </a:r>
                      <a:endParaRPr lang="en-US">
                        <a:solidFill>
                          <a:srgbClr val="4285F4"/>
                        </a:solidFill>
                        <a:effectLst/>
                      </a:endParaRPr>
                    </a:p>
                  </a:txBody>
                  <a:tcPr marL="45720" marR="45720"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a:solidFill>
                            <a:srgbClr val="2A3B66"/>
                          </a:solidFill>
                          <a:effectLst/>
                          <a:latin typeface="Gill Sans MT" panose="020B0502020104020203" pitchFamily="34" charset="0"/>
                        </a:rPr>
                        <a:t>Jan/Feb 2027</a:t>
                      </a:r>
                      <a:endParaRPr lang="en-US">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extLst>
                  <a:ext uri="{0D108BD9-81ED-4DB2-BD59-A6C34878D82A}">
                    <a16:rowId xmlns:a16="http://schemas.microsoft.com/office/drawing/2014/main" val="575190186"/>
                  </a:ext>
                </a:extLst>
              </a:tr>
              <a:tr h="504825">
                <a:tc>
                  <a:txBody>
                    <a:bodyPr/>
                    <a:lstStyle/>
                    <a:p>
                      <a:pPr marL="0" fontAlgn="base">
                        <a:lnSpc>
                          <a:spcPts val="2175"/>
                        </a:lnSpc>
                        <a:buNone/>
                      </a:pPr>
                      <a:r>
                        <a:rPr lang="en-US" sz="1800">
                          <a:solidFill>
                            <a:srgbClr val="2A3B66"/>
                          </a:solidFill>
                          <a:effectLst/>
                          <a:latin typeface="Gill Sans MT" panose="020B0502020104020203" pitchFamily="34" charset="0"/>
                        </a:rPr>
                        <a:t>Right of Way</a:t>
                      </a:r>
                      <a:endParaRPr lang="en-US">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a:solidFill>
                            <a:srgbClr val="2A3B66"/>
                          </a:solidFill>
                          <a:effectLst/>
                          <a:latin typeface="Gill Sans MT" panose="020B0502020104020203" pitchFamily="34" charset="0"/>
                        </a:rPr>
                        <a:t>Summer 2026</a:t>
                      </a:r>
                      <a:endParaRPr lang="en-US">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a:solidFill>
                            <a:srgbClr val="2A3B66"/>
                          </a:solidFill>
                          <a:effectLst/>
                          <a:latin typeface="Gill Sans MT" panose="020B0502020104020203" pitchFamily="34" charset="0"/>
                        </a:rPr>
                        <a:t>to</a:t>
                      </a:r>
                      <a:endParaRPr lang="en-US">
                        <a:solidFill>
                          <a:srgbClr val="4285F4"/>
                        </a:solidFill>
                        <a:effectLst/>
                      </a:endParaRPr>
                    </a:p>
                  </a:txBody>
                  <a:tcPr marL="45720" marR="45720"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a:solidFill>
                            <a:srgbClr val="2A3B66"/>
                          </a:solidFill>
                          <a:effectLst/>
                          <a:latin typeface="Gill Sans MT" panose="020B0502020104020203" pitchFamily="34" charset="0"/>
                        </a:rPr>
                        <a:t>Spring 2027</a:t>
                      </a:r>
                      <a:endParaRPr lang="en-US">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extLst>
                  <a:ext uri="{0D108BD9-81ED-4DB2-BD59-A6C34878D82A}">
                    <a16:rowId xmlns:a16="http://schemas.microsoft.com/office/drawing/2014/main" val="2277177290"/>
                  </a:ext>
                </a:extLst>
              </a:tr>
              <a:tr h="504825">
                <a:tc>
                  <a:txBody>
                    <a:bodyPr/>
                    <a:lstStyle/>
                    <a:p>
                      <a:pPr marL="0" fontAlgn="base">
                        <a:lnSpc>
                          <a:spcPts val="2175"/>
                        </a:lnSpc>
                        <a:buNone/>
                      </a:pPr>
                      <a:r>
                        <a:rPr lang="en-US" sz="1800">
                          <a:solidFill>
                            <a:srgbClr val="2A3B66"/>
                          </a:solidFill>
                          <a:effectLst/>
                          <a:latin typeface="Gill Sans MT" panose="020B0502020104020203" pitchFamily="34" charset="0"/>
                        </a:rPr>
                        <a:t>Construction and Closeout</a:t>
                      </a:r>
                      <a:endParaRPr lang="en-US">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a:solidFill>
                            <a:srgbClr val="2A3B66"/>
                          </a:solidFill>
                          <a:effectLst/>
                          <a:latin typeface="Gill Sans MT" panose="020B0502020104020203" pitchFamily="34" charset="0"/>
                        </a:rPr>
                        <a:t>Fall 2027</a:t>
                      </a:r>
                      <a:endParaRPr lang="en-US">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a:solidFill>
                            <a:srgbClr val="2A3B66"/>
                          </a:solidFill>
                          <a:effectLst/>
                          <a:latin typeface="Gill Sans MT" panose="020B0502020104020203" pitchFamily="34" charset="0"/>
                        </a:rPr>
                        <a:t>to</a:t>
                      </a:r>
                      <a:endParaRPr lang="en-US">
                        <a:solidFill>
                          <a:srgbClr val="4285F4"/>
                        </a:solidFill>
                        <a:effectLst/>
                      </a:endParaRPr>
                    </a:p>
                  </a:txBody>
                  <a:tcPr marL="45720" marR="45720"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tc>
                  <a:txBody>
                    <a:bodyPr/>
                    <a:lstStyle/>
                    <a:p>
                      <a:pPr marL="0" algn="ctr" fontAlgn="base">
                        <a:lnSpc>
                          <a:spcPts val="2175"/>
                        </a:lnSpc>
                        <a:buNone/>
                      </a:pPr>
                      <a:r>
                        <a:rPr lang="en-US" sz="1800">
                          <a:solidFill>
                            <a:srgbClr val="2A3B66"/>
                          </a:solidFill>
                          <a:effectLst/>
                          <a:latin typeface="Gill Sans MT" panose="020B0502020104020203" pitchFamily="34" charset="0"/>
                        </a:rPr>
                        <a:t>Fall 2028</a:t>
                      </a:r>
                      <a:endParaRPr lang="en-US">
                        <a:solidFill>
                          <a:srgbClr val="4285F4"/>
                        </a:solidFill>
                        <a:effectLst/>
                      </a:endParaRPr>
                    </a:p>
                  </a:txBody>
                  <a:tcPr anchor="ctr">
                    <a:lnL w="15240" cap="flat" cmpd="sng" algn="ctr">
                      <a:solidFill>
                        <a:srgbClr val="737373"/>
                      </a:solidFill>
                      <a:prstDash val="solid"/>
                      <a:round/>
                      <a:headEnd type="none" w="med" len="med"/>
                      <a:tailEnd type="none" w="med" len="med"/>
                    </a:lnL>
                    <a:lnR w="15240" cap="flat" cmpd="sng" algn="ctr">
                      <a:solidFill>
                        <a:srgbClr val="737373"/>
                      </a:solidFill>
                      <a:prstDash val="solid"/>
                      <a:round/>
                      <a:headEnd type="none" w="med" len="med"/>
                      <a:tailEnd type="none" w="med" len="med"/>
                    </a:lnR>
                    <a:lnT w="15240" cap="flat" cmpd="sng" algn="ctr">
                      <a:solidFill>
                        <a:srgbClr val="737373"/>
                      </a:solidFill>
                      <a:prstDash val="solid"/>
                      <a:round/>
                      <a:headEnd type="none" w="med" len="med"/>
                      <a:tailEnd type="none" w="med" len="med"/>
                    </a:lnT>
                    <a:lnB w="15240" cap="flat" cmpd="sng" algn="ctr">
                      <a:solidFill>
                        <a:srgbClr val="737373"/>
                      </a:solidFill>
                      <a:prstDash val="solid"/>
                      <a:round/>
                      <a:headEnd type="none" w="med" len="med"/>
                      <a:tailEnd type="none" w="med" len="med"/>
                    </a:lnB>
                    <a:noFill/>
                  </a:tcPr>
                </a:tc>
                <a:extLst>
                  <a:ext uri="{0D108BD9-81ED-4DB2-BD59-A6C34878D82A}">
                    <a16:rowId xmlns:a16="http://schemas.microsoft.com/office/drawing/2014/main" val="1403171061"/>
                  </a:ext>
                </a:extLst>
              </a:tr>
            </a:tbl>
          </a:graphicData>
        </a:graphic>
      </p:graphicFrame>
    </p:spTree>
    <p:extLst>
      <p:ext uri="{BB962C8B-B14F-4D97-AF65-F5344CB8AC3E}">
        <p14:creationId xmlns:p14="http://schemas.microsoft.com/office/powerpoint/2010/main" val="426191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239C-C1F0-BE5E-7A97-1F4E78BE4EE9}"/>
              </a:ext>
            </a:extLst>
          </p:cNvPr>
          <p:cNvSpPr>
            <a:spLocks noGrp="1"/>
          </p:cNvSpPr>
          <p:nvPr>
            <p:ph type="title"/>
          </p:nvPr>
        </p:nvSpPr>
        <p:spPr>
          <a:xfrm>
            <a:off x="140061" y="370015"/>
            <a:ext cx="8222100" cy="767700"/>
          </a:xfrm>
        </p:spPr>
        <p:txBody>
          <a:bodyPr/>
          <a:lstStyle/>
          <a:p>
            <a:r>
              <a:rPr lang="en-US"/>
              <a:t>Franklin Complete Streets Phase 1 &amp; 2 Progress Photos</a:t>
            </a:r>
          </a:p>
        </p:txBody>
      </p:sp>
      <p:sp>
        <p:nvSpPr>
          <p:cNvPr id="4" name="Slide Number Placeholder 3">
            <a:extLst>
              <a:ext uri="{FF2B5EF4-FFF2-40B4-BE49-F238E27FC236}">
                <a16:creationId xmlns:a16="http://schemas.microsoft.com/office/drawing/2014/main" id="{9E6FBBD9-AB3C-3FCB-8C95-60F338DB51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6" name="Picture 5">
            <a:extLst>
              <a:ext uri="{FF2B5EF4-FFF2-40B4-BE49-F238E27FC236}">
                <a16:creationId xmlns:a16="http://schemas.microsoft.com/office/drawing/2014/main" id="{AFE7A812-171B-8E78-3F8D-50451A6614E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5400000">
            <a:off x="254059" y="1080265"/>
            <a:ext cx="3860391" cy="3860391"/>
          </a:xfrm>
          <a:prstGeom prst="rect">
            <a:avLst/>
          </a:prstGeom>
        </p:spPr>
      </p:pic>
      <p:pic>
        <p:nvPicPr>
          <p:cNvPr id="7" name="Picture 6">
            <a:extLst>
              <a:ext uri="{FF2B5EF4-FFF2-40B4-BE49-F238E27FC236}">
                <a16:creationId xmlns:a16="http://schemas.microsoft.com/office/drawing/2014/main" id="{192E9446-72AD-98D0-F327-087A3AB9AA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4369442" y="1060907"/>
            <a:ext cx="3899106" cy="3899106"/>
          </a:xfrm>
          <a:prstGeom prst="rect">
            <a:avLst/>
          </a:prstGeom>
        </p:spPr>
      </p:pic>
    </p:spTree>
    <p:extLst>
      <p:ext uri="{BB962C8B-B14F-4D97-AF65-F5344CB8AC3E}">
        <p14:creationId xmlns:p14="http://schemas.microsoft.com/office/powerpoint/2010/main" val="1119052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A61D3-25E3-0381-2107-27EEFFC566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BC0BF-F46C-F0E0-3770-6F0FD91B88B5}"/>
              </a:ext>
            </a:extLst>
          </p:cNvPr>
          <p:cNvSpPr>
            <a:spLocks noGrp="1"/>
          </p:cNvSpPr>
          <p:nvPr>
            <p:ph type="title"/>
          </p:nvPr>
        </p:nvSpPr>
        <p:spPr>
          <a:xfrm>
            <a:off x="140061" y="370015"/>
            <a:ext cx="8222100" cy="767700"/>
          </a:xfrm>
        </p:spPr>
        <p:txBody>
          <a:bodyPr/>
          <a:lstStyle/>
          <a:p>
            <a:r>
              <a:rPr lang="en-US"/>
              <a:t>Franklin Complete Streets Phase 1 &amp; 2 Progress Photos</a:t>
            </a:r>
          </a:p>
        </p:txBody>
      </p:sp>
      <p:sp>
        <p:nvSpPr>
          <p:cNvPr id="4" name="Slide Number Placeholder 3">
            <a:extLst>
              <a:ext uri="{FF2B5EF4-FFF2-40B4-BE49-F238E27FC236}">
                <a16:creationId xmlns:a16="http://schemas.microsoft.com/office/drawing/2014/main" id="{D97F0639-405B-537A-109D-2416A1D31DA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5" name="Picture 4">
            <a:extLst>
              <a:ext uri="{FF2B5EF4-FFF2-40B4-BE49-F238E27FC236}">
                <a16:creationId xmlns:a16="http://schemas.microsoft.com/office/drawing/2014/main" id="{D9016E43-FF6B-FE75-2325-2E3D2E0CBA9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5400000">
            <a:off x="4266892" y="1535444"/>
            <a:ext cx="3899106" cy="2924330"/>
          </a:xfrm>
          <a:prstGeom prst="rect">
            <a:avLst/>
          </a:prstGeom>
        </p:spPr>
      </p:pic>
      <p:pic>
        <p:nvPicPr>
          <p:cNvPr id="9" name="Picture 8">
            <a:extLst>
              <a:ext uri="{FF2B5EF4-FFF2-40B4-BE49-F238E27FC236}">
                <a16:creationId xmlns:a16="http://schemas.microsoft.com/office/drawing/2014/main" id="{4010BF31-179F-84F7-E3F5-7A0E75DCD6A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225834" y="1535444"/>
            <a:ext cx="3899106" cy="2924330"/>
          </a:xfrm>
          <a:prstGeom prst="rect">
            <a:avLst/>
          </a:prstGeom>
        </p:spPr>
      </p:pic>
    </p:spTree>
    <p:extLst>
      <p:ext uri="{BB962C8B-B14F-4D97-AF65-F5344CB8AC3E}">
        <p14:creationId xmlns:p14="http://schemas.microsoft.com/office/powerpoint/2010/main" val="122644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2BB0D-65CA-8C51-D236-08649C28B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ECF1AC-DC26-893E-8FEB-2CF71668AF5B}"/>
              </a:ext>
            </a:extLst>
          </p:cNvPr>
          <p:cNvSpPr>
            <a:spLocks noGrp="1"/>
          </p:cNvSpPr>
          <p:nvPr>
            <p:ph type="title"/>
          </p:nvPr>
        </p:nvSpPr>
        <p:spPr>
          <a:xfrm>
            <a:off x="140061" y="370015"/>
            <a:ext cx="8222100" cy="767700"/>
          </a:xfrm>
        </p:spPr>
        <p:txBody>
          <a:bodyPr/>
          <a:lstStyle/>
          <a:p>
            <a:r>
              <a:rPr lang="en-US"/>
              <a:t>Franklin Complete Streets Phase 1 &amp; 2 Progress Photos</a:t>
            </a:r>
          </a:p>
        </p:txBody>
      </p:sp>
      <p:sp>
        <p:nvSpPr>
          <p:cNvPr id="4" name="Slide Number Placeholder 3">
            <a:extLst>
              <a:ext uri="{FF2B5EF4-FFF2-40B4-BE49-F238E27FC236}">
                <a16:creationId xmlns:a16="http://schemas.microsoft.com/office/drawing/2014/main" id="{37BA00C6-AD7F-75D9-5779-6D029342E3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3" name="Picture 2" descr="Full Image">
            <a:extLst>
              <a:ext uri="{FF2B5EF4-FFF2-40B4-BE49-F238E27FC236}">
                <a16:creationId xmlns:a16="http://schemas.microsoft.com/office/drawing/2014/main" id="{D8CD9DAE-4BED-1901-5050-C9F034D53E90}"/>
              </a:ext>
            </a:extLst>
          </p:cNvPr>
          <p:cNvPicPr>
            <a:picLocks noChangeAspect="1"/>
          </p:cNvPicPr>
          <p:nvPr/>
        </p:nvPicPr>
        <p:blipFill>
          <a:blip r:embed="rId2"/>
          <a:stretch>
            <a:fillRect/>
          </a:stretch>
        </p:blipFill>
        <p:spPr>
          <a:xfrm rot="5400000">
            <a:off x="497618" y="1092886"/>
            <a:ext cx="3899106" cy="3899106"/>
          </a:xfrm>
          <a:prstGeom prst="rect">
            <a:avLst/>
          </a:prstGeom>
        </p:spPr>
      </p:pic>
      <p:pic>
        <p:nvPicPr>
          <p:cNvPr id="6" name="Picture 5" descr="Image">
            <a:extLst>
              <a:ext uri="{FF2B5EF4-FFF2-40B4-BE49-F238E27FC236}">
                <a16:creationId xmlns:a16="http://schemas.microsoft.com/office/drawing/2014/main" id="{7A91E552-49A9-BBDB-A6CC-16EA480F8225}"/>
              </a:ext>
            </a:extLst>
          </p:cNvPr>
          <p:cNvPicPr>
            <a:picLocks noChangeAspect="1"/>
          </p:cNvPicPr>
          <p:nvPr/>
        </p:nvPicPr>
        <p:blipFill>
          <a:blip r:embed="rId3"/>
          <a:stretch>
            <a:fillRect/>
          </a:stretch>
        </p:blipFill>
        <p:spPr>
          <a:xfrm>
            <a:off x="5335694" y="993317"/>
            <a:ext cx="2926623" cy="3899106"/>
          </a:xfrm>
          <a:prstGeom prst="rect">
            <a:avLst/>
          </a:prstGeom>
        </p:spPr>
      </p:pic>
    </p:spTree>
    <p:extLst>
      <p:ext uri="{BB962C8B-B14F-4D97-AF65-F5344CB8AC3E}">
        <p14:creationId xmlns:p14="http://schemas.microsoft.com/office/powerpoint/2010/main" val="3351639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828" y="-94637"/>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b="1">
                <a:latin typeface="Calibri" panose="020F0502020204030204" pitchFamily="34" charset="0"/>
                <a:cs typeface="Calibri" panose="020F0502020204030204" pitchFamily="34" charset="0"/>
              </a:rPr>
              <a:t>Questions?</a:t>
            </a:r>
            <a:endParaRPr sz="3000" b="1">
              <a:latin typeface="Calibri" panose="020F0502020204030204" pitchFamily="34" charset="0"/>
              <a:cs typeface="Calibri" panose="020F0502020204030204" pitchFamily="34" charset="0"/>
            </a:endParaRPr>
          </a:p>
        </p:txBody>
      </p:sp>
      <p:sp>
        <p:nvSpPr>
          <p:cNvPr id="118" name="Google Shape;118;p21"/>
          <p:cNvSpPr txBox="1">
            <a:spLocks noGrp="1"/>
          </p:cNvSpPr>
          <p:nvPr>
            <p:ph type="body" idx="1"/>
          </p:nvPr>
        </p:nvSpPr>
        <p:spPr>
          <a:xfrm>
            <a:off x="3896" y="1163082"/>
            <a:ext cx="3482254" cy="1790313"/>
          </a:xfrm>
          <a:prstGeom prst="rect">
            <a:avLst/>
          </a:prstGeom>
        </p:spPr>
        <p:txBody>
          <a:bodyPr spcFirstLastPara="1" wrap="square" lIns="91425" tIns="91425" rIns="91425" bIns="91425" anchor="t" anchorCtr="0">
            <a:noAutofit/>
          </a:bodyPr>
          <a:lstStyle/>
          <a:p>
            <a:pPr marL="0" indent="0">
              <a:buNone/>
            </a:pPr>
            <a:r>
              <a:rPr lang="en" sz="1600">
                <a:latin typeface="Calibri"/>
                <a:cs typeface="Calibri"/>
              </a:rPr>
              <a:t>Contact:</a:t>
            </a:r>
            <a:endParaRPr lang="en-US" sz="1600">
              <a:latin typeface="Calibri"/>
              <a:cs typeface="Calibri"/>
            </a:endParaRPr>
          </a:p>
          <a:p>
            <a:pPr marL="0" indent="0">
              <a:lnSpc>
                <a:spcPct val="114999"/>
              </a:lnSpc>
              <a:buNone/>
            </a:pPr>
            <a:endParaRPr lang="en" sz="1600">
              <a:latin typeface="Calibri"/>
              <a:cs typeface="Calibri"/>
            </a:endParaRPr>
          </a:p>
          <a:p>
            <a:pPr marL="0" lvl="0" indent="0" algn="l" rtl="0">
              <a:spcAft>
                <a:spcPts val="0"/>
              </a:spcAft>
              <a:buNone/>
            </a:pPr>
            <a:r>
              <a:rPr lang="en-US" sz="1600">
                <a:latin typeface="Calibri"/>
                <a:cs typeface="Calibri"/>
              </a:rPr>
              <a:t>Philip </a:t>
            </a:r>
            <a:r>
              <a:rPr lang="en-US" sz="1600" err="1">
                <a:latin typeface="Calibri"/>
                <a:cs typeface="Calibri"/>
              </a:rPr>
              <a:t>Vulliet</a:t>
            </a:r>
            <a:r>
              <a:rPr lang="en-US" sz="1600">
                <a:latin typeface="Calibri"/>
                <a:cs typeface="Calibri"/>
              </a:rPr>
              <a:t>, Supervising Engineer</a:t>
            </a:r>
          </a:p>
          <a:p>
            <a:pPr marL="0" indent="0">
              <a:buNone/>
            </a:pPr>
            <a:r>
              <a:rPr lang="en-US" sz="1600" i="1">
                <a:latin typeface="Calibri"/>
                <a:cs typeface="Calibri"/>
              </a:rPr>
              <a:t>Quick Build Lead</a:t>
            </a:r>
            <a:br>
              <a:rPr lang="en-US" sz="1600" i="1">
                <a:latin typeface="Calibri" panose="020F0502020204030204" pitchFamily="34" charset="0"/>
                <a:cs typeface="Calibri" panose="020F0502020204030204" pitchFamily="34" charset="0"/>
              </a:rPr>
            </a:br>
            <a:r>
              <a:rPr lang="en-US" sz="1600" i="1">
                <a:latin typeface="Calibri"/>
                <a:cs typeface="Calibri"/>
              </a:rPr>
              <a:t>Transportation Division, Public Works</a:t>
            </a:r>
            <a:endParaRPr lang="en" sz="1600">
              <a:latin typeface="Calibri"/>
              <a:cs typeface="Calibri"/>
            </a:endParaRPr>
          </a:p>
          <a:p>
            <a:pPr marL="0" lvl="0" indent="0" algn="l">
              <a:lnSpc>
                <a:spcPct val="114999"/>
              </a:lnSpc>
              <a:spcAft>
                <a:spcPts val="0"/>
              </a:spcAft>
              <a:buNone/>
            </a:pPr>
            <a:r>
              <a:rPr lang="en" sz="1600">
                <a:latin typeface="Calibri"/>
                <a:cs typeface="Calibri"/>
                <a:hlinkClick r:id="rId3"/>
              </a:rPr>
              <a:t>pvulliet@cityofsacramento.org</a:t>
            </a:r>
            <a:endParaRPr sz="1600">
              <a:latin typeface="Calibri"/>
              <a:cs typeface="Calibri"/>
            </a:endParaRPr>
          </a:p>
        </p:txBody>
      </p:sp>
      <p:pic>
        <p:nvPicPr>
          <p:cNvPr id="119" name="Google Shape;119;p21" descr="Photo of the several buildings in downtown Sacramento from the height of a tall building."/>
          <p:cNvPicPr preferRelativeResize="0"/>
          <p:nvPr/>
        </p:nvPicPr>
        <p:blipFill rotWithShape="1">
          <a:blip r:embed="rId4"/>
          <a:srcRect l="11869" t="3644" r="14893"/>
          <a:stretch/>
        </p:blipFill>
        <p:spPr>
          <a:xfrm>
            <a:off x="3279749" y="0"/>
            <a:ext cx="5864252" cy="5143500"/>
          </a:xfrm>
          <a:prstGeom prst="rect">
            <a:avLst/>
          </a:prstGeom>
          <a:noFill/>
          <a:ln>
            <a:noFill/>
          </a:ln>
        </p:spPr>
      </p:pic>
      <p:sp>
        <p:nvSpPr>
          <p:cNvPr id="2" name="Slide Number Placeholder 1">
            <a:extLst>
              <a:ext uri="{FF2B5EF4-FFF2-40B4-BE49-F238E27FC236}">
                <a16:creationId xmlns:a16="http://schemas.microsoft.com/office/drawing/2014/main" id="{8FD2A95B-A903-43CE-8A04-68707865F1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25</a:t>
            </a:fld>
            <a:endParaRPr lang="en">
              <a:latin typeface="Calibri" panose="020F0502020204030204" pitchFamily="34" charset="0"/>
              <a:cs typeface="Calibri" panose="020F0502020204030204" pitchFamily="34" charset="0"/>
            </a:endParaRPr>
          </a:p>
        </p:txBody>
      </p:sp>
      <p:pic>
        <p:nvPicPr>
          <p:cNvPr id="3" name="Picture 2" descr="City of Sacramento logo">
            <a:extLst>
              <a:ext uri="{FF2B5EF4-FFF2-40B4-BE49-F238E27FC236}">
                <a16:creationId xmlns:a16="http://schemas.microsoft.com/office/drawing/2014/main" id="{1DEB117B-BB82-4FDC-8368-BC9D166F9DE6}"/>
              </a:ext>
            </a:extLst>
          </p:cNvPr>
          <p:cNvPicPr>
            <a:picLocks noChangeAspect="1"/>
          </p:cNvPicPr>
          <p:nvPr/>
        </p:nvPicPr>
        <p:blipFill>
          <a:blip r:embed="rId5"/>
          <a:stretch>
            <a:fillRect/>
          </a:stretch>
        </p:blipFill>
        <p:spPr>
          <a:xfrm>
            <a:off x="7465075" y="60205"/>
            <a:ext cx="1682642" cy="646232"/>
          </a:xfrm>
          <a:prstGeom prst="rect">
            <a:avLst/>
          </a:prstGeom>
        </p:spPr>
      </p:pic>
      <p:sp>
        <p:nvSpPr>
          <p:cNvPr id="7" name="Google Shape;118;p21">
            <a:extLst>
              <a:ext uri="{FF2B5EF4-FFF2-40B4-BE49-F238E27FC236}">
                <a16:creationId xmlns:a16="http://schemas.microsoft.com/office/drawing/2014/main" id="{FA64C212-3009-C493-3AA0-F026604FC9D5}"/>
              </a:ext>
            </a:extLst>
          </p:cNvPr>
          <p:cNvSpPr txBox="1">
            <a:spLocks/>
          </p:cNvSpPr>
          <p:nvPr/>
        </p:nvSpPr>
        <p:spPr>
          <a:xfrm>
            <a:off x="13421" y="3252232"/>
            <a:ext cx="3482254" cy="12346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pPr marL="0" indent="0">
              <a:buNone/>
            </a:pPr>
            <a:r>
              <a:rPr lang="en-US" sz="1600">
                <a:latin typeface="Calibri"/>
                <a:cs typeface="Calibri"/>
              </a:rPr>
              <a:t>Kelli Lacy, Assistant Civil Engineer</a:t>
            </a:r>
            <a:endParaRPr lang="en-US"/>
          </a:p>
          <a:p>
            <a:pPr marL="0" indent="0">
              <a:lnSpc>
                <a:spcPct val="114999"/>
              </a:lnSpc>
              <a:buNone/>
            </a:pPr>
            <a:r>
              <a:rPr lang="en-US" sz="1600" i="1">
                <a:latin typeface="Calibri"/>
                <a:cs typeface="Calibri"/>
              </a:rPr>
              <a:t>FBCS Phase 3 Project Manager</a:t>
            </a:r>
            <a:br>
              <a:rPr lang="en-US" sz="1600" i="1">
                <a:latin typeface="Calibri" panose="020F0502020204030204" pitchFamily="34" charset="0"/>
                <a:cs typeface="Calibri" panose="020F0502020204030204" pitchFamily="34" charset="0"/>
              </a:rPr>
            </a:br>
            <a:r>
              <a:rPr lang="en-US" sz="1600" i="1">
                <a:latin typeface="Calibri"/>
                <a:cs typeface="Calibri"/>
              </a:rPr>
              <a:t>Engineering Services, Public Works</a:t>
            </a:r>
            <a:endParaRPr lang="en-US" sz="1600">
              <a:latin typeface="Calibri"/>
              <a:cs typeface="Calibri"/>
            </a:endParaRPr>
          </a:p>
          <a:p>
            <a:pPr marL="0" indent="0">
              <a:lnSpc>
                <a:spcPct val="114999"/>
              </a:lnSpc>
              <a:buFont typeface="Roboto"/>
              <a:buNone/>
            </a:pPr>
            <a:r>
              <a:rPr lang="en-US" sz="1600">
                <a:latin typeface="Calibri"/>
                <a:cs typeface="Calibri"/>
                <a:hlinkClick r:id="rId3"/>
              </a:rPr>
              <a:t>kelacy@cityofsacramento.org</a:t>
            </a:r>
            <a:endParaRPr lang="en-US" sz="16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50B08-DAD8-24FC-CAAD-3A45EAF773D1}"/>
              </a:ext>
            </a:extLst>
          </p:cNvPr>
          <p:cNvSpPr>
            <a:spLocks noGrp="1"/>
          </p:cNvSpPr>
          <p:nvPr>
            <p:ph type="title"/>
          </p:nvPr>
        </p:nvSpPr>
        <p:spPr/>
        <p:txBody>
          <a:bodyPr/>
          <a:lstStyle/>
          <a:p>
            <a:r>
              <a:rPr lang="en-US"/>
              <a:t>Vision Zero</a:t>
            </a:r>
          </a:p>
        </p:txBody>
      </p:sp>
      <p:sp>
        <p:nvSpPr>
          <p:cNvPr id="3" name="Subtitle 2">
            <a:extLst>
              <a:ext uri="{FF2B5EF4-FFF2-40B4-BE49-F238E27FC236}">
                <a16:creationId xmlns:a16="http://schemas.microsoft.com/office/drawing/2014/main" id="{76485CA8-08D8-1B95-1585-4CC7972C4201}"/>
              </a:ext>
            </a:extLst>
          </p:cNvPr>
          <p:cNvSpPr>
            <a:spLocks noGrp="1"/>
          </p:cNvSpPr>
          <p:nvPr>
            <p:ph type="subTitle" idx="1"/>
          </p:nvPr>
        </p:nvSpPr>
        <p:spPr/>
        <p:txBody>
          <a:bodyPr/>
          <a:lstStyle/>
          <a:p>
            <a:r>
              <a:rPr lang="en-US"/>
              <a:t>2018 Council Adopted</a:t>
            </a:r>
          </a:p>
          <a:p>
            <a:r>
              <a:rPr lang="en-US"/>
              <a:t>Action Plan</a:t>
            </a:r>
          </a:p>
        </p:txBody>
      </p:sp>
      <p:sp>
        <p:nvSpPr>
          <p:cNvPr id="5" name="Slide Number Placeholder 4">
            <a:extLst>
              <a:ext uri="{FF2B5EF4-FFF2-40B4-BE49-F238E27FC236}">
                <a16:creationId xmlns:a16="http://schemas.microsoft.com/office/drawing/2014/main" id="{08E13C9F-88DC-AEF8-D44C-D808ED2D9F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7" name="Picture 6">
            <a:extLst>
              <a:ext uri="{FF2B5EF4-FFF2-40B4-BE49-F238E27FC236}">
                <a16:creationId xmlns:a16="http://schemas.microsoft.com/office/drawing/2014/main" id="{7B87F87B-D538-D928-577C-FB05E9F11871}"/>
              </a:ext>
            </a:extLst>
          </p:cNvPr>
          <p:cNvPicPr>
            <a:picLocks noChangeAspect="1"/>
          </p:cNvPicPr>
          <p:nvPr/>
        </p:nvPicPr>
        <p:blipFill>
          <a:blip r:embed="rId3"/>
          <a:stretch>
            <a:fillRect/>
          </a:stretch>
        </p:blipFill>
        <p:spPr>
          <a:xfrm>
            <a:off x="5246998" y="365759"/>
            <a:ext cx="3222004" cy="4186069"/>
          </a:xfrm>
          <a:prstGeom prst="rect">
            <a:avLst/>
          </a:prstGeom>
        </p:spPr>
      </p:pic>
    </p:spTree>
    <p:extLst>
      <p:ext uri="{BB962C8B-B14F-4D97-AF65-F5344CB8AC3E}">
        <p14:creationId xmlns:p14="http://schemas.microsoft.com/office/powerpoint/2010/main" val="2450239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DC6E9"/>
        </a:solidFill>
        <a:effectLst/>
      </p:bgPr>
    </p:bg>
    <p:spTree>
      <p:nvGrpSpPr>
        <p:cNvPr id="1" name="Shape 66"/>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F852C8E-19FA-4E68-AF26-B59EB7BAB3C1}"/>
              </a:ext>
            </a:extLst>
          </p:cNvPr>
          <p:cNvPicPr>
            <a:picLocks noChangeAspect="1"/>
          </p:cNvPicPr>
          <p:nvPr/>
        </p:nvPicPr>
        <p:blipFill rotWithShape="1">
          <a:blip r:embed="rId3"/>
          <a:srcRect l="9308" t="-2" r="10451" b="-9651"/>
          <a:stretch/>
        </p:blipFill>
        <p:spPr>
          <a:xfrm>
            <a:off x="0" y="3262745"/>
            <a:ext cx="9144001" cy="2642347"/>
          </a:xfrm>
          <a:prstGeom prst="rect">
            <a:avLst/>
          </a:prstGeom>
        </p:spPr>
      </p:pic>
      <p:sp>
        <p:nvSpPr>
          <p:cNvPr id="68" name="Google Shape;68;p13"/>
          <p:cNvSpPr txBox="1">
            <a:spLocks noGrp="1"/>
          </p:cNvSpPr>
          <p:nvPr>
            <p:ph type="subTitle" idx="1"/>
          </p:nvPr>
        </p:nvSpPr>
        <p:spPr>
          <a:xfrm>
            <a:off x="404638" y="131249"/>
            <a:ext cx="2725606" cy="6873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rgbClr val="2A3B66"/>
                </a:solidFill>
                <a:latin typeface="Calibri" panose="020F0502020204030204" pitchFamily="34" charset="0"/>
                <a:cs typeface="Calibri" panose="020F0502020204030204" pitchFamily="34" charset="0"/>
              </a:rPr>
              <a:t>#crashhistory</a:t>
            </a:r>
          </a:p>
        </p:txBody>
      </p:sp>
      <p:cxnSp>
        <p:nvCxnSpPr>
          <p:cNvPr id="10" name="Straight Connector 9">
            <a:extLst>
              <a:ext uri="{FF2B5EF4-FFF2-40B4-BE49-F238E27FC236}">
                <a16:creationId xmlns:a16="http://schemas.microsoft.com/office/drawing/2014/main" id="{AB47C73E-F7BC-4404-988F-C8816E185CBD}"/>
              </a:ext>
              <a:ext uri="{C183D7F6-B498-43B3-948B-1728B52AA6E4}">
                <adec:decorative xmlns:adec="http://schemas.microsoft.com/office/drawing/2017/decorative" val="1"/>
              </a:ext>
            </a:extLst>
          </p:cNvPr>
          <p:cNvCxnSpPr>
            <a:cxnSpLocks/>
          </p:cNvCxnSpPr>
          <p:nvPr/>
        </p:nvCxnSpPr>
        <p:spPr>
          <a:xfrm>
            <a:off x="404638" y="2669242"/>
            <a:ext cx="2291497" cy="0"/>
          </a:xfrm>
          <a:prstGeom prst="line">
            <a:avLst/>
          </a:prstGeom>
          <a:ln w="19050" cap="rnd">
            <a:solidFill>
              <a:srgbClr val="9DC6E9"/>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70F509-37FE-4E1E-945A-4A0E5BD0A7DE}"/>
              </a:ext>
            </a:extLst>
          </p:cNvPr>
          <p:cNvSpPr txBox="1"/>
          <p:nvPr/>
        </p:nvSpPr>
        <p:spPr>
          <a:xfrm>
            <a:off x="395912" y="875668"/>
            <a:ext cx="3385866" cy="400110"/>
          </a:xfrm>
          <a:prstGeom prst="rect">
            <a:avLst/>
          </a:prstGeom>
          <a:solidFill>
            <a:srgbClr val="9DC6E9"/>
          </a:solidFill>
        </p:spPr>
        <p:txBody>
          <a:bodyPr wrap="square" rtlCol="0">
            <a:spAutoFit/>
          </a:bodyPr>
          <a:lstStyle/>
          <a:p>
            <a:r>
              <a:rPr lang="en-US" sz="2000">
                <a:latin typeface="Calibri" panose="020F0502020204030204" pitchFamily="34" charset="0"/>
                <a:cs typeface="Calibri" panose="020F0502020204030204" pitchFamily="34" charset="0"/>
              </a:rPr>
              <a:t>Disproportionately Ped &amp; Bike</a:t>
            </a:r>
          </a:p>
        </p:txBody>
      </p:sp>
      <p:pic>
        <p:nvPicPr>
          <p:cNvPr id="23" name="Picture 22" descr="City of Sacramento logo">
            <a:extLst>
              <a:ext uri="{FF2B5EF4-FFF2-40B4-BE49-F238E27FC236}">
                <a16:creationId xmlns:a16="http://schemas.microsoft.com/office/drawing/2014/main" id="{D5C3F878-CED9-4608-A5D0-6E619AB7DB0E}"/>
              </a:ext>
            </a:extLst>
          </p:cNvPr>
          <p:cNvPicPr>
            <a:picLocks noChangeAspect="1"/>
          </p:cNvPicPr>
          <p:nvPr/>
        </p:nvPicPr>
        <p:blipFill>
          <a:blip r:embed="rId4"/>
          <a:stretch>
            <a:fillRect/>
          </a:stretch>
        </p:blipFill>
        <p:spPr>
          <a:xfrm>
            <a:off x="7290547" y="90319"/>
            <a:ext cx="1305309" cy="501314"/>
          </a:xfrm>
          <a:prstGeom prst="rect">
            <a:avLst/>
          </a:prstGeom>
        </p:spPr>
      </p:pic>
      <p:pic>
        <p:nvPicPr>
          <p:cNvPr id="3" name="Picture 2">
            <a:extLst>
              <a:ext uri="{FF2B5EF4-FFF2-40B4-BE49-F238E27FC236}">
                <a16:creationId xmlns:a16="http://schemas.microsoft.com/office/drawing/2014/main" id="{F484D79C-161F-6DE0-6D19-601AF87B6768}"/>
              </a:ext>
            </a:extLst>
          </p:cNvPr>
          <p:cNvPicPr>
            <a:picLocks noChangeAspect="1"/>
          </p:cNvPicPr>
          <p:nvPr/>
        </p:nvPicPr>
        <p:blipFill>
          <a:blip r:embed="rId5"/>
          <a:stretch>
            <a:fillRect/>
          </a:stretch>
        </p:blipFill>
        <p:spPr>
          <a:xfrm>
            <a:off x="4098209" y="606015"/>
            <a:ext cx="3844992" cy="2642348"/>
          </a:xfrm>
          <a:prstGeom prst="rect">
            <a:avLst/>
          </a:prstGeom>
        </p:spPr>
      </p:pic>
      <p:pic>
        <p:nvPicPr>
          <p:cNvPr id="9" name="Picture 8">
            <a:extLst>
              <a:ext uri="{FF2B5EF4-FFF2-40B4-BE49-F238E27FC236}">
                <a16:creationId xmlns:a16="http://schemas.microsoft.com/office/drawing/2014/main" id="{76241DE2-6DDE-A530-F6CC-7660FB8BF614}"/>
              </a:ext>
            </a:extLst>
          </p:cNvPr>
          <p:cNvPicPr>
            <a:picLocks noChangeAspect="1"/>
          </p:cNvPicPr>
          <p:nvPr/>
        </p:nvPicPr>
        <p:blipFill>
          <a:blip r:embed="rId6"/>
          <a:stretch>
            <a:fillRect/>
          </a:stretch>
        </p:blipFill>
        <p:spPr>
          <a:xfrm>
            <a:off x="395913" y="1718387"/>
            <a:ext cx="3385866" cy="1540060"/>
          </a:xfrm>
          <a:prstGeom prst="rect">
            <a:avLst/>
          </a:prstGeom>
        </p:spPr>
      </p:pic>
    </p:spTree>
    <p:extLst>
      <p:ext uri="{BB962C8B-B14F-4D97-AF65-F5344CB8AC3E}">
        <p14:creationId xmlns:p14="http://schemas.microsoft.com/office/powerpoint/2010/main" val="2967811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DC6E9"/>
        </a:solidFill>
        <a:effectLst/>
      </p:bgPr>
    </p:bg>
    <p:spTree>
      <p:nvGrpSpPr>
        <p:cNvPr id="1" name="Shape 66"/>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F852C8E-19FA-4E68-AF26-B59EB7BAB3C1}"/>
              </a:ext>
            </a:extLst>
          </p:cNvPr>
          <p:cNvPicPr>
            <a:picLocks noChangeAspect="1"/>
          </p:cNvPicPr>
          <p:nvPr/>
        </p:nvPicPr>
        <p:blipFill rotWithShape="1">
          <a:blip r:embed="rId3"/>
          <a:srcRect l="9308" t="-2" r="10451" b="-9651"/>
          <a:stretch/>
        </p:blipFill>
        <p:spPr>
          <a:xfrm>
            <a:off x="0" y="3262745"/>
            <a:ext cx="9144001" cy="2642347"/>
          </a:xfrm>
          <a:prstGeom prst="rect">
            <a:avLst/>
          </a:prstGeom>
        </p:spPr>
      </p:pic>
      <p:sp>
        <p:nvSpPr>
          <p:cNvPr id="68" name="Google Shape;68;p13"/>
          <p:cNvSpPr txBox="1">
            <a:spLocks noGrp="1"/>
          </p:cNvSpPr>
          <p:nvPr>
            <p:ph type="subTitle" idx="1"/>
          </p:nvPr>
        </p:nvSpPr>
        <p:spPr>
          <a:xfrm>
            <a:off x="404638" y="131249"/>
            <a:ext cx="2725606" cy="6873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rgbClr val="2A3B66"/>
                </a:solidFill>
                <a:latin typeface="Calibri" panose="020F0502020204030204" pitchFamily="34" charset="0"/>
                <a:cs typeface="Calibri" panose="020F0502020204030204" pitchFamily="34" charset="0"/>
              </a:rPr>
              <a:t>2020-2024 Crash Data</a:t>
            </a:r>
          </a:p>
        </p:txBody>
      </p:sp>
      <p:sp>
        <p:nvSpPr>
          <p:cNvPr id="5" name="TextBox 4">
            <a:extLst>
              <a:ext uri="{FF2B5EF4-FFF2-40B4-BE49-F238E27FC236}">
                <a16:creationId xmlns:a16="http://schemas.microsoft.com/office/drawing/2014/main" id="{FAFFD675-0B92-48C7-8D98-655B276D0969}"/>
              </a:ext>
            </a:extLst>
          </p:cNvPr>
          <p:cNvSpPr txBox="1"/>
          <p:nvPr/>
        </p:nvSpPr>
        <p:spPr>
          <a:xfrm>
            <a:off x="4033269" y="2427629"/>
            <a:ext cx="1507816" cy="523220"/>
          </a:xfrm>
          <a:prstGeom prst="rect">
            <a:avLst/>
          </a:prstGeom>
          <a:noFill/>
        </p:spPr>
        <p:txBody>
          <a:bodyPr wrap="square">
            <a:spAutoFit/>
          </a:bodyPr>
          <a:lstStyle/>
          <a:p>
            <a:pPr marL="0" lvl="0" indent="0" algn="l" rtl="0">
              <a:spcBef>
                <a:spcPts val="0"/>
              </a:spcBef>
              <a:spcAft>
                <a:spcPts val="0"/>
              </a:spcAft>
              <a:buNone/>
            </a:pPr>
            <a:r>
              <a:rPr lang="en-US" sz="2800" b="1">
                <a:solidFill>
                  <a:schemeClr val="bg2"/>
                </a:solidFill>
                <a:latin typeface="Calibri" panose="020F0502020204030204" pitchFamily="34" charset="0"/>
                <a:cs typeface="Calibri" panose="020F0502020204030204" pitchFamily="34" charset="0"/>
              </a:rPr>
              <a:t>166</a:t>
            </a:r>
          </a:p>
        </p:txBody>
      </p:sp>
      <p:cxnSp>
        <p:nvCxnSpPr>
          <p:cNvPr id="10" name="Straight Connector 9">
            <a:extLst>
              <a:ext uri="{FF2B5EF4-FFF2-40B4-BE49-F238E27FC236}">
                <a16:creationId xmlns:a16="http://schemas.microsoft.com/office/drawing/2014/main" id="{AB47C73E-F7BC-4404-988F-C8816E185CBD}"/>
              </a:ext>
              <a:ext uri="{C183D7F6-B498-43B3-948B-1728B52AA6E4}">
                <adec:decorative xmlns:adec="http://schemas.microsoft.com/office/drawing/2017/decorative" val="1"/>
              </a:ext>
            </a:extLst>
          </p:cNvPr>
          <p:cNvCxnSpPr>
            <a:cxnSpLocks/>
          </p:cNvCxnSpPr>
          <p:nvPr/>
        </p:nvCxnSpPr>
        <p:spPr>
          <a:xfrm>
            <a:off x="404638" y="2669242"/>
            <a:ext cx="2291497" cy="0"/>
          </a:xfrm>
          <a:prstGeom prst="line">
            <a:avLst/>
          </a:prstGeom>
          <a:ln w="19050" cap="rnd">
            <a:solidFill>
              <a:srgbClr val="9DC6E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7D4E553-C250-450F-BDFE-501280024801}"/>
              </a:ext>
              <a:ext uri="{C183D7F6-B498-43B3-948B-1728B52AA6E4}">
                <adec:decorative xmlns:adec="http://schemas.microsoft.com/office/drawing/2017/decorative" val="1"/>
              </a:ext>
            </a:extLst>
          </p:cNvPr>
          <p:cNvCxnSpPr>
            <a:cxnSpLocks/>
          </p:cNvCxnSpPr>
          <p:nvPr/>
        </p:nvCxnSpPr>
        <p:spPr>
          <a:xfrm>
            <a:off x="4134122" y="2950849"/>
            <a:ext cx="799820" cy="0"/>
          </a:xfrm>
          <a:prstGeom prst="line">
            <a:avLst/>
          </a:prstGeom>
          <a:ln w="19050" cap="rnd">
            <a:solidFill>
              <a:srgbClr val="44628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784B01-56FB-44E2-89B1-45D758D8F09A}"/>
              </a:ext>
            </a:extLst>
          </p:cNvPr>
          <p:cNvSpPr txBox="1"/>
          <p:nvPr/>
        </p:nvSpPr>
        <p:spPr>
          <a:xfrm>
            <a:off x="4033269" y="3030448"/>
            <a:ext cx="1337487" cy="215444"/>
          </a:xfrm>
          <a:prstGeom prst="rect">
            <a:avLst/>
          </a:prstGeom>
          <a:noFill/>
        </p:spPr>
        <p:txBody>
          <a:bodyPr wrap="square" rtlCol="0">
            <a:spAutoFit/>
          </a:bodyPr>
          <a:lstStyle/>
          <a:p>
            <a:r>
              <a:rPr lang="en-US" sz="800">
                <a:latin typeface="Calibri" panose="020F0502020204030204" pitchFamily="34" charset="0"/>
                <a:cs typeface="Calibri" panose="020F0502020204030204" pitchFamily="34" charset="0"/>
              </a:rPr>
              <a:t>Fatal Crashes</a:t>
            </a:r>
          </a:p>
        </p:txBody>
      </p:sp>
      <p:sp>
        <p:nvSpPr>
          <p:cNvPr id="13" name="TextBox 12">
            <a:extLst>
              <a:ext uri="{FF2B5EF4-FFF2-40B4-BE49-F238E27FC236}">
                <a16:creationId xmlns:a16="http://schemas.microsoft.com/office/drawing/2014/main" id="{F394D302-3375-4A0C-94D1-712897F41625}"/>
              </a:ext>
            </a:extLst>
          </p:cNvPr>
          <p:cNvSpPr txBox="1"/>
          <p:nvPr/>
        </p:nvSpPr>
        <p:spPr>
          <a:xfrm>
            <a:off x="5370754" y="1013543"/>
            <a:ext cx="1337487" cy="215444"/>
          </a:xfrm>
          <a:prstGeom prst="rect">
            <a:avLst/>
          </a:prstGeom>
          <a:noFill/>
        </p:spPr>
        <p:txBody>
          <a:bodyPr wrap="square" rtlCol="0">
            <a:spAutoFit/>
          </a:bodyPr>
          <a:lstStyle/>
          <a:p>
            <a:r>
              <a:rPr lang="en-US" sz="800">
                <a:latin typeface="Calibri" panose="020F0502020204030204" pitchFamily="34" charset="0"/>
                <a:cs typeface="Calibri" panose="020F0502020204030204" pitchFamily="34" charset="0"/>
              </a:rPr>
              <a:t>All Mode Crashes</a:t>
            </a:r>
          </a:p>
        </p:txBody>
      </p:sp>
      <p:sp>
        <p:nvSpPr>
          <p:cNvPr id="14" name="TextBox 13">
            <a:extLst>
              <a:ext uri="{FF2B5EF4-FFF2-40B4-BE49-F238E27FC236}">
                <a16:creationId xmlns:a16="http://schemas.microsoft.com/office/drawing/2014/main" id="{A8A841E3-EB30-4B3A-B957-21C609C4E3BD}"/>
              </a:ext>
            </a:extLst>
          </p:cNvPr>
          <p:cNvSpPr txBox="1"/>
          <p:nvPr/>
        </p:nvSpPr>
        <p:spPr>
          <a:xfrm>
            <a:off x="5370754" y="505949"/>
            <a:ext cx="1507816" cy="523220"/>
          </a:xfrm>
          <a:prstGeom prst="rect">
            <a:avLst/>
          </a:prstGeom>
          <a:noFill/>
        </p:spPr>
        <p:txBody>
          <a:bodyPr wrap="square">
            <a:spAutoFit/>
          </a:bodyPr>
          <a:lstStyle/>
          <a:p>
            <a:pPr marL="0" lvl="0" indent="0" algn="l" rtl="0">
              <a:spcBef>
                <a:spcPts val="0"/>
              </a:spcBef>
              <a:spcAft>
                <a:spcPts val="0"/>
              </a:spcAft>
              <a:buNone/>
            </a:pPr>
            <a:r>
              <a:rPr lang="en-US" sz="2800" b="1">
                <a:solidFill>
                  <a:schemeClr val="bg2"/>
                </a:solidFill>
                <a:latin typeface="Calibri" panose="020F0502020204030204" pitchFamily="34" charset="0"/>
                <a:cs typeface="Calibri" panose="020F0502020204030204" pitchFamily="34" charset="0"/>
              </a:rPr>
              <a:t>12,951</a:t>
            </a:r>
          </a:p>
        </p:txBody>
      </p:sp>
      <p:sp>
        <p:nvSpPr>
          <p:cNvPr id="15" name="TextBox 14">
            <a:extLst>
              <a:ext uri="{FF2B5EF4-FFF2-40B4-BE49-F238E27FC236}">
                <a16:creationId xmlns:a16="http://schemas.microsoft.com/office/drawing/2014/main" id="{022D0BB6-2EC1-4DA3-B3B6-601E0BD31C6E}"/>
              </a:ext>
            </a:extLst>
          </p:cNvPr>
          <p:cNvSpPr txBox="1"/>
          <p:nvPr/>
        </p:nvSpPr>
        <p:spPr>
          <a:xfrm>
            <a:off x="4114547" y="1432349"/>
            <a:ext cx="1507816" cy="523220"/>
          </a:xfrm>
          <a:prstGeom prst="rect">
            <a:avLst/>
          </a:prstGeom>
          <a:noFill/>
        </p:spPr>
        <p:txBody>
          <a:bodyPr wrap="square">
            <a:spAutoFit/>
          </a:bodyPr>
          <a:lstStyle/>
          <a:p>
            <a:pPr marL="0" lvl="0" indent="0" algn="l" rtl="0">
              <a:spcBef>
                <a:spcPts val="0"/>
              </a:spcBef>
              <a:spcAft>
                <a:spcPts val="0"/>
              </a:spcAft>
              <a:buNone/>
            </a:pPr>
            <a:r>
              <a:rPr lang="en-US" sz="2800" b="1">
                <a:solidFill>
                  <a:schemeClr val="bg2"/>
                </a:solidFill>
                <a:latin typeface="Calibri" panose="020F0502020204030204" pitchFamily="34" charset="0"/>
                <a:cs typeface="Calibri" panose="020F0502020204030204" pitchFamily="34" charset="0"/>
              </a:rPr>
              <a:t>826</a:t>
            </a:r>
          </a:p>
        </p:txBody>
      </p:sp>
      <p:sp>
        <p:nvSpPr>
          <p:cNvPr id="16" name="TextBox 15">
            <a:extLst>
              <a:ext uri="{FF2B5EF4-FFF2-40B4-BE49-F238E27FC236}">
                <a16:creationId xmlns:a16="http://schemas.microsoft.com/office/drawing/2014/main" id="{F6678B60-C42D-448A-A83B-C3A06E3F83FE}"/>
              </a:ext>
            </a:extLst>
          </p:cNvPr>
          <p:cNvSpPr txBox="1"/>
          <p:nvPr/>
        </p:nvSpPr>
        <p:spPr>
          <a:xfrm>
            <a:off x="5370756" y="1427279"/>
            <a:ext cx="1586117" cy="523220"/>
          </a:xfrm>
          <a:prstGeom prst="rect">
            <a:avLst/>
          </a:prstGeom>
          <a:noFill/>
        </p:spPr>
        <p:txBody>
          <a:bodyPr wrap="square">
            <a:spAutoFit/>
          </a:bodyPr>
          <a:lstStyle/>
          <a:p>
            <a:pPr marL="0" lvl="0" indent="0" algn="l" rtl="0">
              <a:spcBef>
                <a:spcPts val="0"/>
              </a:spcBef>
              <a:spcAft>
                <a:spcPts val="0"/>
              </a:spcAft>
              <a:buNone/>
            </a:pPr>
            <a:r>
              <a:rPr lang="en-US" sz="2800" b="1">
                <a:solidFill>
                  <a:schemeClr val="bg2"/>
                </a:solidFill>
                <a:latin typeface="Calibri" panose="020F0502020204030204" pitchFamily="34" charset="0"/>
                <a:cs typeface="Calibri" panose="020F0502020204030204" pitchFamily="34" charset="0"/>
              </a:rPr>
              <a:t>1,081</a:t>
            </a:r>
          </a:p>
        </p:txBody>
      </p:sp>
      <p:sp>
        <p:nvSpPr>
          <p:cNvPr id="17" name="TextBox 16">
            <a:extLst>
              <a:ext uri="{FF2B5EF4-FFF2-40B4-BE49-F238E27FC236}">
                <a16:creationId xmlns:a16="http://schemas.microsoft.com/office/drawing/2014/main" id="{EAC9F75F-8901-4C59-BF3A-AC431B3B36CD}"/>
              </a:ext>
            </a:extLst>
          </p:cNvPr>
          <p:cNvSpPr txBox="1"/>
          <p:nvPr/>
        </p:nvSpPr>
        <p:spPr>
          <a:xfrm>
            <a:off x="4033269" y="2005513"/>
            <a:ext cx="1337487" cy="215444"/>
          </a:xfrm>
          <a:prstGeom prst="rect">
            <a:avLst/>
          </a:prstGeom>
          <a:noFill/>
        </p:spPr>
        <p:txBody>
          <a:bodyPr wrap="square" rtlCol="0">
            <a:spAutoFit/>
          </a:bodyPr>
          <a:lstStyle/>
          <a:p>
            <a:r>
              <a:rPr lang="en-US" sz="800">
                <a:latin typeface="Calibri" panose="020F0502020204030204" pitchFamily="34" charset="0"/>
                <a:cs typeface="Calibri" panose="020F0502020204030204" pitchFamily="34" charset="0"/>
              </a:rPr>
              <a:t>Serious Injury</a:t>
            </a:r>
          </a:p>
        </p:txBody>
      </p:sp>
      <p:sp>
        <p:nvSpPr>
          <p:cNvPr id="18" name="TextBox 17">
            <a:extLst>
              <a:ext uri="{FF2B5EF4-FFF2-40B4-BE49-F238E27FC236}">
                <a16:creationId xmlns:a16="http://schemas.microsoft.com/office/drawing/2014/main" id="{33DCA7FA-1B4D-4045-9169-42B36C8A709F}"/>
              </a:ext>
            </a:extLst>
          </p:cNvPr>
          <p:cNvSpPr txBox="1"/>
          <p:nvPr/>
        </p:nvSpPr>
        <p:spPr>
          <a:xfrm>
            <a:off x="5370755" y="2017870"/>
            <a:ext cx="1337487" cy="338554"/>
          </a:xfrm>
          <a:prstGeom prst="rect">
            <a:avLst/>
          </a:prstGeom>
          <a:noFill/>
        </p:spPr>
        <p:txBody>
          <a:bodyPr wrap="square" rtlCol="0">
            <a:spAutoFit/>
          </a:bodyPr>
          <a:lstStyle/>
          <a:p>
            <a:r>
              <a:rPr lang="en-US" sz="800">
                <a:latin typeface="Calibri" panose="020F0502020204030204" pitchFamily="34" charset="0"/>
                <a:cs typeface="Calibri" panose="020F0502020204030204" pitchFamily="34" charset="0"/>
              </a:rPr>
              <a:t>Pedestrian-Involved Crashes</a:t>
            </a:r>
          </a:p>
        </p:txBody>
      </p:sp>
      <p:cxnSp>
        <p:nvCxnSpPr>
          <p:cNvPr id="19" name="Straight Connector 18">
            <a:extLst>
              <a:ext uri="{FF2B5EF4-FFF2-40B4-BE49-F238E27FC236}">
                <a16:creationId xmlns:a16="http://schemas.microsoft.com/office/drawing/2014/main" id="{1437376A-32FC-4562-89CB-B567B0EE8E6F}"/>
              </a:ext>
              <a:ext uri="{C183D7F6-B498-43B3-948B-1728B52AA6E4}">
                <adec:decorative xmlns:adec="http://schemas.microsoft.com/office/drawing/2017/decorative" val="1"/>
              </a:ext>
            </a:extLst>
          </p:cNvPr>
          <p:cNvCxnSpPr>
            <a:cxnSpLocks/>
          </p:cNvCxnSpPr>
          <p:nvPr/>
        </p:nvCxnSpPr>
        <p:spPr>
          <a:xfrm>
            <a:off x="5452032" y="1020878"/>
            <a:ext cx="799820" cy="0"/>
          </a:xfrm>
          <a:prstGeom prst="line">
            <a:avLst/>
          </a:prstGeom>
          <a:ln w="19050" cap="rnd">
            <a:solidFill>
              <a:srgbClr val="44628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F75CE3-D2A5-4D42-9AAA-2465A6852BC5}"/>
              </a:ext>
              <a:ext uri="{C183D7F6-B498-43B3-948B-1728B52AA6E4}">
                <adec:decorative xmlns:adec="http://schemas.microsoft.com/office/drawing/2017/decorative" val="1"/>
              </a:ext>
            </a:extLst>
          </p:cNvPr>
          <p:cNvCxnSpPr>
            <a:cxnSpLocks/>
          </p:cNvCxnSpPr>
          <p:nvPr/>
        </p:nvCxnSpPr>
        <p:spPr>
          <a:xfrm>
            <a:off x="5471609" y="1950499"/>
            <a:ext cx="799820" cy="0"/>
          </a:xfrm>
          <a:prstGeom prst="line">
            <a:avLst/>
          </a:prstGeom>
          <a:ln w="19050" cap="rnd">
            <a:solidFill>
              <a:srgbClr val="44628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5905819-9628-484F-A0A9-E70C3D187E2A}"/>
              </a:ext>
              <a:ext uri="{C183D7F6-B498-43B3-948B-1728B52AA6E4}">
                <adec:decorative xmlns:adec="http://schemas.microsoft.com/office/drawing/2017/decorative" val="1"/>
              </a:ext>
            </a:extLst>
          </p:cNvPr>
          <p:cNvCxnSpPr>
            <a:cxnSpLocks/>
          </p:cNvCxnSpPr>
          <p:nvPr/>
        </p:nvCxnSpPr>
        <p:spPr>
          <a:xfrm>
            <a:off x="4114547" y="1956724"/>
            <a:ext cx="799820" cy="0"/>
          </a:xfrm>
          <a:prstGeom prst="line">
            <a:avLst/>
          </a:prstGeom>
          <a:ln w="19050" cap="rnd">
            <a:solidFill>
              <a:srgbClr val="44628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70F509-37FE-4E1E-945A-4A0E5BD0A7DE}"/>
              </a:ext>
            </a:extLst>
          </p:cNvPr>
          <p:cNvSpPr txBox="1"/>
          <p:nvPr/>
        </p:nvSpPr>
        <p:spPr>
          <a:xfrm>
            <a:off x="428470" y="2113235"/>
            <a:ext cx="3294858" cy="584775"/>
          </a:xfrm>
          <a:prstGeom prst="rect">
            <a:avLst/>
          </a:prstGeom>
          <a:solidFill>
            <a:srgbClr val="9DC6E9"/>
          </a:solidFill>
        </p:spPr>
        <p:txBody>
          <a:bodyPr wrap="square" rtlCol="0">
            <a:spAutoFit/>
          </a:bodyPr>
          <a:lstStyle/>
          <a:p>
            <a:r>
              <a:rPr lang="en-US" sz="3200">
                <a:solidFill>
                  <a:schemeClr val="accent3"/>
                </a:solidFill>
                <a:latin typeface="Calibri" panose="020F0502020204030204" pitchFamily="34" charset="0"/>
                <a:cs typeface="Calibri" panose="020F0502020204030204" pitchFamily="34" charset="0"/>
              </a:rPr>
              <a:t>Still Not Zero</a:t>
            </a:r>
          </a:p>
        </p:txBody>
      </p:sp>
      <p:pic>
        <p:nvPicPr>
          <p:cNvPr id="23" name="Picture 22" descr="City of Sacramento logo">
            <a:extLst>
              <a:ext uri="{FF2B5EF4-FFF2-40B4-BE49-F238E27FC236}">
                <a16:creationId xmlns:a16="http://schemas.microsoft.com/office/drawing/2014/main" id="{D5C3F878-CED9-4608-A5D0-6E619AB7DB0E}"/>
              </a:ext>
            </a:extLst>
          </p:cNvPr>
          <p:cNvPicPr>
            <a:picLocks noChangeAspect="1"/>
          </p:cNvPicPr>
          <p:nvPr/>
        </p:nvPicPr>
        <p:blipFill>
          <a:blip r:embed="rId4"/>
          <a:stretch>
            <a:fillRect/>
          </a:stretch>
        </p:blipFill>
        <p:spPr>
          <a:xfrm>
            <a:off x="7290547" y="90319"/>
            <a:ext cx="1305309" cy="501314"/>
          </a:xfrm>
          <a:prstGeom prst="rect">
            <a:avLst/>
          </a:prstGeom>
        </p:spPr>
      </p:pic>
      <p:sp>
        <p:nvSpPr>
          <p:cNvPr id="9" name="TextBox 8">
            <a:extLst>
              <a:ext uri="{FF2B5EF4-FFF2-40B4-BE49-F238E27FC236}">
                <a16:creationId xmlns:a16="http://schemas.microsoft.com/office/drawing/2014/main" id="{08133B4C-A2CB-13C3-EDFE-F8DA44B3D5BF}"/>
              </a:ext>
            </a:extLst>
          </p:cNvPr>
          <p:cNvSpPr txBox="1"/>
          <p:nvPr/>
        </p:nvSpPr>
        <p:spPr>
          <a:xfrm>
            <a:off x="5370756" y="2439858"/>
            <a:ext cx="1586117" cy="523220"/>
          </a:xfrm>
          <a:prstGeom prst="rect">
            <a:avLst/>
          </a:prstGeom>
          <a:noFill/>
        </p:spPr>
        <p:txBody>
          <a:bodyPr wrap="square">
            <a:spAutoFit/>
          </a:bodyPr>
          <a:lstStyle/>
          <a:p>
            <a:pPr marL="0" lvl="0" indent="0" algn="l" rtl="0">
              <a:spcBef>
                <a:spcPts val="0"/>
              </a:spcBef>
              <a:spcAft>
                <a:spcPts val="0"/>
              </a:spcAft>
              <a:buNone/>
            </a:pPr>
            <a:r>
              <a:rPr lang="en-US" sz="2800" b="1">
                <a:solidFill>
                  <a:schemeClr val="bg2"/>
                </a:solidFill>
                <a:latin typeface="Calibri" panose="020F0502020204030204" pitchFamily="34" charset="0"/>
                <a:cs typeface="Calibri" panose="020F0502020204030204" pitchFamily="34" charset="0"/>
              </a:rPr>
              <a:t>974</a:t>
            </a:r>
          </a:p>
        </p:txBody>
      </p:sp>
      <p:sp>
        <p:nvSpPr>
          <p:cNvPr id="12" name="TextBox 11">
            <a:extLst>
              <a:ext uri="{FF2B5EF4-FFF2-40B4-BE49-F238E27FC236}">
                <a16:creationId xmlns:a16="http://schemas.microsoft.com/office/drawing/2014/main" id="{923AAFE9-B7CF-E57A-220F-B56F61997E05}"/>
              </a:ext>
            </a:extLst>
          </p:cNvPr>
          <p:cNvSpPr txBox="1"/>
          <p:nvPr/>
        </p:nvSpPr>
        <p:spPr>
          <a:xfrm>
            <a:off x="5370755" y="3030449"/>
            <a:ext cx="1337487" cy="215444"/>
          </a:xfrm>
          <a:prstGeom prst="rect">
            <a:avLst/>
          </a:prstGeom>
          <a:noFill/>
        </p:spPr>
        <p:txBody>
          <a:bodyPr wrap="square" rtlCol="0">
            <a:spAutoFit/>
          </a:bodyPr>
          <a:lstStyle/>
          <a:p>
            <a:r>
              <a:rPr lang="en-US" sz="800">
                <a:latin typeface="Calibri" panose="020F0502020204030204" pitchFamily="34" charset="0"/>
                <a:cs typeface="Calibri" panose="020F0502020204030204" pitchFamily="34" charset="0"/>
              </a:rPr>
              <a:t>Bicycle Involved Crashes</a:t>
            </a:r>
          </a:p>
        </p:txBody>
      </p:sp>
      <p:cxnSp>
        <p:nvCxnSpPr>
          <p:cNvPr id="22" name="Straight Connector 21">
            <a:extLst>
              <a:ext uri="{FF2B5EF4-FFF2-40B4-BE49-F238E27FC236}">
                <a16:creationId xmlns:a16="http://schemas.microsoft.com/office/drawing/2014/main" id="{C41DCB3D-6A8F-2204-2B06-96C61ED2CB68}"/>
              </a:ext>
              <a:ext uri="{C183D7F6-B498-43B3-948B-1728B52AA6E4}">
                <adec:decorative xmlns:adec="http://schemas.microsoft.com/office/drawing/2017/decorative" val="1"/>
              </a:ext>
            </a:extLst>
          </p:cNvPr>
          <p:cNvCxnSpPr>
            <a:cxnSpLocks/>
          </p:cNvCxnSpPr>
          <p:nvPr/>
        </p:nvCxnSpPr>
        <p:spPr>
          <a:xfrm>
            <a:off x="5471609" y="2963078"/>
            <a:ext cx="799820" cy="0"/>
          </a:xfrm>
          <a:prstGeom prst="line">
            <a:avLst/>
          </a:prstGeom>
          <a:ln w="19050" cap="rnd">
            <a:solidFill>
              <a:srgbClr val="44628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931A89C-C2E6-1241-AE7A-8AAF44DF4405}"/>
              </a:ext>
            </a:extLst>
          </p:cNvPr>
          <p:cNvSpPr txBox="1"/>
          <p:nvPr/>
        </p:nvSpPr>
        <p:spPr>
          <a:xfrm>
            <a:off x="6708242" y="1405357"/>
            <a:ext cx="1586117" cy="523220"/>
          </a:xfrm>
          <a:prstGeom prst="rect">
            <a:avLst/>
          </a:prstGeom>
          <a:noFill/>
        </p:spPr>
        <p:txBody>
          <a:bodyPr wrap="square">
            <a:spAutoFit/>
          </a:bodyPr>
          <a:lstStyle/>
          <a:p>
            <a:pPr marL="0" lvl="0" indent="0" algn="l" rtl="0">
              <a:spcBef>
                <a:spcPts val="0"/>
              </a:spcBef>
              <a:spcAft>
                <a:spcPts val="0"/>
              </a:spcAft>
              <a:buNone/>
            </a:pPr>
            <a:r>
              <a:rPr lang="en-US" sz="2800" b="1">
                <a:solidFill>
                  <a:schemeClr val="bg2"/>
                </a:solidFill>
                <a:latin typeface="Calibri" panose="020F0502020204030204" pitchFamily="34" charset="0"/>
                <a:cs typeface="Calibri" panose="020F0502020204030204" pitchFamily="34" charset="0"/>
              </a:rPr>
              <a:t>224/75</a:t>
            </a:r>
          </a:p>
        </p:txBody>
      </p:sp>
      <p:sp>
        <p:nvSpPr>
          <p:cNvPr id="25" name="TextBox 24">
            <a:extLst>
              <a:ext uri="{FF2B5EF4-FFF2-40B4-BE49-F238E27FC236}">
                <a16:creationId xmlns:a16="http://schemas.microsoft.com/office/drawing/2014/main" id="{2247F4B1-1E63-BB45-578E-FB7D62FFA60E}"/>
              </a:ext>
            </a:extLst>
          </p:cNvPr>
          <p:cNvSpPr txBox="1"/>
          <p:nvPr/>
        </p:nvSpPr>
        <p:spPr>
          <a:xfrm>
            <a:off x="6708241" y="1995948"/>
            <a:ext cx="1337487" cy="215444"/>
          </a:xfrm>
          <a:prstGeom prst="rect">
            <a:avLst/>
          </a:prstGeom>
          <a:noFill/>
        </p:spPr>
        <p:txBody>
          <a:bodyPr wrap="square" rtlCol="0">
            <a:spAutoFit/>
          </a:bodyPr>
          <a:lstStyle/>
          <a:p>
            <a:r>
              <a:rPr lang="en-US" sz="800">
                <a:latin typeface="Calibri" panose="020F0502020204030204" pitchFamily="34" charset="0"/>
                <a:cs typeface="Calibri" panose="020F0502020204030204" pitchFamily="34" charset="0"/>
              </a:rPr>
              <a:t>Severe Injury/Killed</a:t>
            </a:r>
          </a:p>
        </p:txBody>
      </p:sp>
      <p:cxnSp>
        <p:nvCxnSpPr>
          <p:cNvPr id="26" name="Straight Connector 25">
            <a:extLst>
              <a:ext uri="{FF2B5EF4-FFF2-40B4-BE49-F238E27FC236}">
                <a16:creationId xmlns:a16="http://schemas.microsoft.com/office/drawing/2014/main" id="{B8EB6870-60D2-351A-FF92-6481D219507F}"/>
              </a:ext>
              <a:ext uri="{C183D7F6-B498-43B3-948B-1728B52AA6E4}">
                <adec:decorative xmlns:adec="http://schemas.microsoft.com/office/drawing/2017/decorative" val="1"/>
              </a:ext>
            </a:extLst>
          </p:cNvPr>
          <p:cNvCxnSpPr>
            <a:cxnSpLocks/>
          </p:cNvCxnSpPr>
          <p:nvPr/>
        </p:nvCxnSpPr>
        <p:spPr>
          <a:xfrm>
            <a:off x="6809095" y="1928577"/>
            <a:ext cx="799820" cy="0"/>
          </a:xfrm>
          <a:prstGeom prst="line">
            <a:avLst/>
          </a:prstGeom>
          <a:ln w="19050" cap="rnd">
            <a:solidFill>
              <a:srgbClr val="44628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24C75E4-B67F-0E49-C7D7-6C4312A65BBA}"/>
              </a:ext>
            </a:extLst>
          </p:cNvPr>
          <p:cNvSpPr txBox="1"/>
          <p:nvPr/>
        </p:nvSpPr>
        <p:spPr>
          <a:xfrm>
            <a:off x="6741270" y="2428441"/>
            <a:ext cx="1586117" cy="523220"/>
          </a:xfrm>
          <a:prstGeom prst="rect">
            <a:avLst/>
          </a:prstGeom>
          <a:noFill/>
        </p:spPr>
        <p:txBody>
          <a:bodyPr wrap="square">
            <a:spAutoFit/>
          </a:bodyPr>
          <a:lstStyle/>
          <a:p>
            <a:pPr marL="0" lvl="0" indent="0" algn="l" rtl="0">
              <a:spcBef>
                <a:spcPts val="0"/>
              </a:spcBef>
              <a:spcAft>
                <a:spcPts val="0"/>
              </a:spcAft>
              <a:buNone/>
            </a:pPr>
            <a:r>
              <a:rPr lang="en-US" sz="2800" b="1">
                <a:solidFill>
                  <a:schemeClr val="bg2"/>
                </a:solidFill>
                <a:latin typeface="Calibri" panose="020F0502020204030204" pitchFamily="34" charset="0"/>
                <a:cs typeface="Calibri" panose="020F0502020204030204" pitchFamily="34" charset="0"/>
              </a:rPr>
              <a:t>113/18</a:t>
            </a:r>
          </a:p>
        </p:txBody>
      </p:sp>
      <p:sp>
        <p:nvSpPr>
          <p:cNvPr id="28" name="TextBox 27">
            <a:extLst>
              <a:ext uri="{FF2B5EF4-FFF2-40B4-BE49-F238E27FC236}">
                <a16:creationId xmlns:a16="http://schemas.microsoft.com/office/drawing/2014/main" id="{2652B19D-48BC-28AE-F232-00A6326E50EE}"/>
              </a:ext>
            </a:extLst>
          </p:cNvPr>
          <p:cNvSpPr txBox="1"/>
          <p:nvPr/>
        </p:nvSpPr>
        <p:spPr>
          <a:xfrm>
            <a:off x="6741269" y="3019032"/>
            <a:ext cx="1337487" cy="215444"/>
          </a:xfrm>
          <a:prstGeom prst="rect">
            <a:avLst/>
          </a:prstGeom>
          <a:noFill/>
        </p:spPr>
        <p:txBody>
          <a:bodyPr wrap="square" rtlCol="0">
            <a:spAutoFit/>
          </a:bodyPr>
          <a:lstStyle/>
          <a:p>
            <a:r>
              <a:rPr lang="en-US" sz="800">
                <a:latin typeface="Calibri" panose="020F0502020204030204" pitchFamily="34" charset="0"/>
                <a:cs typeface="Calibri" panose="020F0502020204030204" pitchFamily="34" charset="0"/>
              </a:rPr>
              <a:t>Severe Injury/Killed</a:t>
            </a:r>
          </a:p>
        </p:txBody>
      </p:sp>
      <p:cxnSp>
        <p:nvCxnSpPr>
          <p:cNvPr id="29" name="Straight Connector 28">
            <a:extLst>
              <a:ext uri="{FF2B5EF4-FFF2-40B4-BE49-F238E27FC236}">
                <a16:creationId xmlns:a16="http://schemas.microsoft.com/office/drawing/2014/main" id="{9759EE43-346B-5B24-428B-A79A85AAB9A7}"/>
              </a:ext>
              <a:ext uri="{C183D7F6-B498-43B3-948B-1728B52AA6E4}">
                <adec:decorative xmlns:adec="http://schemas.microsoft.com/office/drawing/2017/decorative" val="1"/>
              </a:ext>
            </a:extLst>
          </p:cNvPr>
          <p:cNvCxnSpPr>
            <a:cxnSpLocks/>
          </p:cNvCxnSpPr>
          <p:nvPr/>
        </p:nvCxnSpPr>
        <p:spPr>
          <a:xfrm>
            <a:off x="6842123" y="2951661"/>
            <a:ext cx="799820" cy="0"/>
          </a:xfrm>
          <a:prstGeom prst="line">
            <a:avLst/>
          </a:prstGeom>
          <a:ln w="19050" cap="rnd">
            <a:solidFill>
              <a:srgbClr val="4462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910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9C2C-D8FD-6E6E-9EB4-83B555724983}"/>
              </a:ext>
            </a:extLst>
          </p:cNvPr>
          <p:cNvSpPr>
            <a:spLocks noGrp="1"/>
          </p:cNvSpPr>
          <p:nvPr>
            <p:ph type="ctrTitle"/>
          </p:nvPr>
        </p:nvSpPr>
        <p:spPr/>
        <p:txBody>
          <a:bodyPr/>
          <a:lstStyle/>
          <a:p>
            <a:r>
              <a:rPr lang="en-US" sz="4400"/>
              <a:t>Transportation Safety Initiative</a:t>
            </a:r>
          </a:p>
        </p:txBody>
      </p:sp>
      <p:sp>
        <p:nvSpPr>
          <p:cNvPr id="3" name="Subtitle 2">
            <a:extLst>
              <a:ext uri="{FF2B5EF4-FFF2-40B4-BE49-F238E27FC236}">
                <a16:creationId xmlns:a16="http://schemas.microsoft.com/office/drawing/2014/main" id="{A5426A82-B697-1821-FF4E-5DD966441866}"/>
              </a:ext>
            </a:extLst>
          </p:cNvPr>
          <p:cNvSpPr>
            <a:spLocks noGrp="1"/>
          </p:cNvSpPr>
          <p:nvPr>
            <p:ph type="subTitle" idx="1"/>
          </p:nvPr>
        </p:nvSpPr>
        <p:spPr/>
        <p:txBody>
          <a:bodyPr/>
          <a:lstStyle/>
          <a:p>
            <a:r>
              <a:rPr lang="en-US"/>
              <a:t>Sacramento City Council Adopted March 2025, Funded FY26</a:t>
            </a:r>
          </a:p>
        </p:txBody>
      </p:sp>
    </p:spTree>
    <p:extLst>
      <p:ext uri="{BB962C8B-B14F-4D97-AF65-F5344CB8AC3E}">
        <p14:creationId xmlns:p14="http://schemas.microsoft.com/office/powerpoint/2010/main" val="1776091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atin typeface="Calibri" panose="020F0502020204030204" pitchFamily="34" charset="0"/>
                <a:cs typeface="Calibri" panose="020F0502020204030204" pitchFamily="34" charset="0"/>
              </a:rPr>
              <a:t>Our Responsibility to Act</a:t>
            </a:r>
          </a:p>
        </p:txBody>
      </p:sp>
      <p:sp>
        <p:nvSpPr>
          <p:cNvPr id="79" name="Google Shape;79;p15"/>
          <p:cNvSpPr txBox="1">
            <a:spLocks noGrp="1"/>
          </p:cNvSpPr>
          <p:nvPr>
            <p:ph type="body" idx="1"/>
          </p:nvPr>
        </p:nvSpPr>
        <p:spPr>
          <a:xfrm>
            <a:off x="259397" y="1770968"/>
            <a:ext cx="5352951" cy="3258232"/>
          </a:xfrm>
          <a:prstGeom prst="rect">
            <a:avLst/>
          </a:prstGeom>
        </p:spPr>
        <p:txBody>
          <a:bodyPr spcFirstLastPara="1" wrap="square" lIns="91425" tIns="91425" rIns="91425" bIns="91425" anchor="t" anchorCtr="0">
            <a:noAutofit/>
          </a:bodyPr>
          <a:lstStyle/>
          <a:p>
            <a:pPr marL="285750" indent="-285750"/>
            <a:r>
              <a:rPr lang="en-US">
                <a:latin typeface="Calibri" panose="020F0502020204030204" pitchFamily="34" charset="0"/>
                <a:cs typeface="Calibri" panose="020F0502020204030204" pitchFamily="34" charset="0"/>
              </a:rPr>
              <a:t>Identify, Fund &amp; Implement Quick-Build Solutions</a:t>
            </a:r>
          </a:p>
          <a:p>
            <a:pPr marL="285750" indent="-285750"/>
            <a:endParaRPr lang="en-US">
              <a:latin typeface="Calibri" panose="020F0502020204030204" pitchFamily="34" charset="0"/>
              <a:cs typeface="Calibri" panose="020F0502020204030204" pitchFamily="34" charset="0"/>
            </a:endParaRPr>
          </a:p>
          <a:p>
            <a:pPr marL="285750" indent="-285750"/>
            <a:r>
              <a:rPr lang="en-US">
                <a:latin typeface="Calibri" panose="020F0502020204030204" pitchFamily="34" charset="0"/>
                <a:cs typeface="Calibri" panose="020F0502020204030204" pitchFamily="34" charset="0"/>
              </a:rPr>
              <a:t>Be more responsive and innovative in implementing traffic safety solutions</a:t>
            </a:r>
          </a:p>
          <a:p>
            <a:pPr marL="0" indent="0">
              <a:buNone/>
            </a:pPr>
            <a:endParaRPr lang="en-US">
              <a:latin typeface="Calibri" panose="020F0502020204030204" pitchFamily="34" charset="0"/>
              <a:cs typeface="Calibri" panose="020F0502020204030204" pitchFamily="34" charset="0"/>
            </a:endParaRPr>
          </a:p>
          <a:p>
            <a:pPr marL="285750" indent="-285750"/>
            <a:r>
              <a:rPr lang="en-US">
                <a:latin typeface="Calibri" panose="020F0502020204030204" pitchFamily="34" charset="0"/>
                <a:cs typeface="Calibri" panose="020F0502020204030204" pitchFamily="34" charset="0"/>
              </a:rPr>
              <a:t>Engage with Community</a:t>
            </a:r>
          </a:p>
          <a:p>
            <a:pPr marL="0" indent="0">
              <a:buNone/>
            </a:pPr>
            <a:endParaRPr lang="en-US">
              <a:latin typeface="Calibri" panose="020F0502020204030204" pitchFamily="34" charset="0"/>
              <a:cs typeface="Calibri" panose="020F0502020204030204" pitchFamily="34" charset="0"/>
            </a:endParaRPr>
          </a:p>
          <a:p>
            <a:pPr marL="285750" indent="-285750"/>
            <a:r>
              <a:rPr lang="en-US">
                <a:latin typeface="Calibri" panose="020F0502020204030204" pitchFamily="34" charset="0"/>
                <a:cs typeface="Calibri" panose="020F0502020204030204" pitchFamily="34" charset="0"/>
              </a:rPr>
              <a:t>Be Transparent </a:t>
            </a:r>
          </a:p>
          <a:p>
            <a:pPr marL="0" indent="0">
              <a:buNone/>
            </a:pPr>
            <a:endParaRPr lang="en-US">
              <a:latin typeface="Calibri" panose="020F0502020204030204" pitchFamily="34" charset="0"/>
              <a:cs typeface="Calibri" panose="020F0502020204030204" pitchFamily="34" charset="0"/>
            </a:endParaRPr>
          </a:p>
          <a:p>
            <a:pPr marL="285750" indent="-285750"/>
            <a:r>
              <a:rPr lang="en-US">
                <a:latin typeface="Calibri" panose="020F0502020204030204" pitchFamily="34" charset="0"/>
                <a:cs typeface="Calibri" panose="020F0502020204030204" pitchFamily="34" charset="0"/>
              </a:rPr>
              <a:t>Expedite Projects in High-Risk Areas</a:t>
            </a:r>
          </a:p>
          <a:p>
            <a:pPr marL="0" lvl="0" indent="0" algn="l" rtl="0">
              <a:spcBef>
                <a:spcPts val="0"/>
              </a:spcBef>
              <a:buNone/>
            </a:pPr>
            <a:endParaRPr lang="en-US">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332A3437-A6EE-488E-97EE-86EC2222DF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7</a:t>
            </a:fld>
            <a:endParaRPr lang="en">
              <a:latin typeface="Calibri" panose="020F0502020204030204" pitchFamily="34" charset="0"/>
              <a:cs typeface="Calibri" panose="020F0502020204030204" pitchFamily="34" charset="0"/>
            </a:endParaRPr>
          </a:p>
        </p:txBody>
      </p:sp>
      <p:pic>
        <p:nvPicPr>
          <p:cNvPr id="3" name="Picture 2" descr="City of Sacramento logo">
            <a:extLst>
              <a:ext uri="{FF2B5EF4-FFF2-40B4-BE49-F238E27FC236}">
                <a16:creationId xmlns:a16="http://schemas.microsoft.com/office/drawing/2014/main" id="{2EF46517-3CC5-4AAB-A961-7F3AFC1018BB}"/>
              </a:ext>
            </a:extLst>
          </p:cNvPr>
          <p:cNvPicPr>
            <a:picLocks noChangeAspect="1"/>
          </p:cNvPicPr>
          <p:nvPr/>
        </p:nvPicPr>
        <p:blipFill>
          <a:blip r:embed="rId3"/>
          <a:stretch>
            <a:fillRect/>
          </a:stretch>
        </p:blipFill>
        <p:spPr>
          <a:xfrm>
            <a:off x="7115249" y="139639"/>
            <a:ext cx="1682642" cy="646232"/>
          </a:xfrm>
          <a:prstGeom prst="rect">
            <a:avLst/>
          </a:prstGeom>
        </p:spPr>
      </p:pic>
      <p:pic>
        <p:nvPicPr>
          <p:cNvPr id="4" name="Picture 3">
            <a:extLst>
              <a:ext uri="{FF2B5EF4-FFF2-40B4-BE49-F238E27FC236}">
                <a16:creationId xmlns:a16="http://schemas.microsoft.com/office/drawing/2014/main" id="{DCA4D0EB-077B-DE0D-5168-6A12FCC2494A}"/>
              </a:ext>
            </a:extLst>
          </p:cNvPr>
          <p:cNvPicPr>
            <a:picLocks noChangeAspect="1"/>
          </p:cNvPicPr>
          <p:nvPr/>
        </p:nvPicPr>
        <p:blipFill>
          <a:blip r:embed="rId4">
            <a:alphaModFix amt="70000"/>
          </a:blip>
          <a:srcRect r="16832"/>
          <a:stretch/>
        </p:blipFill>
        <p:spPr>
          <a:xfrm>
            <a:off x="5684108" y="1694626"/>
            <a:ext cx="3459892" cy="34488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4" name="Picture 3">
            <a:extLst>
              <a:ext uri="{FF2B5EF4-FFF2-40B4-BE49-F238E27FC236}">
                <a16:creationId xmlns:a16="http://schemas.microsoft.com/office/drawing/2014/main" id="{F72FAE37-0249-435F-B9F1-13B297DB985D}"/>
              </a:ext>
            </a:extLst>
          </p:cNvPr>
          <p:cNvPicPr>
            <a:picLocks noChangeAspect="1"/>
          </p:cNvPicPr>
          <p:nvPr/>
        </p:nvPicPr>
        <p:blipFill>
          <a:blip r:embed="rId3"/>
          <a:srcRect l="7088" r="7088"/>
          <a:stretch/>
        </p:blipFill>
        <p:spPr>
          <a:xfrm>
            <a:off x="3257432" y="0"/>
            <a:ext cx="5886568" cy="5143500"/>
          </a:xfrm>
          <a:prstGeom prst="rect">
            <a:avLst/>
          </a:prstGeom>
        </p:spPr>
      </p:pic>
      <p:sp>
        <p:nvSpPr>
          <p:cNvPr id="91" name="Google Shape;91;p17"/>
          <p:cNvSpPr txBox="1">
            <a:spLocks noGrp="1"/>
          </p:cNvSpPr>
          <p:nvPr>
            <p:ph type="title"/>
          </p:nvPr>
        </p:nvSpPr>
        <p:spPr>
          <a:xfrm>
            <a:off x="236354" y="1217771"/>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a:t>Transportation Safety Team (TST)</a:t>
            </a:r>
            <a:endParaRPr>
              <a:latin typeface="Calibri" panose="020F0502020204030204" pitchFamily="34" charset="0"/>
              <a:cs typeface="Calibri" panose="020F0502020204030204" pitchFamily="34" charset="0"/>
            </a:endParaRPr>
          </a:p>
        </p:txBody>
      </p:sp>
      <p:sp>
        <p:nvSpPr>
          <p:cNvPr id="92" name="Google Shape;92;p17"/>
          <p:cNvSpPr txBox="1">
            <a:spLocks noGrp="1"/>
          </p:cNvSpPr>
          <p:nvPr>
            <p:ph type="body" idx="1"/>
          </p:nvPr>
        </p:nvSpPr>
        <p:spPr>
          <a:xfrm>
            <a:off x="226074" y="2405742"/>
            <a:ext cx="3031357" cy="22235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a:latin typeface="Calibri" panose="020F0502020204030204" pitchFamily="34" charset="0"/>
                <a:cs typeface="Calibri" panose="020F0502020204030204" pitchFamily="34" charset="0"/>
              </a:rPr>
              <a:t>Positions – 6 FTE</a:t>
            </a:r>
          </a:p>
          <a:p>
            <a:pPr marL="457200" lvl="1" indent="0">
              <a:spcBef>
                <a:spcPts val="0"/>
              </a:spcBef>
              <a:buNone/>
            </a:pPr>
            <a:r>
              <a:rPr lang="en-US" sz="1600">
                <a:latin typeface="Calibri" panose="020F0502020204030204" pitchFamily="34" charset="0"/>
                <a:cs typeface="Calibri" panose="020F0502020204030204" pitchFamily="34" charset="0"/>
              </a:rPr>
              <a:t>1 Supervising Engineer (Me)</a:t>
            </a:r>
          </a:p>
          <a:p>
            <a:pPr marL="457200" lvl="1" indent="0">
              <a:spcBef>
                <a:spcPts val="0"/>
              </a:spcBef>
              <a:buNone/>
            </a:pPr>
            <a:r>
              <a:rPr lang="en-US" sz="1600">
                <a:latin typeface="Calibri" panose="020F0502020204030204" pitchFamily="34" charset="0"/>
                <a:cs typeface="Calibri" panose="020F0502020204030204" pitchFamily="34" charset="0"/>
              </a:rPr>
              <a:t>1 Senior Engineer*</a:t>
            </a:r>
          </a:p>
          <a:p>
            <a:pPr marL="457200" lvl="1" indent="0">
              <a:spcBef>
                <a:spcPts val="0"/>
              </a:spcBef>
              <a:buNone/>
            </a:pPr>
            <a:r>
              <a:rPr lang="en-US" sz="1600">
                <a:latin typeface="Calibri" panose="020F0502020204030204" pitchFamily="34" charset="0"/>
                <a:cs typeface="Calibri" panose="020F0502020204030204" pitchFamily="34" charset="0"/>
              </a:rPr>
              <a:t>2 Assistant Engineers*</a:t>
            </a:r>
          </a:p>
          <a:p>
            <a:pPr marL="457200" lvl="1" indent="0">
              <a:spcBef>
                <a:spcPts val="0"/>
              </a:spcBef>
              <a:buNone/>
            </a:pPr>
            <a:r>
              <a:rPr lang="en-US" sz="1600">
                <a:latin typeface="Calibri" panose="020F0502020204030204" pitchFamily="34" charset="0"/>
                <a:cs typeface="Calibri" panose="020F0502020204030204" pitchFamily="34" charset="0"/>
              </a:rPr>
              <a:t>1 Traffic Investigator</a:t>
            </a:r>
          </a:p>
          <a:p>
            <a:pPr marL="457200" lvl="1" indent="0">
              <a:spcBef>
                <a:spcPts val="0"/>
              </a:spcBef>
              <a:buNone/>
            </a:pPr>
            <a:r>
              <a:rPr lang="en-US" sz="1600">
                <a:latin typeface="Calibri" panose="020F0502020204030204" pitchFamily="34" charset="0"/>
                <a:cs typeface="Calibri" panose="020F0502020204030204" pitchFamily="34" charset="0"/>
              </a:rPr>
              <a:t>1 Administrative Analyst*</a:t>
            </a:r>
          </a:p>
          <a:p>
            <a:pPr marL="457200" lvl="1" indent="0">
              <a:spcBef>
                <a:spcPts val="0"/>
              </a:spcBef>
              <a:buNone/>
            </a:pPr>
            <a:endParaRPr lang="en-US" sz="1600">
              <a:latin typeface="Calibri" panose="020F0502020204030204" pitchFamily="34" charset="0"/>
              <a:cs typeface="Calibri" panose="020F0502020204030204" pitchFamily="34" charset="0"/>
            </a:endParaRPr>
          </a:p>
          <a:p>
            <a:pPr marL="457200" lvl="1" indent="0">
              <a:spcBef>
                <a:spcPts val="0"/>
              </a:spcBef>
              <a:buNone/>
            </a:pPr>
            <a:r>
              <a:rPr lang="en-US" sz="1600">
                <a:latin typeface="Calibri" panose="020F0502020204030204" pitchFamily="34" charset="0"/>
                <a:cs typeface="Calibri" panose="020F0502020204030204" pitchFamily="34" charset="0"/>
              </a:rPr>
              <a:t>*ongoing hiring efforts</a:t>
            </a:r>
          </a:p>
        </p:txBody>
      </p:sp>
      <p:sp>
        <p:nvSpPr>
          <p:cNvPr id="2" name="Slide Number Placeholder 1">
            <a:extLst>
              <a:ext uri="{FF2B5EF4-FFF2-40B4-BE49-F238E27FC236}">
                <a16:creationId xmlns:a16="http://schemas.microsoft.com/office/drawing/2014/main" id="{6F23F07E-13F9-4B96-AE26-79B97D58A5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8</a:t>
            </a:fld>
            <a:endParaRPr lang="en">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20239F70-B5D1-4199-B239-6A24D4988410}"/>
              </a:ext>
              <a:ext uri="{C183D7F6-B498-43B3-948B-1728B52AA6E4}">
                <adec:decorative xmlns:adec="http://schemas.microsoft.com/office/drawing/2017/decorative" val="1"/>
              </a:ext>
            </a:extLst>
          </p:cNvPr>
          <p:cNvCxnSpPr/>
          <p:nvPr/>
        </p:nvCxnSpPr>
        <p:spPr>
          <a:xfrm>
            <a:off x="308837" y="2388132"/>
            <a:ext cx="2554941" cy="0"/>
          </a:xfrm>
          <a:prstGeom prst="line">
            <a:avLst/>
          </a:prstGeom>
          <a:ln w="19050" cap="rnd">
            <a:solidFill>
              <a:srgbClr val="EAC994"/>
            </a:solidFill>
          </a:ln>
        </p:spPr>
        <p:style>
          <a:lnRef idx="1">
            <a:schemeClr val="accent1"/>
          </a:lnRef>
          <a:fillRef idx="0">
            <a:schemeClr val="accent1"/>
          </a:fillRef>
          <a:effectRef idx="0">
            <a:schemeClr val="accent1"/>
          </a:effectRef>
          <a:fontRef idx="minor">
            <a:schemeClr val="tx1"/>
          </a:fontRef>
        </p:style>
      </p:cxnSp>
      <p:pic>
        <p:nvPicPr>
          <p:cNvPr id="6" name="Picture 5" descr="City of Sacramento logo">
            <a:extLst>
              <a:ext uri="{FF2B5EF4-FFF2-40B4-BE49-F238E27FC236}">
                <a16:creationId xmlns:a16="http://schemas.microsoft.com/office/drawing/2014/main" id="{730D7BA1-7354-4FFC-93C3-E67247C9AA28}"/>
              </a:ext>
            </a:extLst>
          </p:cNvPr>
          <p:cNvPicPr>
            <a:picLocks noChangeAspect="1"/>
          </p:cNvPicPr>
          <p:nvPr/>
        </p:nvPicPr>
        <p:blipFill>
          <a:blip r:embed="rId4"/>
          <a:stretch>
            <a:fillRect/>
          </a:stretch>
        </p:blipFill>
        <p:spPr>
          <a:xfrm>
            <a:off x="226075" y="34684"/>
            <a:ext cx="1682642" cy="64623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3B66"/>
        </a:solid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a:latin typeface="Calibri" panose="020F0502020204030204" pitchFamily="34" charset="0"/>
                <a:cs typeface="Calibri" panose="020F0502020204030204" pitchFamily="34" charset="0"/>
              </a:rPr>
              <a:t>Defining Quick Builds</a:t>
            </a:r>
            <a:endParaRPr sz="4000">
              <a:latin typeface="Calibri" panose="020F0502020204030204" pitchFamily="34" charset="0"/>
              <a:cs typeface="Calibri" panose="020F0502020204030204" pitchFamily="34" charset="0"/>
            </a:endParaRPr>
          </a:p>
        </p:txBody>
      </p:sp>
      <p:sp>
        <p:nvSpPr>
          <p:cNvPr id="85" name="Google Shape;85;p16"/>
          <p:cNvSpPr txBox="1">
            <a:spLocks noGrp="1"/>
          </p:cNvSpPr>
          <p:nvPr>
            <p:ph type="body" idx="1"/>
          </p:nvPr>
        </p:nvSpPr>
        <p:spPr>
          <a:xfrm>
            <a:off x="65501" y="1765186"/>
            <a:ext cx="4604658" cy="271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u="sng">
                <a:latin typeface="Calibri" panose="020F0502020204030204" pitchFamily="34" charset="0"/>
                <a:cs typeface="Calibri" panose="020F0502020204030204" pitchFamily="34" charset="0"/>
              </a:rPr>
              <a:t>Rapid Implementation Limitations</a:t>
            </a:r>
          </a:p>
          <a:p>
            <a:pPr marL="342900" indent="-342900"/>
            <a:r>
              <a:rPr lang="en-US" sz="2400">
                <a:latin typeface="Calibri" panose="020F0502020204030204" pitchFamily="34" charset="0"/>
                <a:cs typeface="Calibri" panose="020F0502020204030204" pitchFamily="34" charset="0"/>
              </a:rPr>
              <a:t>No land acquisitions</a:t>
            </a:r>
          </a:p>
          <a:p>
            <a:pPr marL="342900" indent="-342900"/>
            <a:r>
              <a:rPr lang="en-US" sz="2400">
                <a:latin typeface="Calibri" panose="020F0502020204030204" pitchFamily="34" charset="0"/>
                <a:cs typeface="Calibri" panose="020F0502020204030204" pitchFamily="34" charset="0"/>
              </a:rPr>
              <a:t>Electrical work limited</a:t>
            </a:r>
          </a:p>
          <a:p>
            <a:pPr marL="342900" indent="-342900"/>
            <a:r>
              <a:rPr lang="en-US" sz="2400">
                <a:latin typeface="Calibri" panose="020F0502020204030204" pitchFamily="34" charset="0"/>
                <a:cs typeface="Calibri" panose="020F0502020204030204" pitchFamily="34" charset="0"/>
              </a:rPr>
              <a:t>Excavation only by City crews</a:t>
            </a:r>
          </a:p>
          <a:p>
            <a:pPr marL="342900" indent="-342900"/>
            <a:r>
              <a:rPr lang="en-US" sz="2400">
                <a:latin typeface="Calibri" panose="020F0502020204030204" pitchFamily="34" charset="0"/>
                <a:cs typeface="Calibri" panose="020F0502020204030204" pitchFamily="34" charset="0"/>
              </a:rPr>
              <a:t>Council action - Assigned projects in Tiers</a:t>
            </a:r>
          </a:p>
        </p:txBody>
      </p:sp>
      <p:sp>
        <p:nvSpPr>
          <p:cNvPr id="2" name="Slide Number Placeholder 1">
            <a:extLst>
              <a:ext uri="{FF2B5EF4-FFF2-40B4-BE49-F238E27FC236}">
                <a16:creationId xmlns:a16="http://schemas.microsoft.com/office/drawing/2014/main" id="{5AD29A85-4148-4869-A6A9-C7F5B123EB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Calibri" panose="020F0502020204030204" pitchFamily="34" charset="0"/>
                <a:cs typeface="Calibri" panose="020F0502020204030204" pitchFamily="34" charset="0"/>
              </a:rPr>
              <a:t>9</a:t>
            </a:fld>
            <a:endParaRPr lang="en">
              <a:latin typeface="Calibri" panose="020F0502020204030204" pitchFamily="34" charset="0"/>
              <a:cs typeface="Calibri" panose="020F0502020204030204" pitchFamily="34" charset="0"/>
            </a:endParaRPr>
          </a:p>
        </p:txBody>
      </p:sp>
      <p:pic>
        <p:nvPicPr>
          <p:cNvPr id="3" name="Picture 2" descr="City of Sacramento logo">
            <a:extLst>
              <a:ext uri="{FF2B5EF4-FFF2-40B4-BE49-F238E27FC236}">
                <a16:creationId xmlns:a16="http://schemas.microsoft.com/office/drawing/2014/main" id="{3CDB7EE4-6909-40BA-8A32-87292F3590EC}"/>
              </a:ext>
            </a:extLst>
          </p:cNvPr>
          <p:cNvPicPr>
            <a:picLocks noChangeAspect="1"/>
          </p:cNvPicPr>
          <p:nvPr/>
        </p:nvPicPr>
        <p:blipFill>
          <a:blip r:embed="rId3"/>
          <a:stretch>
            <a:fillRect/>
          </a:stretch>
        </p:blipFill>
        <p:spPr>
          <a:xfrm>
            <a:off x="7115249" y="191109"/>
            <a:ext cx="1682642" cy="646232"/>
          </a:xfrm>
          <a:prstGeom prst="rect">
            <a:avLst/>
          </a:prstGeom>
        </p:spPr>
      </p:pic>
      <p:pic>
        <p:nvPicPr>
          <p:cNvPr id="7" name="Picture 6">
            <a:extLst>
              <a:ext uri="{FF2B5EF4-FFF2-40B4-BE49-F238E27FC236}">
                <a16:creationId xmlns:a16="http://schemas.microsoft.com/office/drawing/2014/main" id="{BB23874C-5F34-E8A4-CDFC-3D695DEC8144}"/>
              </a:ext>
            </a:extLst>
          </p:cNvPr>
          <p:cNvPicPr>
            <a:picLocks noChangeAspect="1"/>
          </p:cNvPicPr>
          <p:nvPr/>
        </p:nvPicPr>
        <p:blipFill>
          <a:blip r:embed="rId4"/>
          <a:stretch>
            <a:fillRect/>
          </a:stretch>
        </p:blipFill>
        <p:spPr>
          <a:xfrm>
            <a:off x="4598400" y="1876760"/>
            <a:ext cx="4473841" cy="2982560"/>
          </a:xfrm>
          <a:prstGeom prst="rect">
            <a:avLst/>
          </a:prstGeom>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Custom 1">
      <a:majorFont>
        <a:latin typeface="Gill Sans Display MT Pro BdCn"/>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3059</Words>
  <Application>Microsoft Office PowerPoint</Application>
  <PresentationFormat>On-screen Show (16:9)</PresentationFormat>
  <Paragraphs>313</Paragraphs>
  <Slides>25</Slides>
  <Notes>18</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Material</vt:lpstr>
      <vt:lpstr>Quick Build Program and the Franklin Boulevard Complete Streets Phase 3 Project</vt:lpstr>
      <vt:lpstr>Agenda</vt:lpstr>
      <vt:lpstr>Vision Zero</vt:lpstr>
      <vt:lpstr>PowerPoint Presentation</vt:lpstr>
      <vt:lpstr>PowerPoint Presentation</vt:lpstr>
      <vt:lpstr>Transportation Safety Initiative</vt:lpstr>
      <vt:lpstr>Our Responsibility to Act</vt:lpstr>
      <vt:lpstr>Transportation Safety Team (TST)</vt:lpstr>
      <vt:lpstr>Defining Quick Builds</vt:lpstr>
      <vt:lpstr>Tier 1 Quick Build Projects</vt:lpstr>
      <vt:lpstr>Tier 1 Projects Community Informed</vt:lpstr>
      <vt:lpstr>Tier 2 Quick Build Projects</vt:lpstr>
      <vt:lpstr>Delivery Goals - Quick Builds</vt:lpstr>
      <vt:lpstr>Safety Initiative – Funding Commitments</vt:lpstr>
      <vt:lpstr>Building a Quick Build Program</vt:lpstr>
      <vt:lpstr>Act Fast to Save Lives Establish a Dedicated Team Expedite Projects in High-Risk Areas On-Call Contracting Authority Leverage Data Tools and Technology</vt:lpstr>
      <vt:lpstr>Franklin Boulevard Complete Streets Project  Phase 3  Status Update</vt:lpstr>
      <vt:lpstr>PowerPoint Presentation</vt:lpstr>
      <vt:lpstr>PowerPoint Presentation</vt:lpstr>
      <vt:lpstr>Public Outreach</vt:lpstr>
      <vt:lpstr>Project Schedule</vt:lpstr>
      <vt:lpstr>Franklin Complete Streets Phase 1 &amp; 2 Progress Photos</vt:lpstr>
      <vt:lpstr>Franklin Complete Streets Phase 1 &amp; 2 Progress Photos</vt:lpstr>
      <vt:lpstr>Franklin Complete Streets Phase 1 &amp; 2 Progress Photos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Philip Vulliet</dc:creator>
  <cp:lastModifiedBy>Philip Vulliet</cp:lastModifiedBy>
  <cp:revision>2</cp:revision>
  <cp:lastPrinted>2025-03-25T23:28:09Z</cp:lastPrinted>
  <dcterms:modified xsi:type="dcterms:W3CDTF">2026-07-23T19:03:06Z</dcterms:modified>
</cp:coreProperties>
</file>