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 id="2147483674" r:id="rId3"/>
  </p:sldMasterIdLst>
  <p:notesMasterIdLst>
    <p:notesMasterId r:id="rId35"/>
  </p:notesMasterIdLst>
  <p:sldIdLst>
    <p:sldId id="257" r:id="rId4"/>
    <p:sldId id="454" r:id="rId5"/>
    <p:sldId id="453" r:id="rId6"/>
    <p:sldId id="311" r:id="rId7"/>
    <p:sldId id="445" r:id="rId8"/>
    <p:sldId id="435" r:id="rId9"/>
    <p:sldId id="436" r:id="rId10"/>
    <p:sldId id="429" r:id="rId11"/>
    <p:sldId id="308" r:id="rId12"/>
    <p:sldId id="443" r:id="rId13"/>
    <p:sldId id="447" r:id="rId14"/>
    <p:sldId id="313" r:id="rId15"/>
    <p:sldId id="323" r:id="rId16"/>
    <p:sldId id="318" r:id="rId17"/>
    <p:sldId id="438" r:id="rId18"/>
    <p:sldId id="446" r:id="rId19"/>
    <p:sldId id="286" r:id="rId20"/>
    <p:sldId id="276" r:id="rId21"/>
    <p:sldId id="455" r:id="rId22"/>
    <p:sldId id="312" r:id="rId23"/>
    <p:sldId id="475" r:id="rId24"/>
    <p:sldId id="485" r:id="rId25"/>
    <p:sldId id="486" r:id="rId26"/>
    <p:sldId id="366" r:id="rId27"/>
    <p:sldId id="367" r:id="rId28"/>
    <p:sldId id="368" r:id="rId29"/>
    <p:sldId id="499" r:id="rId30"/>
    <p:sldId id="322" r:id="rId31"/>
    <p:sldId id="500" r:id="rId32"/>
    <p:sldId id="321" r:id="rId33"/>
    <p:sldId id="53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B42A74-82A1-4791-B81A-628CE310D01A}" v="24" dt="2026-03-12T22:21:13.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9" autoAdjust="0"/>
    <p:restoredTop sz="94660"/>
  </p:normalViewPr>
  <p:slideViewPr>
    <p:cSldViewPr snapToGrid="0">
      <p:cViewPr varScale="1">
        <p:scale>
          <a:sx n="95" d="100"/>
          <a:sy n="95" d="100"/>
        </p:scale>
        <p:origin x="2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Coletto" userId="eef4879d-97ff-418f-9913-66c4285e3c57" providerId="ADAL" clId="{B70EF06F-B8C1-4F0B-864E-7959E5C6C430}"/>
    <pc:docChg chg="custSel addSld delSld modSld sldOrd">
      <pc:chgData name="Peter Coletto" userId="eef4879d-97ff-418f-9913-66c4285e3c57" providerId="ADAL" clId="{B70EF06F-B8C1-4F0B-864E-7959E5C6C430}" dt="2026-03-12T22:21:17.361" v="404" actId="20577"/>
      <pc:docMkLst>
        <pc:docMk/>
      </pc:docMkLst>
      <pc:sldChg chg="modSp del">
        <pc:chgData name="Peter Coletto" userId="eef4879d-97ff-418f-9913-66c4285e3c57" providerId="ADAL" clId="{B70EF06F-B8C1-4F0B-864E-7959E5C6C430}" dt="2026-03-12T22:08:54.764" v="3" actId="47"/>
        <pc:sldMkLst>
          <pc:docMk/>
          <pc:sldMk cId="97815939" sldId="256"/>
        </pc:sldMkLst>
        <pc:spChg chg="mod">
          <ac:chgData name="Peter Coletto" userId="eef4879d-97ff-418f-9913-66c4285e3c57" providerId="ADAL" clId="{B70EF06F-B8C1-4F0B-864E-7959E5C6C430}" dt="2026-03-12T22:08:39.535" v="1"/>
          <ac:spMkLst>
            <pc:docMk/>
            <pc:sldMk cId="97815939" sldId="256"/>
            <ac:spMk id="2" creationId="{D5A6B2AD-0F63-5DCA-8702-85C375EC92D8}"/>
          </ac:spMkLst>
        </pc:spChg>
        <pc:spChg chg="mod">
          <ac:chgData name="Peter Coletto" userId="eef4879d-97ff-418f-9913-66c4285e3c57" providerId="ADAL" clId="{B70EF06F-B8C1-4F0B-864E-7959E5C6C430}" dt="2026-03-12T22:08:39.535" v="1"/>
          <ac:spMkLst>
            <pc:docMk/>
            <pc:sldMk cId="97815939" sldId="256"/>
            <ac:spMk id="3" creationId="{C06C1671-8446-F3CD-F555-0238CBA3694C}"/>
          </ac:spMkLst>
        </pc:spChg>
      </pc:sldChg>
      <pc:sldChg chg="add setBg">
        <pc:chgData name="Peter Coletto" userId="eef4879d-97ff-418f-9913-66c4285e3c57" providerId="ADAL" clId="{B70EF06F-B8C1-4F0B-864E-7959E5C6C430}" dt="2026-03-12T22:08:52.835" v="2"/>
        <pc:sldMkLst>
          <pc:docMk/>
          <pc:sldMk cId="0" sldId="257"/>
        </pc:sldMkLst>
      </pc:sldChg>
      <pc:sldChg chg="add">
        <pc:chgData name="Peter Coletto" userId="eef4879d-97ff-418f-9913-66c4285e3c57" providerId="ADAL" clId="{B70EF06F-B8C1-4F0B-864E-7959E5C6C430}" dt="2026-03-12T22:15:47.455" v="41"/>
        <pc:sldMkLst>
          <pc:docMk/>
          <pc:sldMk cId="1385264588" sldId="276"/>
        </pc:sldMkLst>
      </pc:sldChg>
      <pc:sldChg chg="add">
        <pc:chgData name="Peter Coletto" userId="eef4879d-97ff-418f-9913-66c4285e3c57" providerId="ADAL" clId="{B70EF06F-B8C1-4F0B-864E-7959E5C6C430}" dt="2026-03-12T22:12:51.509" v="21"/>
        <pc:sldMkLst>
          <pc:docMk/>
          <pc:sldMk cId="2506400068" sldId="286"/>
        </pc:sldMkLst>
      </pc:sldChg>
      <pc:sldChg chg="add">
        <pc:chgData name="Peter Coletto" userId="eef4879d-97ff-418f-9913-66c4285e3c57" providerId="ADAL" clId="{B70EF06F-B8C1-4F0B-864E-7959E5C6C430}" dt="2026-03-12T22:10:57.499" v="15"/>
        <pc:sldMkLst>
          <pc:docMk/>
          <pc:sldMk cId="799188294" sldId="308"/>
        </pc:sldMkLst>
      </pc:sldChg>
      <pc:sldChg chg="add">
        <pc:chgData name="Peter Coletto" userId="eef4879d-97ff-418f-9913-66c4285e3c57" providerId="ADAL" clId="{B70EF06F-B8C1-4F0B-864E-7959E5C6C430}" dt="2026-03-12T22:09:48.747" v="8"/>
        <pc:sldMkLst>
          <pc:docMk/>
          <pc:sldMk cId="842320840" sldId="311"/>
        </pc:sldMkLst>
      </pc:sldChg>
      <pc:sldChg chg="modSp add mod">
        <pc:chgData name="Peter Coletto" userId="eef4879d-97ff-418f-9913-66c4285e3c57" providerId="ADAL" clId="{B70EF06F-B8C1-4F0B-864E-7959E5C6C430}" dt="2026-03-12T22:15:04.734" v="38" actId="20577"/>
        <pc:sldMkLst>
          <pc:docMk/>
          <pc:sldMk cId="329654919" sldId="312"/>
        </pc:sldMkLst>
        <pc:spChg chg="mod">
          <ac:chgData name="Peter Coletto" userId="eef4879d-97ff-418f-9913-66c4285e3c57" providerId="ADAL" clId="{B70EF06F-B8C1-4F0B-864E-7959E5C6C430}" dt="2026-03-12T22:15:04.734" v="38" actId="20577"/>
          <ac:spMkLst>
            <pc:docMk/>
            <pc:sldMk cId="329654919" sldId="312"/>
            <ac:spMk id="2" creationId="{5110D708-EB65-DB8F-FCD5-A3AC521F5832}"/>
          </ac:spMkLst>
        </pc:spChg>
      </pc:sldChg>
      <pc:sldChg chg="add">
        <pc:chgData name="Peter Coletto" userId="eef4879d-97ff-418f-9913-66c4285e3c57" providerId="ADAL" clId="{B70EF06F-B8C1-4F0B-864E-7959E5C6C430}" dt="2026-03-12T22:10:00.742" v="9"/>
        <pc:sldMkLst>
          <pc:docMk/>
          <pc:sldMk cId="1593993090" sldId="313"/>
        </pc:sldMkLst>
      </pc:sldChg>
      <pc:sldChg chg="modSp add mod">
        <pc:chgData name="Peter Coletto" userId="eef4879d-97ff-418f-9913-66c4285e3c57" providerId="ADAL" clId="{B70EF06F-B8C1-4F0B-864E-7959E5C6C430}" dt="2026-03-12T22:12:10.650" v="18" actId="207"/>
        <pc:sldMkLst>
          <pc:docMk/>
          <pc:sldMk cId="4293922129" sldId="318"/>
        </pc:sldMkLst>
        <pc:spChg chg="mod">
          <ac:chgData name="Peter Coletto" userId="eef4879d-97ff-418f-9913-66c4285e3c57" providerId="ADAL" clId="{B70EF06F-B8C1-4F0B-864E-7959E5C6C430}" dt="2026-03-12T22:12:10.650" v="18" actId="207"/>
          <ac:spMkLst>
            <pc:docMk/>
            <pc:sldMk cId="4293922129" sldId="318"/>
            <ac:spMk id="4" creationId="{E7EAC499-38BB-1325-BDBC-BACE36080ED6}"/>
          </ac:spMkLst>
        </pc:spChg>
      </pc:sldChg>
      <pc:sldChg chg="modSp add mod">
        <pc:chgData name="Peter Coletto" userId="eef4879d-97ff-418f-9913-66c4285e3c57" providerId="ADAL" clId="{B70EF06F-B8C1-4F0B-864E-7959E5C6C430}" dt="2026-03-12T22:20:51.984" v="397" actId="20577"/>
        <pc:sldMkLst>
          <pc:docMk/>
          <pc:sldMk cId="145970081" sldId="321"/>
        </pc:sldMkLst>
        <pc:spChg chg="mod">
          <ac:chgData name="Peter Coletto" userId="eef4879d-97ff-418f-9913-66c4285e3c57" providerId="ADAL" clId="{B70EF06F-B8C1-4F0B-864E-7959E5C6C430}" dt="2026-03-12T22:20:51.984" v="397" actId="20577"/>
          <ac:spMkLst>
            <pc:docMk/>
            <pc:sldMk cId="145970081" sldId="321"/>
            <ac:spMk id="11" creationId="{CA076F49-FC37-1F27-3574-3B8FE1322D22}"/>
          </ac:spMkLst>
        </pc:spChg>
      </pc:sldChg>
      <pc:sldChg chg="modSp add mod">
        <pc:chgData name="Peter Coletto" userId="eef4879d-97ff-418f-9913-66c4285e3c57" providerId="ADAL" clId="{B70EF06F-B8C1-4F0B-864E-7959E5C6C430}" dt="2026-03-12T22:20:37.074" v="381" actId="20577"/>
        <pc:sldMkLst>
          <pc:docMk/>
          <pc:sldMk cId="2882183404" sldId="322"/>
        </pc:sldMkLst>
        <pc:spChg chg="mod">
          <ac:chgData name="Peter Coletto" userId="eef4879d-97ff-418f-9913-66c4285e3c57" providerId="ADAL" clId="{B70EF06F-B8C1-4F0B-864E-7959E5C6C430}" dt="2026-03-12T22:20:37.074" v="381" actId="20577"/>
          <ac:spMkLst>
            <pc:docMk/>
            <pc:sldMk cId="2882183404" sldId="322"/>
            <ac:spMk id="10" creationId="{D8ADFD8B-D0A4-6DBF-F19F-EEF82740CFD5}"/>
          </ac:spMkLst>
        </pc:spChg>
      </pc:sldChg>
      <pc:sldChg chg="add">
        <pc:chgData name="Peter Coletto" userId="eef4879d-97ff-418f-9913-66c4285e3c57" providerId="ADAL" clId="{B70EF06F-B8C1-4F0B-864E-7959E5C6C430}" dt="2026-03-12T22:12:05.120" v="17"/>
        <pc:sldMkLst>
          <pc:docMk/>
          <pc:sldMk cId="3494857111" sldId="323"/>
        </pc:sldMkLst>
      </pc:sldChg>
      <pc:sldChg chg="modSp add mod">
        <pc:chgData name="Peter Coletto" userId="eef4879d-97ff-418f-9913-66c4285e3c57" providerId="ADAL" clId="{B70EF06F-B8C1-4F0B-864E-7959E5C6C430}" dt="2026-03-12T22:19:56.025" v="348" actId="20577"/>
        <pc:sldMkLst>
          <pc:docMk/>
          <pc:sldMk cId="4087606693" sldId="366"/>
        </pc:sldMkLst>
        <pc:spChg chg="mod">
          <ac:chgData name="Peter Coletto" userId="eef4879d-97ff-418f-9913-66c4285e3c57" providerId="ADAL" clId="{B70EF06F-B8C1-4F0B-864E-7959E5C6C430}" dt="2026-03-12T22:19:56.025" v="348" actId="20577"/>
          <ac:spMkLst>
            <pc:docMk/>
            <pc:sldMk cId="4087606693" sldId="366"/>
            <ac:spMk id="2" creationId="{D720F0CA-93C3-393F-AEB2-F9A9D828AE84}"/>
          </ac:spMkLst>
        </pc:spChg>
      </pc:sldChg>
      <pc:sldChg chg="modSp add mod">
        <pc:chgData name="Peter Coletto" userId="eef4879d-97ff-418f-9913-66c4285e3c57" providerId="ADAL" clId="{B70EF06F-B8C1-4F0B-864E-7959E5C6C430}" dt="2026-03-12T22:19:59.840" v="357" actId="20577"/>
        <pc:sldMkLst>
          <pc:docMk/>
          <pc:sldMk cId="3695800528" sldId="367"/>
        </pc:sldMkLst>
        <pc:spChg chg="mod">
          <ac:chgData name="Peter Coletto" userId="eef4879d-97ff-418f-9913-66c4285e3c57" providerId="ADAL" clId="{B70EF06F-B8C1-4F0B-864E-7959E5C6C430}" dt="2026-03-12T22:19:59.840" v="357" actId="20577"/>
          <ac:spMkLst>
            <pc:docMk/>
            <pc:sldMk cId="3695800528" sldId="367"/>
            <ac:spMk id="2" creationId="{13939034-22C8-C2BF-3F5C-2BF14396EEEE}"/>
          </ac:spMkLst>
        </pc:spChg>
      </pc:sldChg>
      <pc:sldChg chg="modSp add mod">
        <pc:chgData name="Peter Coletto" userId="eef4879d-97ff-418f-9913-66c4285e3c57" providerId="ADAL" clId="{B70EF06F-B8C1-4F0B-864E-7959E5C6C430}" dt="2026-03-12T22:20:04.026" v="366" actId="20577"/>
        <pc:sldMkLst>
          <pc:docMk/>
          <pc:sldMk cId="2430125321" sldId="368"/>
        </pc:sldMkLst>
        <pc:spChg chg="mod">
          <ac:chgData name="Peter Coletto" userId="eef4879d-97ff-418f-9913-66c4285e3c57" providerId="ADAL" clId="{B70EF06F-B8C1-4F0B-864E-7959E5C6C430}" dt="2026-03-12T22:20:04.026" v="366" actId="20577"/>
          <ac:spMkLst>
            <pc:docMk/>
            <pc:sldMk cId="2430125321" sldId="368"/>
            <ac:spMk id="2" creationId="{E879815C-FC9D-6DEC-3167-A8C336D45FB4}"/>
          </ac:spMkLst>
        </pc:spChg>
      </pc:sldChg>
      <pc:sldChg chg="add">
        <pc:chgData name="Peter Coletto" userId="eef4879d-97ff-418f-9913-66c4285e3c57" providerId="ADAL" clId="{B70EF06F-B8C1-4F0B-864E-7959E5C6C430}" dt="2026-03-12T22:11:14.191" v="16"/>
        <pc:sldMkLst>
          <pc:docMk/>
          <pc:sldMk cId="2167755812" sldId="429"/>
        </pc:sldMkLst>
      </pc:sldChg>
      <pc:sldChg chg="add">
        <pc:chgData name="Peter Coletto" userId="eef4879d-97ff-418f-9913-66c4285e3c57" providerId="ADAL" clId="{B70EF06F-B8C1-4F0B-864E-7959E5C6C430}" dt="2026-03-12T22:10:38.406" v="14"/>
        <pc:sldMkLst>
          <pc:docMk/>
          <pc:sldMk cId="3889505374" sldId="435"/>
        </pc:sldMkLst>
      </pc:sldChg>
      <pc:sldChg chg="add">
        <pc:chgData name="Peter Coletto" userId="eef4879d-97ff-418f-9913-66c4285e3c57" providerId="ADAL" clId="{B70EF06F-B8C1-4F0B-864E-7959E5C6C430}" dt="2026-03-12T22:10:38.406" v="14"/>
        <pc:sldMkLst>
          <pc:docMk/>
          <pc:sldMk cId="1648459315" sldId="436"/>
        </pc:sldMkLst>
      </pc:sldChg>
      <pc:sldChg chg="add">
        <pc:chgData name="Peter Coletto" userId="eef4879d-97ff-418f-9913-66c4285e3c57" providerId="ADAL" clId="{B70EF06F-B8C1-4F0B-864E-7959E5C6C430}" dt="2026-03-12T22:12:05.120" v="17"/>
        <pc:sldMkLst>
          <pc:docMk/>
          <pc:sldMk cId="6778266" sldId="438"/>
        </pc:sldMkLst>
      </pc:sldChg>
      <pc:sldChg chg="add">
        <pc:chgData name="Peter Coletto" userId="eef4879d-97ff-418f-9913-66c4285e3c57" providerId="ADAL" clId="{B70EF06F-B8C1-4F0B-864E-7959E5C6C430}" dt="2026-03-12T22:10:57.499" v="15"/>
        <pc:sldMkLst>
          <pc:docMk/>
          <pc:sldMk cId="3251605695" sldId="443"/>
        </pc:sldMkLst>
      </pc:sldChg>
      <pc:sldChg chg="modSp add">
        <pc:chgData name="Peter Coletto" userId="eef4879d-97ff-418f-9913-66c4285e3c57" providerId="ADAL" clId="{B70EF06F-B8C1-4F0B-864E-7959E5C6C430}" dt="2026-03-12T22:10:27.375" v="13"/>
        <pc:sldMkLst>
          <pc:docMk/>
          <pc:sldMk cId="297691613" sldId="445"/>
        </pc:sldMkLst>
        <pc:graphicFrameChg chg="mod">
          <ac:chgData name="Peter Coletto" userId="eef4879d-97ff-418f-9913-66c4285e3c57" providerId="ADAL" clId="{B70EF06F-B8C1-4F0B-864E-7959E5C6C430}" dt="2026-03-12T22:10:27.375" v="13"/>
          <ac:graphicFrameMkLst>
            <pc:docMk/>
            <pc:sldMk cId="297691613" sldId="445"/>
            <ac:graphicFrameMk id="5" creationId="{AB1C5E6F-8D6C-F7F6-789F-7E91DCBE56F7}"/>
          </ac:graphicFrameMkLst>
        </pc:graphicFrameChg>
      </pc:sldChg>
      <pc:sldChg chg="modSp add mod">
        <pc:chgData name="Peter Coletto" userId="eef4879d-97ff-418f-9913-66c4285e3c57" providerId="ADAL" clId="{B70EF06F-B8C1-4F0B-864E-7959E5C6C430}" dt="2026-03-12T22:14:37.809" v="27" actId="20577"/>
        <pc:sldMkLst>
          <pc:docMk/>
          <pc:sldMk cId="2247485885" sldId="446"/>
        </pc:sldMkLst>
        <pc:spChg chg="mod">
          <ac:chgData name="Peter Coletto" userId="eef4879d-97ff-418f-9913-66c4285e3c57" providerId="ADAL" clId="{B70EF06F-B8C1-4F0B-864E-7959E5C6C430}" dt="2026-03-12T22:14:37.809" v="27" actId="20577"/>
          <ac:spMkLst>
            <pc:docMk/>
            <pc:sldMk cId="2247485885" sldId="446"/>
            <ac:spMk id="5" creationId="{C64065F0-B97E-A018-1CE6-E6CFBB083946}"/>
          </ac:spMkLst>
        </pc:spChg>
      </pc:sldChg>
      <pc:sldChg chg="add">
        <pc:chgData name="Peter Coletto" userId="eef4879d-97ff-418f-9913-66c4285e3c57" providerId="ADAL" clId="{B70EF06F-B8C1-4F0B-864E-7959E5C6C430}" dt="2026-03-12T22:10:57.499" v="15"/>
        <pc:sldMkLst>
          <pc:docMk/>
          <pc:sldMk cId="1755372760" sldId="447"/>
        </pc:sldMkLst>
      </pc:sldChg>
      <pc:sldChg chg="add">
        <pc:chgData name="Peter Coletto" userId="eef4879d-97ff-418f-9913-66c4285e3c57" providerId="ADAL" clId="{B70EF06F-B8C1-4F0B-864E-7959E5C6C430}" dt="2026-03-12T22:09:30.737" v="7"/>
        <pc:sldMkLst>
          <pc:docMk/>
          <pc:sldMk cId="1040973794" sldId="453"/>
        </pc:sldMkLst>
      </pc:sldChg>
      <pc:sldChg chg="modSp add mod setBg">
        <pc:chgData name="Peter Coletto" userId="eef4879d-97ff-418f-9913-66c4285e3c57" providerId="ADAL" clId="{B70EF06F-B8C1-4F0B-864E-7959E5C6C430}" dt="2026-03-12T22:09:18.559" v="6" actId="207"/>
        <pc:sldMkLst>
          <pc:docMk/>
          <pc:sldMk cId="1423899715" sldId="454"/>
        </pc:sldMkLst>
        <pc:spChg chg="mod">
          <ac:chgData name="Peter Coletto" userId="eef4879d-97ff-418f-9913-66c4285e3c57" providerId="ADAL" clId="{B70EF06F-B8C1-4F0B-864E-7959E5C6C430}" dt="2026-03-12T22:09:10.107" v="5"/>
          <ac:spMkLst>
            <pc:docMk/>
            <pc:sldMk cId="1423899715" sldId="454"/>
            <ac:spMk id="4" creationId="{43414EA2-6D38-2B8D-18A9-02968D63894B}"/>
          </ac:spMkLst>
        </pc:spChg>
        <pc:spChg chg="mod">
          <ac:chgData name="Peter Coletto" userId="eef4879d-97ff-418f-9913-66c4285e3c57" providerId="ADAL" clId="{B70EF06F-B8C1-4F0B-864E-7959E5C6C430}" dt="2026-03-12T22:09:18.559" v="6" actId="207"/>
          <ac:spMkLst>
            <pc:docMk/>
            <pc:sldMk cId="1423899715" sldId="454"/>
            <ac:spMk id="5" creationId="{1F684A48-E958-9774-6542-3F8AE4E2E3C4}"/>
          </ac:spMkLst>
        </pc:spChg>
      </pc:sldChg>
      <pc:sldChg chg="modSp new mod ord">
        <pc:chgData name="Peter Coletto" userId="eef4879d-97ff-418f-9913-66c4285e3c57" providerId="ADAL" clId="{B70EF06F-B8C1-4F0B-864E-7959E5C6C430}" dt="2026-03-12T22:17:48.423" v="318"/>
        <pc:sldMkLst>
          <pc:docMk/>
          <pc:sldMk cId="3518772749" sldId="455"/>
        </pc:sldMkLst>
        <pc:spChg chg="mod">
          <ac:chgData name="Peter Coletto" userId="eef4879d-97ff-418f-9913-66c4285e3c57" providerId="ADAL" clId="{B70EF06F-B8C1-4F0B-864E-7959E5C6C430}" dt="2026-03-12T22:15:58.343" v="63" actId="20577"/>
          <ac:spMkLst>
            <pc:docMk/>
            <pc:sldMk cId="3518772749" sldId="455"/>
            <ac:spMk id="2" creationId="{1CC908AC-2508-5199-C85F-016A139C1E78}"/>
          </ac:spMkLst>
        </pc:spChg>
        <pc:spChg chg="mod">
          <ac:chgData name="Peter Coletto" userId="eef4879d-97ff-418f-9913-66c4285e3c57" providerId="ADAL" clId="{B70EF06F-B8C1-4F0B-864E-7959E5C6C430}" dt="2026-03-12T22:17:33.737" v="316" actId="20577"/>
          <ac:spMkLst>
            <pc:docMk/>
            <pc:sldMk cId="3518772749" sldId="455"/>
            <ac:spMk id="3" creationId="{8FA10AAF-B9C0-2D3A-7B53-1867F9C86ED0}"/>
          </ac:spMkLst>
        </pc:spChg>
      </pc:sldChg>
      <pc:sldChg chg="new del">
        <pc:chgData name="Peter Coletto" userId="eef4879d-97ff-418f-9913-66c4285e3c57" providerId="ADAL" clId="{B70EF06F-B8C1-4F0B-864E-7959E5C6C430}" dt="2026-03-12T22:15:24.048" v="40" actId="47"/>
        <pc:sldMkLst>
          <pc:docMk/>
          <pc:sldMk cId="3698527143" sldId="455"/>
        </pc:sldMkLst>
      </pc:sldChg>
      <pc:sldChg chg="modSp add mod">
        <pc:chgData name="Peter Coletto" userId="eef4879d-97ff-418f-9913-66c4285e3c57" providerId="ADAL" clId="{B70EF06F-B8C1-4F0B-864E-7959E5C6C430}" dt="2026-03-12T22:19:43.945" v="325" actId="20577"/>
        <pc:sldMkLst>
          <pc:docMk/>
          <pc:sldMk cId="1002887761" sldId="475"/>
        </pc:sldMkLst>
        <pc:spChg chg="mod">
          <ac:chgData name="Peter Coletto" userId="eef4879d-97ff-418f-9913-66c4285e3c57" providerId="ADAL" clId="{B70EF06F-B8C1-4F0B-864E-7959E5C6C430}" dt="2026-03-12T22:19:43.945" v="325" actId="20577"/>
          <ac:spMkLst>
            <pc:docMk/>
            <pc:sldMk cId="1002887761" sldId="475"/>
            <ac:spMk id="2" creationId="{996578F5-1D9A-EBA2-FCC2-1C37D0F7BE21}"/>
          </ac:spMkLst>
        </pc:spChg>
      </pc:sldChg>
      <pc:sldChg chg="modSp add mod">
        <pc:chgData name="Peter Coletto" userId="eef4879d-97ff-418f-9913-66c4285e3c57" providerId="ADAL" clId="{B70EF06F-B8C1-4F0B-864E-7959E5C6C430}" dt="2026-03-12T22:19:48.318" v="332" actId="20577"/>
        <pc:sldMkLst>
          <pc:docMk/>
          <pc:sldMk cId="1102454045" sldId="485"/>
        </pc:sldMkLst>
        <pc:spChg chg="mod">
          <ac:chgData name="Peter Coletto" userId="eef4879d-97ff-418f-9913-66c4285e3c57" providerId="ADAL" clId="{B70EF06F-B8C1-4F0B-864E-7959E5C6C430}" dt="2026-03-12T22:19:48.318" v="332" actId="20577"/>
          <ac:spMkLst>
            <pc:docMk/>
            <pc:sldMk cId="1102454045" sldId="485"/>
            <ac:spMk id="2" creationId="{FBB7624A-8DCA-28A7-1FF6-F72353A2933F}"/>
          </ac:spMkLst>
        </pc:spChg>
      </pc:sldChg>
      <pc:sldChg chg="modSp add mod">
        <pc:chgData name="Peter Coletto" userId="eef4879d-97ff-418f-9913-66c4285e3c57" providerId="ADAL" clId="{B70EF06F-B8C1-4F0B-864E-7959E5C6C430}" dt="2026-03-12T22:19:52.241" v="339" actId="20577"/>
        <pc:sldMkLst>
          <pc:docMk/>
          <pc:sldMk cId="3181060668" sldId="486"/>
        </pc:sldMkLst>
        <pc:spChg chg="mod">
          <ac:chgData name="Peter Coletto" userId="eef4879d-97ff-418f-9913-66c4285e3c57" providerId="ADAL" clId="{B70EF06F-B8C1-4F0B-864E-7959E5C6C430}" dt="2026-03-12T22:19:52.241" v="339" actId="20577"/>
          <ac:spMkLst>
            <pc:docMk/>
            <pc:sldMk cId="3181060668" sldId="486"/>
            <ac:spMk id="2" creationId="{A0583B7F-273C-502E-AF8D-60800BB31661}"/>
          </ac:spMkLst>
        </pc:spChg>
      </pc:sldChg>
      <pc:sldChg chg="modSp add mod">
        <pc:chgData name="Peter Coletto" userId="eef4879d-97ff-418f-9913-66c4285e3c57" providerId="ADAL" clId="{B70EF06F-B8C1-4F0B-864E-7959E5C6C430}" dt="2026-03-12T22:20:32.960" v="374" actId="20577"/>
        <pc:sldMkLst>
          <pc:docMk/>
          <pc:sldMk cId="1481172336" sldId="499"/>
        </pc:sldMkLst>
        <pc:spChg chg="mod">
          <ac:chgData name="Peter Coletto" userId="eef4879d-97ff-418f-9913-66c4285e3c57" providerId="ADAL" clId="{B70EF06F-B8C1-4F0B-864E-7959E5C6C430}" dt="2026-03-12T22:20:32.960" v="374" actId="20577"/>
          <ac:spMkLst>
            <pc:docMk/>
            <pc:sldMk cId="1481172336" sldId="499"/>
            <ac:spMk id="2" creationId="{5776547B-BD88-69C4-9619-6E0BC6946541}"/>
          </ac:spMkLst>
        </pc:spChg>
      </pc:sldChg>
      <pc:sldChg chg="modSp add mod">
        <pc:chgData name="Peter Coletto" userId="eef4879d-97ff-418f-9913-66c4285e3c57" providerId="ADAL" clId="{B70EF06F-B8C1-4F0B-864E-7959E5C6C430}" dt="2026-03-12T22:20:42.578" v="390" actId="20577"/>
        <pc:sldMkLst>
          <pc:docMk/>
          <pc:sldMk cId="3110787561" sldId="500"/>
        </pc:sldMkLst>
        <pc:spChg chg="mod">
          <ac:chgData name="Peter Coletto" userId="eef4879d-97ff-418f-9913-66c4285e3c57" providerId="ADAL" clId="{B70EF06F-B8C1-4F0B-864E-7959E5C6C430}" dt="2026-03-12T22:20:42.578" v="390" actId="20577"/>
          <ac:spMkLst>
            <pc:docMk/>
            <pc:sldMk cId="3110787561" sldId="500"/>
            <ac:spMk id="11" creationId="{8331955C-A48D-5134-71F5-DEFAD2951538}"/>
          </ac:spMkLst>
        </pc:spChg>
      </pc:sldChg>
      <pc:sldChg chg="modSp add mod">
        <pc:chgData name="Peter Coletto" userId="eef4879d-97ff-418f-9913-66c4285e3c57" providerId="ADAL" clId="{B70EF06F-B8C1-4F0B-864E-7959E5C6C430}" dt="2026-03-12T22:21:17.361" v="404" actId="20577"/>
        <pc:sldMkLst>
          <pc:docMk/>
          <pc:sldMk cId="4151778642" sldId="538"/>
        </pc:sldMkLst>
        <pc:spChg chg="mod">
          <ac:chgData name="Peter Coletto" userId="eef4879d-97ff-418f-9913-66c4285e3c57" providerId="ADAL" clId="{B70EF06F-B8C1-4F0B-864E-7959E5C6C430}" dt="2026-03-12T22:21:17.361" v="404" actId="20577"/>
          <ac:spMkLst>
            <pc:docMk/>
            <pc:sldMk cId="4151778642" sldId="538"/>
            <ac:spMk id="2" creationId="{7DE647CC-5FF3-E5A1-8EFD-02A8C9F4E5C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saccity-my.sharepoint.com/personal/pcoletto_cityofsacramento_org/Documents/FY25%20Approved%20Budget%20Data.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saccity-my.sharepoint.com/personal/pcoletto_cityofsacramento_org/Documents/FY25%20Approved%20Budget%20Data.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691065799906361"/>
          <c:y val="0.18014130855145999"/>
          <c:w val="0.36966614457169811"/>
          <c:h val="0.72500735258359361"/>
        </c:manualLayout>
      </c:layout>
      <c:doughnut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3-D378-4326-A97A-15F40C937DE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D378-4326-A97A-15F40C937DE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4-D378-4326-A97A-15F40C937DEB}"/>
              </c:ext>
            </c:extLst>
          </c:dPt>
          <c:dPt>
            <c:idx val="3"/>
            <c:bubble3D val="0"/>
            <c:spPr>
              <a:solidFill>
                <a:schemeClr val="accent6"/>
              </a:solidFill>
              <a:ln w="19050">
                <a:solidFill>
                  <a:schemeClr val="lt1"/>
                </a:solidFill>
              </a:ln>
              <a:effectLst/>
            </c:spPr>
            <c:extLst>
              <c:ext xmlns:c16="http://schemas.microsoft.com/office/drawing/2014/chart" uri="{C3380CC4-5D6E-409C-BE32-E72D297353CC}">
                <c16:uniqueId val="{00000001-D378-4326-A97A-15F40C937DEB}"/>
              </c:ext>
            </c:extLst>
          </c:dPt>
          <c:dLbls>
            <c:dLbl>
              <c:idx val="0"/>
              <c:layout>
                <c:manualLayout>
                  <c:x val="0.14052061114040054"/>
                  <c:y val="5.8084715657645183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D378-4326-A97A-15F40C937DEB}"/>
                </c:ext>
              </c:extLst>
            </c:dLbl>
            <c:dLbl>
              <c:idx val="1"/>
              <c:layout>
                <c:manualLayout>
                  <c:x val="-0.14009742492843089"/>
                  <c:y val="5.1471790394630998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D378-4326-A97A-15F40C937DEB}"/>
                </c:ext>
              </c:extLst>
            </c:dLbl>
            <c:dLbl>
              <c:idx val="2"/>
              <c:layout>
                <c:manualLayout>
                  <c:x val="-0.13946016600376548"/>
                  <c:y val="-3.5292401249591897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4-D378-4326-A97A-15F40C937DEB}"/>
                </c:ext>
              </c:extLst>
            </c:dLbl>
            <c:dLbl>
              <c:idx val="3"/>
              <c:layout>
                <c:manualLayout>
                  <c:x val="-4.9175206058269631E-2"/>
                  <c:y val="-0.17352583593664966"/>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D378-4326-A97A-15F40C937DE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2"/>
                    </a:solidFill>
                    <a:latin typeface="+mn-lt"/>
                    <a:ea typeface="+mn-ea"/>
                    <a:cs typeface="+mn-cs"/>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Sheet1!$A$2:$A$5</c:f>
              <c:strCache>
                <c:ptCount val="4"/>
                <c:pt idx="0">
                  <c:v>General Funds</c:v>
                </c:pt>
                <c:pt idx="1">
                  <c:v>Enterprise Funds</c:v>
                </c:pt>
                <c:pt idx="2">
                  <c:v>Internal Service Funds</c:v>
                </c:pt>
                <c:pt idx="3">
                  <c:v>Other Restricted Funds</c:v>
                </c:pt>
              </c:strCache>
            </c:strRef>
          </c:cat>
          <c:val>
            <c:numRef>
              <c:f>Sheet1!$B$2:$B$5</c:f>
              <c:numCache>
                <c:formatCode>_("$"* #,##0.0_);_("$"* \(#,##0.0\);_("$"* "-"??_);_(@_)</c:formatCode>
                <c:ptCount val="4"/>
                <c:pt idx="0">
                  <c:v>872.5</c:v>
                </c:pt>
                <c:pt idx="1">
                  <c:v>460</c:v>
                </c:pt>
                <c:pt idx="2">
                  <c:v>147.30000000000001</c:v>
                </c:pt>
                <c:pt idx="3">
                  <c:v>195.2</c:v>
                </c:pt>
              </c:numCache>
            </c:numRef>
          </c:val>
          <c:extLst>
            <c:ext xmlns:c16="http://schemas.microsoft.com/office/drawing/2014/chart" uri="{C3380CC4-5D6E-409C-BE32-E72D297353CC}">
              <c16:uniqueId val="{00000000-D378-4326-A97A-15F40C937DEB}"/>
            </c:ext>
          </c:extLst>
        </c:ser>
        <c:dLbls>
          <c:showLegendKey val="0"/>
          <c:showVal val="0"/>
          <c:showCatName val="0"/>
          <c:showSerName val="0"/>
          <c:showPercent val="0"/>
          <c:showBubbleSize val="0"/>
          <c:showLeaderLines val="0"/>
        </c:dLbls>
        <c:firstSliceAng val="0"/>
        <c:holeSize val="5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538927786463643"/>
          <c:y val="9.8864973700377987E-2"/>
          <c:w val="0.3559838184252776"/>
          <c:h val="0.74801593501210717"/>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830-41DF-A1F7-67B721A465A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830-41DF-A1F7-67B721A465A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830-41DF-A1F7-67B721A465A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830-41DF-A1F7-67B721A465A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A830-41DF-A1F7-67B721A465A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A830-41DF-A1F7-67B721A465A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A830-41DF-A1F7-67B721A465AB}"/>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A830-41DF-A1F7-67B721A465AB}"/>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A830-41DF-A1F7-67B721A465AB}"/>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A830-41DF-A1F7-67B721A465AB}"/>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A830-41DF-A1F7-67B721A465AB}"/>
              </c:ext>
            </c:extLst>
          </c:dPt>
          <c:dPt>
            <c:idx val="11"/>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17-A830-41DF-A1F7-67B721A465AB}"/>
              </c:ext>
            </c:extLst>
          </c:dPt>
          <c:dLbls>
            <c:dLbl>
              <c:idx val="0"/>
              <c:layout>
                <c:manualLayout>
                  <c:x val="0.13875204955518383"/>
                  <c:y val="-0.15550241838231774"/>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A830-41DF-A1F7-67B721A465AB}"/>
                </c:ext>
              </c:extLst>
            </c:dLbl>
            <c:dLbl>
              <c:idx val="1"/>
              <c:layout>
                <c:manualLayout>
                  <c:x val="0.18780175832143747"/>
                  <c:y val="-3.1577629926509532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A830-41DF-A1F7-67B721A465AB}"/>
                </c:ext>
              </c:extLst>
            </c:dLbl>
            <c:dLbl>
              <c:idx val="2"/>
              <c:layout>
                <c:manualLayout>
                  <c:x val="0.1565407738571305"/>
                  <c:y val="-6.3352105269795914E-17"/>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A830-41DF-A1F7-67B721A465AB}"/>
                </c:ext>
              </c:extLst>
            </c:dLbl>
            <c:dLbl>
              <c:idx val="3"/>
              <c:layout>
                <c:manualLayout>
                  <c:x val="0.16362823737339396"/>
                  <c:y val="4.5371071415144647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A830-41DF-A1F7-67B721A465AB}"/>
                </c:ext>
              </c:extLst>
            </c:dLbl>
            <c:dLbl>
              <c:idx val="4"/>
              <c:layout>
                <c:manualLayout>
                  <c:x val="0.13903881449255659"/>
                  <c:y val="0.19218401788174427"/>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A830-41DF-A1F7-67B721A465AB}"/>
                </c:ext>
              </c:extLst>
            </c:dLbl>
            <c:dLbl>
              <c:idx val="5"/>
              <c:layout>
                <c:manualLayout>
                  <c:x val="2.8487299753019231E-2"/>
                  <c:y val="0.19001518539651197"/>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A830-41DF-A1F7-67B721A465AB}"/>
                </c:ext>
              </c:extLst>
            </c:dLbl>
            <c:dLbl>
              <c:idx val="6"/>
              <c:layout>
                <c:manualLayout>
                  <c:x val="-4.9575034554641705E-2"/>
                  <c:y val="0.19185970425833532"/>
                </c:manualLayout>
              </c:layout>
              <c:spPr>
                <a:solidFill>
                  <a:srgbClr val="FFFFFF"/>
                </a:solidFill>
                <a:ln>
                  <a:solidFill>
                    <a:srgbClr val="424242"/>
                  </a:solidFill>
                </a:ln>
                <a:effectLst/>
              </c:spPr>
              <c:txPr>
                <a:bodyPr rot="0" spcFirstLastPara="1" vertOverflow="clip" horzOverflow="clip" vert="horz" wrap="square" lIns="38100" tIns="19050" rIns="38100" bIns="19050" anchor="ctr" anchorCtr="1">
                  <a:noAutofit/>
                </a:bodyPr>
                <a:lstStyle/>
                <a:p>
                  <a:pPr>
                    <a:defRPr sz="1050" b="0" i="0" u="none" strike="noStrike" kern="1200" baseline="0">
                      <a:solidFill>
                        <a:schemeClr val="bg2"/>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9.6647293408560486E-2"/>
                      <c:h val="0.12161332583977717"/>
                    </c:manualLayout>
                  </c15:layout>
                </c:ext>
                <c:ext xmlns:c16="http://schemas.microsoft.com/office/drawing/2014/chart" uri="{C3380CC4-5D6E-409C-BE32-E72D297353CC}">
                  <c16:uniqueId val="{0000000D-A830-41DF-A1F7-67B721A465AB}"/>
                </c:ext>
              </c:extLst>
            </c:dLbl>
            <c:dLbl>
              <c:idx val="7"/>
              <c:layout>
                <c:manualLayout>
                  <c:x val="-0.16684861668139489"/>
                  <c:y val="6.1824931556262709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F-A830-41DF-A1F7-67B721A465AB}"/>
                </c:ext>
              </c:extLst>
            </c:dLbl>
            <c:dLbl>
              <c:idx val="8"/>
              <c:layout>
                <c:manualLayout>
                  <c:x val="-0.19745483975160777"/>
                  <c:y val="6.3352105269795914E-17"/>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1-A830-41DF-A1F7-67B721A465AB}"/>
                </c:ext>
              </c:extLst>
            </c:dLbl>
            <c:dLbl>
              <c:idx val="9"/>
              <c:layout>
                <c:manualLayout>
                  <c:x val="-0.17432949815907714"/>
                  <c:y val="-4.4922920866002899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3-A830-41DF-A1F7-67B721A465AB}"/>
                </c:ext>
              </c:extLst>
            </c:dLbl>
            <c:dLbl>
              <c:idx val="10"/>
              <c:layout>
                <c:manualLayout>
                  <c:x val="-0.16721400843829851"/>
                  <c:y val="-0.12785754400323901"/>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5-A830-41DF-A1F7-67B721A465AB}"/>
                </c:ext>
              </c:extLst>
            </c:dLbl>
            <c:dLbl>
              <c:idx val="11"/>
              <c:layout>
                <c:manualLayout>
                  <c:x val="-8.8943621509733894E-3"/>
                  <c:y val="-0.15895802767970257"/>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7-A830-41DF-A1F7-67B721A465AB}"/>
                </c:ext>
              </c:extLst>
            </c:dLbl>
            <c:spPr>
              <a:solidFill>
                <a:srgbClr val="FFFFFF"/>
              </a:solidFill>
              <a:ln>
                <a:solidFill>
                  <a:srgbClr val="424242"/>
                </a:solidFill>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'Approps Charts'!$A$1:$A$12</c:f>
              <c:strCache>
                <c:ptCount val="12"/>
                <c:pt idx="0">
                  <c:v>Citywide &amp; Other Costs (Insurance, Library JPA etc)</c:v>
                </c:pt>
                <c:pt idx="1">
                  <c:v>Debt Service</c:v>
                </c:pt>
                <c:pt idx="2">
                  <c:v>Fire</c:v>
                </c:pt>
                <c:pt idx="3">
                  <c:v>Capital</c:v>
                </c:pt>
                <c:pt idx="4">
                  <c:v>Youth, Parks, and Community Enrichment</c:v>
                </c:pt>
                <c:pt idx="5">
                  <c:v>Public Works</c:v>
                </c:pt>
                <c:pt idx="6">
                  <c:v>Finance, HR &amp; IT</c:v>
                </c:pt>
                <c:pt idx="7">
                  <c:v>Convention &amp; Cultural Services</c:v>
                </c:pt>
                <c:pt idx="8">
                  <c:v>Police</c:v>
                </c:pt>
                <c:pt idx="9">
                  <c:v>Community Response Department</c:v>
                </c:pt>
                <c:pt idx="10">
                  <c:v>Community Development Services</c:v>
                </c:pt>
                <c:pt idx="11">
                  <c:v>Mayor, Council &amp; Charter Offices</c:v>
                </c:pt>
              </c:strCache>
            </c:strRef>
          </c:cat>
          <c:val>
            <c:numRef>
              <c:f>'Approps Charts'!$B$1:$B$12</c:f>
              <c:numCache>
                <c:formatCode>_("$"* #,##0.0_);_("$"* \(#,##0.0\);_("$"* "-"??_);_(@_)</c:formatCode>
                <c:ptCount val="12"/>
                <c:pt idx="0">
                  <c:v>101.765479</c:v>
                </c:pt>
                <c:pt idx="1">
                  <c:v>16.566564</c:v>
                </c:pt>
                <c:pt idx="2">
                  <c:v>229.025597</c:v>
                </c:pt>
                <c:pt idx="3">
                  <c:v>15.849446000000057</c:v>
                </c:pt>
                <c:pt idx="4">
                  <c:v>48.397962</c:v>
                </c:pt>
                <c:pt idx="5">
                  <c:v>33.888669</c:v>
                </c:pt>
                <c:pt idx="6">
                  <c:v>38.860526</c:v>
                </c:pt>
                <c:pt idx="7">
                  <c:v>4.4063660000000002</c:v>
                </c:pt>
                <c:pt idx="8">
                  <c:v>255.70650900000001</c:v>
                </c:pt>
                <c:pt idx="9">
                  <c:v>40.100822999999998</c:v>
                </c:pt>
                <c:pt idx="10">
                  <c:v>55.239579999999997</c:v>
                </c:pt>
                <c:pt idx="11">
                  <c:v>32.692478999999999</c:v>
                </c:pt>
              </c:numCache>
            </c:numRef>
          </c:val>
          <c:extLst>
            <c:ext xmlns:c16="http://schemas.microsoft.com/office/drawing/2014/chart" uri="{C3380CC4-5D6E-409C-BE32-E72D297353CC}">
              <c16:uniqueId val="{00000018-A830-41DF-A1F7-67B721A465AB}"/>
            </c:ext>
          </c:extLst>
        </c:ser>
        <c:dLbls>
          <c:showLegendKey val="0"/>
          <c:showVal val="0"/>
          <c:showCatName val="0"/>
          <c:showSerName val="0"/>
          <c:showPercent val="0"/>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014368147549374"/>
          <c:y val="0.19658806001996601"/>
          <c:w val="0.32581993002880028"/>
          <c:h val="0.67941024058282462"/>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6DF-4757-B3D7-60CC0E06302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6DF-4757-B3D7-60CC0E06302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6DF-4757-B3D7-60CC0E063022}"/>
              </c:ext>
            </c:extLst>
          </c:dPt>
          <c:dPt>
            <c:idx val="3"/>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7-C6DF-4757-B3D7-60CC0E063022}"/>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6DF-4757-B3D7-60CC0E063022}"/>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6DF-4757-B3D7-60CC0E063022}"/>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C6DF-4757-B3D7-60CC0E063022}"/>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C6DF-4757-B3D7-60CC0E063022}"/>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C6DF-4757-B3D7-60CC0E063022}"/>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C6DF-4757-B3D7-60CC0E063022}"/>
              </c:ext>
            </c:extLst>
          </c:dPt>
          <c:dLbls>
            <c:dLbl>
              <c:idx val="0"/>
              <c:layout>
                <c:manualLayout>
                  <c:x val="9.5726740925888412E-2"/>
                  <c:y val="3.8443817019272568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C6DF-4757-B3D7-60CC0E063022}"/>
                </c:ext>
              </c:extLst>
            </c:dLbl>
            <c:dLbl>
              <c:idx val="1"/>
              <c:layout>
                <c:manualLayout>
                  <c:x val="-7.542106860827566E-2"/>
                  <c:y val="0.1169876874728300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C6DF-4757-B3D7-60CC0E063022}"/>
                </c:ext>
              </c:extLst>
            </c:dLbl>
            <c:dLbl>
              <c:idx val="2"/>
              <c:layout>
                <c:manualLayout>
                  <c:x val="-0.11893328067715425"/>
                  <c:y val="0.16693657395667294"/>
                </c:manualLayout>
              </c:layout>
              <c:spPr>
                <a:noFill/>
                <a:ln>
                  <a:solidFill>
                    <a:srgbClr val="424242"/>
                  </a:solidFill>
                </a:ln>
                <a:effectLst/>
              </c:spPr>
              <c:txPr>
                <a:bodyPr rot="0" spcFirstLastPara="1" vertOverflow="clip" horzOverflow="clip" vert="horz" wrap="square" lIns="38100" tIns="19050" rIns="38100" bIns="19050" anchor="ctr" anchorCtr="1">
                  <a:noAutofit/>
                </a:bodyPr>
                <a:lstStyle/>
                <a:p>
                  <a:pPr>
                    <a:defRPr sz="11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1294487752299119"/>
                      <c:h val="0.19558404395570897"/>
                    </c:manualLayout>
                  </c15:layout>
                </c:ext>
                <c:ext xmlns:c16="http://schemas.microsoft.com/office/drawing/2014/chart" uri="{C3380CC4-5D6E-409C-BE32-E72D297353CC}">
                  <c16:uniqueId val="{00000005-C6DF-4757-B3D7-60CC0E063022}"/>
                </c:ext>
              </c:extLst>
            </c:dLbl>
            <c:dLbl>
              <c:idx val="3"/>
              <c:layout>
                <c:manualLayout>
                  <c:x val="-0.1548089384191863"/>
                  <c:y val="9.6535173528920687E-2"/>
                </c:manualLayout>
              </c:layout>
              <c:spPr>
                <a:noFill/>
                <a:ln>
                  <a:solidFill>
                    <a:srgbClr val="424242"/>
                  </a:solidFill>
                </a:ln>
                <a:effectLst/>
              </c:spPr>
              <c:txPr>
                <a:bodyPr rot="0" spcFirstLastPara="1" vertOverflow="clip" horzOverflow="clip" vert="horz" wrap="square" lIns="38100" tIns="19050" rIns="38100" bIns="19050" anchor="ctr" anchorCtr="1">
                  <a:noAutofit/>
                </a:bodyPr>
                <a:lstStyle/>
                <a:p>
                  <a:pPr>
                    <a:defRPr sz="11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9.5009418497165529E-2"/>
                      <c:h val="0.14453282770550893"/>
                    </c:manualLayout>
                  </c15:layout>
                </c:ext>
                <c:ext xmlns:c16="http://schemas.microsoft.com/office/drawing/2014/chart" uri="{C3380CC4-5D6E-409C-BE32-E72D297353CC}">
                  <c16:uniqueId val="{00000007-C6DF-4757-B3D7-60CC0E063022}"/>
                </c:ext>
              </c:extLst>
            </c:dLbl>
            <c:dLbl>
              <c:idx val="4"/>
              <c:layout>
                <c:manualLayout>
                  <c:x val="-0.26252333637535985"/>
                  <c:y val="-2.7492042840292358E-3"/>
                </c:manualLayout>
              </c:layout>
              <c:spPr>
                <a:noFill/>
                <a:ln>
                  <a:solidFill>
                    <a:srgbClr val="424242"/>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2106394588248703"/>
                      <c:h val="0.17835203114144374"/>
                    </c:manualLayout>
                  </c15:layout>
                </c:ext>
                <c:ext xmlns:c16="http://schemas.microsoft.com/office/drawing/2014/chart" uri="{C3380CC4-5D6E-409C-BE32-E72D297353CC}">
                  <c16:uniqueId val="{00000009-C6DF-4757-B3D7-60CC0E063022}"/>
                </c:ext>
              </c:extLst>
            </c:dLbl>
            <c:dLbl>
              <c:idx val="5"/>
              <c:layout>
                <c:manualLayout>
                  <c:x val="-0.14141456074308253"/>
                  <c:y val="-7.3615978394987777E-2"/>
                </c:manualLayout>
              </c:layout>
              <c:spPr>
                <a:noFill/>
                <a:ln>
                  <a:solidFill>
                    <a:srgbClr val="424242"/>
                  </a:solidFill>
                </a:ln>
                <a:effectLst/>
              </c:spPr>
              <c:txPr>
                <a:bodyPr rot="0" spcFirstLastPara="1" vertOverflow="clip" horzOverflow="clip" vert="horz" wrap="square" lIns="38100" tIns="19050" rIns="38100" bIns="19050" anchor="ctr" anchorCtr="1">
                  <a:noAutofit/>
                </a:bodyPr>
                <a:lstStyle/>
                <a:p>
                  <a:pPr>
                    <a:defRPr sz="11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9.7473736817016182E-2"/>
                      <c:h val="0.16969347739458049"/>
                    </c:manualLayout>
                  </c15:layout>
                </c:ext>
                <c:ext xmlns:c16="http://schemas.microsoft.com/office/drawing/2014/chart" uri="{C3380CC4-5D6E-409C-BE32-E72D297353CC}">
                  <c16:uniqueId val="{0000000B-C6DF-4757-B3D7-60CC0E063022}"/>
                </c:ext>
              </c:extLst>
            </c:dLbl>
            <c:dLbl>
              <c:idx val="6"/>
              <c:layout>
                <c:manualLayout>
                  <c:x val="-0.14939173205100773"/>
                  <c:y val="-0.20566135509781061"/>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C6DF-4757-B3D7-60CC0E063022}"/>
                </c:ext>
              </c:extLst>
            </c:dLbl>
            <c:dLbl>
              <c:idx val="7"/>
              <c:layout>
                <c:manualLayout>
                  <c:x val="-1.1603241324350099E-2"/>
                  <c:y val="-0.17342222425127823"/>
                </c:manualLayout>
              </c:layout>
              <c:spPr>
                <a:noFill/>
                <a:ln>
                  <a:solidFill>
                    <a:srgbClr val="424242"/>
                  </a:solidFill>
                </a:ln>
                <a:effectLst/>
              </c:spPr>
              <c:txPr>
                <a:bodyPr rot="0" spcFirstLastPara="1" vertOverflow="clip" horzOverflow="clip" vert="horz" wrap="square" lIns="38100" tIns="19050" rIns="38100" bIns="19050" anchor="ctr" anchorCtr="1">
                  <a:noAutofit/>
                </a:bodyPr>
                <a:lstStyle/>
                <a:p>
                  <a:pPr>
                    <a:defRPr sz="11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5877060003604315"/>
                      <c:h val="0.16969347739458049"/>
                    </c:manualLayout>
                  </c15:layout>
                </c:ext>
                <c:ext xmlns:c16="http://schemas.microsoft.com/office/drawing/2014/chart" uri="{C3380CC4-5D6E-409C-BE32-E72D297353CC}">
                  <c16:uniqueId val="{0000000F-C6DF-4757-B3D7-60CC0E063022}"/>
                </c:ext>
              </c:extLst>
            </c:dLbl>
            <c:dLbl>
              <c:idx val="8"/>
              <c:layout>
                <c:manualLayout>
                  <c:x val="0.15301780206743265"/>
                  <c:y val="-0.13005068185455293"/>
                </c:manualLayout>
              </c:layout>
              <c:spPr>
                <a:noFill/>
                <a:ln>
                  <a:solidFill>
                    <a:srgbClr val="424242"/>
                  </a:solidFill>
                </a:ln>
                <a:effectLst/>
              </c:spPr>
              <c:txPr>
                <a:bodyPr rot="0" spcFirstLastPara="1" vertOverflow="clip" horzOverflow="clip" vert="horz" wrap="square" lIns="38100" tIns="19050" rIns="38100" bIns="19050" anchor="ctr" anchorCtr="1">
                  <a:noAutofit/>
                </a:bodyPr>
                <a:lstStyle/>
                <a:p>
                  <a:pPr>
                    <a:defRPr sz="11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2757592528426226"/>
                      <c:h val="0.19255961226309409"/>
                    </c:manualLayout>
                  </c15:layout>
                </c:ext>
                <c:ext xmlns:c16="http://schemas.microsoft.com/office/drawing/2014/chart" uri="{C3380CC4-5D6E-409C-BE32-E72D297353CC}">
                  <c16:uniqueId val="{00000011-C6DF-4757-B3D7-60CC0E063022}"/>
                </c:ext>
              </c:extLst>
            </c:dLbl>
            <c:dLbl>
              <c:idx val="9"/>
              <c:layout>
                <c:manualLayout>
                  <c:x val="0.14068930105774508"/>
                  <c:y val="-0.12702613108982419"/>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3-C6DF-4757-B3D7-60CC0E063022}"/>
                </c:ext>
              </c:extLst>
            </c:dLbl>
            <c:spPr>
              <a:noFill/>
              <a:ln>
                <a:solidFill>
                  <a:srgbClr val="424242"/>
                </a:solidFill>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Sheet2!$A$41:$A$49</c:f>
              <c:strCache>
                <c:ptCount val="9"/>
                <c:pt idx="0">
                  <c:v>Police</c:v>
                </c:pt>
                <c:pt idx="1">
                  <c:v>Fire</c:v>
                </c:pt>
                <c:pt idx="2">
                  <c:v>Youth, Parks, and Community Enrichment</c:v>
                </c:pt>
                <c:pt idx="3">
                  <c:v>Community Response</c:v>
                </c:pt>
                <c:pt idx="4">
                  <c:v>Community Development</c:v>
                </c:pt>
                <c:pt idx="5">
                  <c:v>Information Technology</c:v>
                </c:pt>
                <c:pt idx="6">
                  <c:v>Charter Offices</c:v>
                </c:pt>
                <c:pt idx="7">
                  <c:v>Finance / Human Resources</c:v>
                </c:pt>
                <c:pt idx="8">
                  <c:v>Convention &amp; Cultural Services</c:v>
                </c:pt>
              </c:strCache>
            </c:strRef>
          </c:cat>
          <c:val>
            <c:numRef>
              <c:f>Sheet2!$B$41:$B$49</c:f>
              <c:numCache>
                <c:formatCode>_("$"* #,##0.0_);_("$"* \(#,##0.0\);_("$"* "-"??_);_(@_)</c:formatCode>
                <c:ptCount val="9"/>
                <c:pt idx="0">
                  <c:v>246.501068</c:v>
                </c:pt>
                <c:pt idx="1">
                  <c:v>156.28486000000001</c:v>
                </c:pt>
                <c:pt idx="2">
                  <c:v>41.692647000000001</c:v>
                </c:pt>
                <c:pt idx="3">
                  <c:v>40.100822999999998</c:v>
                </c:pt>
                <c:pt idx="4">
                  <c:v>21.856860000000001</c:v>
                </c:pt>
                <c:pt idx="5">
                  <c:v>21.233637000000002</c:v>
                </c:pt>
                <c:pt idx="6">
                  <c:v>24.804214000000002</c:v>
                </c:pt>
                <c:pt idx="7">
                  <c:v>12.297391000000001</c:v>
                </c:pt>
                <c:pt idx="8">
                  <c:v>3.5965579999999999</c:v>
                </c:pt>
              </c:numCache>
            </c:numRef>
          </c:val>
          <c:extLst>
            <c:ext xmlns:c16="http://schemas.microsoft.com/office/drawing/2014/chart" uri="{C3380CC4-5D6E-409C-BE32-E72D297353CC}">
              <c16:uniqueId val="{00000014-C6DF-4757-B3D7-60CC0E063022}"/>
            </c:ext>
          </c:extLst>
        </c:ser>
        <c:dLbls>
          <c:showLegendKey val="0"/>
          <c:showVal val="0"/>
          <c:showCatName val="0"/>
          <c:showSerName val="0"/>
          <c:showPercent val="0"/>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Property Tax Revenue</c:v>
                </c:pt>
              </c:strCache>
            </c:strRef>
          </c:tx>
          <c:spPr>
            <a:ln w="28575" cap="rnd">
              <a:solidFill>
                <a:schemeClr val="bg2"/>
              </a:solidFill>
              <a:round/>
            </a:ln>
            <a:effectLst/>
          </c:spPr>
          <c:marker>
            <c:symbol val="square"/>
            <c:size val="8"/>
            <c:spPr>
              <a:solidFill>
                <a:schemeClr val="bg2"/>
              </a:solidFill>
              <a:ln w="9525">
                <a:solidFill>
                  <a:schemeClr val="bg2"/>
                </a:solidFill>
              </a:ln>
              <a:effectLst/>
            </c:spPr>
          </c:marker>
          <c:dLbls>
            <c:dLbl>
              <c:idx val="0"/>
              <c:layout>
                <c:manualLayout>
                  <c:x val="-1.8362903753442607E-2"/>
                  <c:y val="4.68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1E1-412C-8227-DCBCD738C907}"/>
                </c:ext>
              </c:extLst>
            </c:dLbl>
            <c:dLbl>
              <c:idx val="1"/>
              <c:layout>
                <c:manualLayout>
                  <c:x val="-3.0604839589070988E-3"/>
                  <c:y val="5.93749999999999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1E1-412C-8227-DCBCD738C907}"/>
                </c:ext>
              </c:extLst>
            </c:dLbl>
            <c:dLbl>
              <c:idx val="2"/>
              <c:layout>
                <c:manualLayout>
                  <c:x val="-5.6108224412967161E-17"/>
                  <c:y val="6.56250000000000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1E1-412C-8227-DCBCD738C907}"/>
                </c:ext>
              </c:extLst>
            </c:dLbl>
            <c:dLbl>
              <c:idx val="3"/>
              <c:layout>
                <c:manualLayout>
                  <c:x val="0"/>
                  <c:y val="5.62499999999999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1E1-412C-8227-DCBCD738C907}"/>
                </c:ext>
              </c:extLst>
            </c:dLbl>
            <c:dLbl>
              <c:idx val="4"/>
              <c:layout>
                <c:manualLayout>
                  <c:x val="-3.0604839589072111E-3"/>
                  <c:y val="6.56250000000000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1E1-412C-8227-DCBCD738C907}"/>
                </c:ext>
              </c:extLst>
            </c:dLbl>
            <c:dLbl>
              <c:idx val="5"/>
              <c:layout>
                <c:manualLayout>
                  <c:x val="-2.4483871671256791E-2"/>
                  <c:y val="4.06249999999999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1E1-412C-8227-DCBCD738C907}"/>
                </c:ext>
              </c:extLst>
            </c:dLbl>
            <c:dLbl>
              <c:idx val="6"/>
              <c:layout>
                <c:manualLayout>
                  <c:x val="-1.0711693856174959E-2"/>
                  <c:y val="5.93749999999999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1E1-412C-8227-DCBCD738C90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FY
2019/20</c:v>
                </c:pt>
                <c:pt idx="1">
                  <c:v>FY
2020/21</c:v>
                </c:pt>
                <c:pt idx="2">
                  <c:v>FY
2021/22</c:v>
                </c:pt>
                <c:pt idx="3">
                  <c:v>FY
2022/23</c:v>
                </c:pt>
                <c:pt idx="4">
                  <c:v>FY
2023/24</c:v>
                </c:pt>
                <c:pt idx="5">
                  <c:v>FY
2024/25</c:v>
                </c:pt>
                <c:pt idx="6">
                  <c:v>FY
2025/26 Proj</c:v>
                </c:pt>
              </c:strCache>
            </c:strRef>
          </c:cat>
          <c:val>
            <c:numRef>
              <c:f>Sheet1!$B$2:$B$8</c:f>
              <c:numCache>
                <c:formatCode>_("$"* #,##0.0_);_("$"* \(#,##0.0\);_("$"* "-"??_);_(@_)</c:formatCode>
                <c:ptCount val="7"/>
                <c:pt idx="0">
                  <c:v>176.1</c:v>
                </c:pt>
                <c:pt idx="1">
                  <c:v>188.3</c:v>
                </c:pt>
                <c:pt idx="2">
                  <c:v>199.9</c:v>
                </c:pt>
                <c:pt idx="3">
                  <c:v>215.4</c:v>
                </c:pt>
                <c:pt idx="4">
                  <c:v>229.2</c:v>
                </c:pt>
                <c:pt idx="5">
                  <c:v>239.3</c:v>
                </c:pt>
                <c:pt idx="6">
                  <c:v>248.49800000000002</c:v>
                </c:pt>
              </c:numCache>
            </c:numRef>
          </c:val>
          <c:smooth val="0"/>
          <c:extLst>
            <c:ext xmlns:c16="http://schemas.microsoft.com/office/drawing/2014/chart" uri="{C3380CC4-5D6E-409C-BE32-E72D297353CC}">
              <c16:uniqueId val="{00000000-01E1-412C-8227-DCBCD738C907}"/>
            </c:ext>
          </c:extLst>
        </c:ser>
        <c:dLbls>
          <c:showLegendKey val="0"/>
          <c:showVal val="0"/>
          <c:showCatName val="0"/>
          <c:showSerName val="0"/>
          <c:showPercent val="0"/>
          <c:showBubbleSize val="0"/>
        </c:dLbls>
        <c:marker val="1"/>
        <c:smooth val="0"/>
        <c:axId val="1216401024"/>
        <c:axId val="1216404384"/>
      </c:lineChart>
      <c:catAx>
        <c:axId val="1216401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2"/>
                </a:solidFill>
                <a:latin typeface="+mn-lt"/>
                <a:ea typeface="+mn-ea"/>
                <a:cs typeface="+mn-cs"/>
              </a:defRPr>
            </a:pPr>
            <a:endParaRPr lang="en-US"/>
          </a:p>
        </c:txPr>
        <c:crossAx val="1216404384"/>
        <c:crosses val="autoZero"/>
        <c:auto val="1"/>
        <c:lblAlgn val="ctr"/>
        <c:lblOffset val="100"/>
        <c:noMultiLvlLbl val="0"/>
      </c:catAx>
      <c:valAx>
        <c:axId val="1216404384"/>
        <c:scaling>
          <c:orientation val="minMax"/>
        </c:scaling>
        <c:delete val="1"/>
        <c:axPos val="l"/>
        <c:numFmt formatCode="_(&quot;$&quot;* #,##0.0_);_(&quot;$&quot;* \(#,##0.0\);_(&quot;$&quot;* &quot;-&quot;??_);_(@_)" sourceLinked="1"/>
        <c:majorTickMark val="none"/>
        <c:minorTickMark val="none"/>
        <c:tickLblPos val="nextTo"/>
        <c:crossAx val="121640102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757643517937035E-2"/>
          <c:y val="8.0563245828057753E-2"/>
          <c:w val="0.93704080876456186"/>
          <c:h val="0.60754717719317042"/>
        </c:manualLayout>
      </c:layout>
      <c:lineChart>
        <c:grouping val="standard"/>
        <c:varyColors val="0"/>
        <c:ser>
          <c:idx val="0"/>
          <c:order val="0"/>
          <c:tx>
            <c:strRef>
              <c:f>Sheet1!$B$1</c:f>
              <c:strCache>
                <c:ptCount val="1"/>
                <c:pt idx="0">
                  <c:v>Bradley-Burns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FY
2019/20</c:v>
                </c:pt>
                <c:pt idx="1">
                  <c:v>FY
2020/21</c:v>
                </c:pt>
                <c:pt idx="2">
                  <c:v>FY
2021/22</c:v>
                </c:pt>
                <c:pt idx="3">
                  <c:v>FY
2022/23</c:v>
                </c:pt>
                <c:pt idx="4">
                  <c:v>FY
2023/24</c:v>
                </c:pt>
                <c:pt idx="5">
                  <c:v>FY
2024/25</c:v>
                </c:pt>
                <c:pt idx="6">
                  <c:v>FY
2025/26 Proj</c:v>
                </c:pt>
              </c:strCache>
            </c:strRef>
          </c:cat>
          <c:val>
            <c:numRef>
              <c:f>Sheet1!$B$2:$B$8</c:f>
              <c:numCache>
                <c:formatCode>_("$"* #,##0.0_);_("$"* \(#,##0.0\);_("$"* "-"??_);_(@_)</c:formatCode>
                <c:ptCount val="7"/>
                <c:pt idx="0">
                  <c:v>85</c:v>
                </c:pt>
                <c:pt idx="1">
                  <c:v>91.9</c:v>
                </c:pt>
                <c:pt idx="2">
                  <c:v>107.1</c:v>
                </c:pt>
                <c:pt idx="3">
                  <c:v>106.7</c:v>
                </c:pt>
                <c:pt idx="4">
                  <c:v>104.1</c:v>
                </c:pt>
                <c:pt idx="5">
                  <c:v>103.7</c:v>
                </c:pt>
                <c:pt idx="6">
                  <c:v>102.8</c:v>
                </c:pt>
              </c:numCache>
            </c:numRef>
          </c:val>
          <c:smooth val="0"/>
          <c:extLst>
            <c:ext xmlns:c16="http://schemas.microsoft.com/office/drawing/2014/chart" uri="{C3380CC4-5D6E-409C-BE32-E72D297353CC}">
              <c16:uniqueId val="{00000000-88D8-42BD-B64F-5121465DA76A}"/>
            </c:ext>
          </c:extLst>
        </c:ser>
        <c:ser>
          <c:idx val="1"/>
          <c:order val="1"/>
          <c:tx>
            <c:strRef>
              <c:f>Sheet1!$C$1</c:f>
              <c:strCache>
                <c:ptCount val="1"/>
                <c:pt idx="0">
                  <c:v>Measure U</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FY
2019/20</c:v>
                </c:pt>
                <c:pt idx="1">
                  <c:v>FY
2020/21</c:v>
                </c:pt>
                <c:pt idx="2">
                  <c:v>FY
2021/22</c:v>
                </c:pt>
                <c:pt idx="3">
                  <c:v>FY
2022/23</c:v>
                </c:pt>
                <c:pt idx="4">
                  <c:v>FY
2023/24</c:v>
                </c:pt>
                <c:pt idx="5">
                  <c:v>FY
2024/25</c:v>
                </c:pt>
                <c:pt idx="6">
                  <c:v>FY
2025/26 Proj</c:v>
                </c:pt>
              </c:strCache>
            </c:strRef>
          </c:cat>
          <c:val>
            <c:numRef>
              <c:f>Sheet1!$C$2:$C$8</c:f>
              <c:numCache>
                <c:formatCode>_("$"* #,##0.0_);_("$"* \(#,##0.0\);_("$"* "-"??_);_(@_)</c:formatCode>
                <c:ptCount val="7"/>
                <c:pt idx="0">
                  <c:v>103.9</c:v>
                </c:pt>
                <c:pt idx="1">
                  <c:v>116.8</c:v>
                </c:pt>
                <c:pt idx="2">
                  <c:v>133.30000000000001</c:v>
                </c:pt>
                <c:pt idx="3">
                  <c:v>130.5</c:v>
                </c:pt>
                <c:pt idx="4">
                  <c:v>134.30000000000001</c:v>
                </c:pt>
                <c:pt idx="5">
                  <c:v>134.69999999999999</c:v>
                </c:pt>
                <c:pt idx="6">
                  <c:v>134</c:v>
                </c:pt>
              </c:numCache>
            </c:numRef>
          </c:val>
          <c:smooth val="0"/>
          <c:extLst>
            <c:ext xmlns:c16="http://schemas.microsoft.com/office/drawing/2014/chart" uri="{C3380CC4-5D6E-409C-BE32-E72D297353CC}">
              <c16:uniqueId val="{00000001-88D8-42BD-B64F-5121465DA76A}"/>
            </c:ext>
          </c:extLst>
        </c:ser>
        <c:dLbls>
          <c:showLegendKey val="0"/>
          <c:showVal val="0"/>
          <c:showCatName val="0"/>
          <c:showSerName val="0"/>
          <c:showPercent val="0"/>
          <c:showBubbleSize val="0"/>
        </c:dLbls>
        <c:marker val="1"/>
        <c:smooth val="0"/>
        <c:axId val="999767296"/>
        <c:axId val="999754816"/>
      </c:lineChart>
      <c:catAx>
        <c:axId val="999767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2"/>
                </a:solidFill>
                <a:latin typeface="+mn-lt"/>
                <a:ea typeface="+mn-ea"/>
                <a:cs typeface="+mn-cs"/>
              </a:defRPr>
            </a:pPr>
            <a:endParaRPr lang="en-US"/>
          </a:p>
        </c:txPr>
        <c:crossAx val="999754816"/>
        <c:crosses val="autoZero"/>
        <c:auto val="1"/>
        <c:lblAlgn val="ctr"/>
        <c:lblOffset val="100"/>
        <c:noMultiLvlLbl val="0"/>
      </c:catAx>
      <c:valAx>
        <c:axId val="999754816"/>
        <c:scaling>
          <c:orientation val="minMax"/>
        </c:scaling>
        <c:delete val="1"/>
        <c:axPos val="l"/>
        <c:numFmt formatCode="_(&quot;$&quot;* #,##0.0_);_(&quot;$&quot;* \(#,##0.0\);_(&quot;$&quot;* &quot;-&quot;??_);_(@_)" sourceLinked="1"/>
        <c:majorTickMark val="none"/>
        <c:minorTickMark val="none"/>
        <c:tickLblPos val="nextTo"/>
        <c:crossAx val="999767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bg2"/>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3"/>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91F7-47BE-82B5-7992FACA8E82}"/>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2025/26</c:v>
                </c:pt>
                <c:pt idx="1">
                  <c:v>FY 2026/27</c:v>
                </c:pt>
                <c:pt idx="2">
                  <c:v>FY 2027/28</c:v>
                </c:pt>
                <c:pt idx="3">
                  <c:v>FY 2028/29</c:v>
                </c:pt>
                <c:pt idx="4">
                  <c:v>FY2029/30</c:v>
                </c:pt>
              </c:strCache>
            </c:strRef>
          </c:cat>
          <c:val>
            <c:numRef>
              <c:f>Sheet1!$B$2:$B$6</c:f>
              <c:numCache>
                <c:formatCode>_("$"* #,##0.0_);_("$"* \(#,##0.0\);_("$"* "-"??_);_(@_)</c:formatCode>
                <c:ptCount val="5"/>
                <c:pt idx="0">
                  <c:v>0.7</c:v>
                </c:pt>
                <c:pt idx="1">
                  <c:v>-66.2</c:v>
                </c:pt>
                <c:pt idx="2">
                  <c:v>-81.8</c:v>
                </c:pt>
                <c:pt idx="3">
                  <c:v>-99.4</c:v>
                </c:pt>
                <c:pt idx="4">
                  <c:v>-102.1</c:v>
                </c:pt>
              </c:numCache>
            </c:numRef>
          </c:val>
          <c:extLst>
            <c:ext xmlns:c16="http://schemas.microsoft.com/office/drawing/2014/chart" uri="{C3380CC4-5D6E-409C-BE32-E72D297353CC}">
              <c16:uniqueId val="{00000002-91F7-47BE-82B5-7992FACA8E82}"/>
            </c:ext>
          </c:extLst>
        </c:ser>
        <c:dLbls>
          <c:showLegendKey val="0"/>
          <c:showVal val="0"/>
          <c:showCatName val="0"/>
          <c:showSerName val="0"/>
          <c:showPercent val="0"/>
          <c:showBubbleSize val="0"/>
        </c:dLbls>
        <c:gapWidth val="219"/>
        <c:overlap val="-27"/>
        <c:axId val="1225794208"/>
        <c:axId val="1225794688"/>
      </c:barChart>
      <c:catAx>
        <c:axId val="122579420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bg2"/>
                </a:solidFill>
                <a:latin typeface="+mn-lt"/>
                <a:ea typeface="+mn-ea"/>
                <a:cs typeface="+mn-cs"/>
              </a:defRPr>
            </a:pPr>
            <a:endParaRPr lang="en-US"/>
          </a:p>
        </c:txPr>
        <c:crossAx val="1225794688"/>
        <c:crosses val="autoZero"/>
        <c:auto val="1"/>
        <c:lblAlgn val="ctr"/>
        <c:lblOffset val="100"/>
        <c:noMultiLvlLbl val="0"/>
      </c:catAx>
      <c:valAx>
        <c:axId val="1225794688"/>
        <c:scaling>
          <c:orientation val="minMax"/>
        </c:scaling>
        <c:delete val="1"/>
        <c:axPos val="l"/>
        <c:numFmt formatCode="_(&quot;$&quot;* #,##0.0_);_(&quot;$&quot;* \(#,##0.0\);_(&quot;$&quot;* &quot;-&quot;??_);_(@_)" sourceLinked="1"/>
        <c:majorTickMark val="none"/>
        <c:minorTickMark val="none"/>
        <c:tickLblPos val="nextTo"/>
        <c:crossAx val="122579420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734946125332887E-2"/>
          <c:y val="3.560809682751484E-2"/>
          <c:w val="0.96653010774933423"/>
          <c:h val="0.67633806073973324"/>
        </c:manualLayout>
      </c:layout>
      <c:barChart>
        <c:barDir val="col"/>
        <c:grouping val="stacked"/>
        <c:varyColors val="0"/>
        <c:ser>
          <c:idx val="0"/>
          <c:order val="0"/>
          <c:tx>
            <c:strRef>
              <c:f>Sheet1!$A$4</c:f>
              <c:strCache>
                <c:ptCount val="1"/>
                <c:pt idx="0">
                  <c:v>City General Fund</c:v>
                </c:pt>
              </c:strCache>
            </c:strRef>
          </c:tx>
          <c:spPr>
            <a:solidFill>
              <a:schemeClr val="accent3">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Sheet1!$B$3:$E$3</c:f>
              <c:strCache>
                <c:ptCount val="4"/>
                <c:pt idx="0">
                  <c:v>FY2023/24</c:v>
                </c:pt>
                <c:pt idx="1">
                  <c:v>FY2024/25</c:v>
                </c:pt>
                <c:pt idx="2">
                  <c:v>FY2025/26</c:v>
                </c:pt>
                <c:pt idx="3">
                  <c:v>FY2026/27 Forecast</c:v>
                </c:pt>
              </c:strCache>
            </c:strRef>
          </c:cat>
          <c:val>
            <c:numRef>
              <c:f>Sheet1!$B$4:$E$4</c:f>
              <c:numCache>
                <c:formatCode>_("$"* #,##0.0_);_("$"* \(#,##0.0\);_("$"* "-"??_);_(@_)</c:formatCode>
                <c:ptCount val="4"/>
                <c:pt idx="0">
                  <c:v>12.456</c:v>
                </c:pt>
                <c:pt idx="1">
                  <c:v>19.581</c:v>
                </c:pt>
                <c:pt idx="2">
                  <c:v>35.304000000000002</c:v>
                </c:pt>
                <c:pt idx="3">
                  <c:v>48.304000000000002</c:v>
                </c:pt>
              </c:numCache>
            </c:numRef>
          </c:val>
          <c:extLst>
            <c:ext xmlns:c16="http://schemas.microsoft.com/office/drawing/2014/chart" uri="{C3380CC4-5D6E-409C-BE32-E72D297353CC}">
              <c16:uniqueId val="{00000000-CC78-47DE-BCA1-72A762AD8336}"/>
            </c:ext>
          </c:extLst>
        </c:ser>
        <c:ser>
          <c:idx val="1"/>
          <c:order val="1"/>
          <c:tx>
            <c:strRef>
              <c:f>Sheet1!$A$5</c:f>
              <c:strCache>
                <c:ptCount val="1"/>
                <c:pt idx="0">
                  <c:v>State HHAP</c:v>
                </c:pt>
              </c:strCache>
            </c:strRef>
          </c:tx>
          <c:spPr>
            <a:solidFill>
              <a:schemeClr val="accent5">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00-303F-4244-8D44-5A7C4877F4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Sheet1!$B$3:$E$3</c:f>
              <c:strCache>
                <c:ptCount val="4"/>
                <c:pt idx="0">
                  <c:v>FY2023/24</c:v>
                </c:pt>
                <c:pt idx="1">
                  <c:v>FY2024/25</c:v>
                </c:pt>
                <c:pt idx="2">
                  <c:v>FY2025/26</c:v>
                </c:pt>
                <c:pt idx="3">
                  <c:v>FY2026/27 Forecast</c:v>
                </c:pt>
              </c:strCache>
            </c:strRef>
          </c:cat>
          <c:val>
            <c:numRef>
              <c:f>Sheet1!$B$5:$E$5</c:f>
              <c:numCache>
                <c:formatCode>_("$"* #,##0.0_);_("$"* \(#,##0.0\);_("$"* "-"??_);_(@_)</c:formatCode>
                <c:ptCount val="4"/>
                <c:pt idx="0">
                  <c:v>19.832999999999998</c:v>
                </c:pt>
                <c:pt idx="1">
                  <c:v>24.689</c:v>
                </c:pt>
                <c:pt idx="2">
                  <c:v>12.896000000000001</c:v>
                </c:pt>
                <c:pt idx="3">
                  <c:v>0</c:v>
                </c:pt>
              </c:numCache>
            </c:numRef>
          </c:val>
          <c:extLst>
            <c:ext xmlns:c16="http://schemas.microsoft.com/office/drawing/2014/chart" uri="{C3380CC4-5D6E-409C-BE32-E72D297353CC}">
              <c16:uniqueId val="{00000001-CC78-47DE-BCA1-72A762AD8336}"/>
            </c:ext>
          </c:extLst>
        </c:ser>
        <c:ser>
          <c:idx val="2"/>
          <c:order val="2"/>
          <c:tx>
            <c:strRef>
              <c:f>Sheet1!$A$6</c:f>
              <c:strCache>
                <c:ptCount val="1"/>
                <c:pt idx="0">
                  <c:v>Other Funding </c:v>
                </c:pt>
              </c:strCache>
            </c:strRef>
          </c:tx>
          <c:spPr>
            <a:solidFill>
              <a:schemeClr val="accent4">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Sheet1!$B$3:$E$3</c:f>
              <c:strCache>
                <c:ptCount val="4"/>
                <c:pt idx="0">
                  <c:v>FY2023/24</c:v>
                </c:pt>
                <c:pt idx="1">
                  <c:v>FY2024/25</c:v>
                </c:pt>
                <c:pt idx="2">
                  <c:v>FY2025/26</c:v>
                </c:pt>
                <c:pt idx="3">
                  <c:v>FY2026/27 Forecast</c:v>
                </c:pt>
              </c:strCache>
            </c:strRef>
          </c:cat>
          <c:val>
            <c:numRef>
              <c:f>Sheet1!$B$6:$E$6</c:f>
              <c:numCache>
                <c:formatCode>_("$"* #,##0.0_);_("$"* \(#,##0.0\);_("$"* "-"??_);_(@_)</c:formatCode>
                <c:ptCount val="4"/>
                <c:pt idx="0">
                  <c:v>10.084</c:v>
                </c:pt>
                <c:pt idx="1">
                  <c:v>1.7270000000000001</c:v>
                </c:pt>
                <c:pt idx="2">
                  <c:v>0</c:v>
                </c:pt>
                <c:pt idx="3">
                  <c:v>0</c:v>
                </c:pt>
              </c:numCache>
            </c:numRef>
          </c:val>
          <c:extLst>
            <c:ext xmlns:c16="http://schemas.microsoft.com/office/drawing/2014/chart" uri="{C3380CC4-5D6E-409C-BE32-E72D297353CC}">
              <c16:uniqueId val="{00000002-CC78-47DE-BCA1-72A762AD8336}"/>
            </c:ext>
          </c:extLst>
        </c:ser>
        <c:ser>
          <c:idx val="3"/>
          <c:order val="3"/>
          <c:tx>
            <c:strRef>
              <c:f>Sheet1!$A$7</c:f>
              <c:strCache>
                <c:ptCount val="1"/>
                <c:pt idx="0">
                  <c:v>Total</c:v>
                </c:pt>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2"/>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Sheet1!$B$3:$E$3</c:f>
              <c:strCache>
                <c:ptCount val="4"/>
                <c:pt idx="0">
                  <c:v>FY2023/24</c:v>
                </c:pt>
                <c:pt idx="1">
                  <c:v>FY2024/25</c:v>
                </c:pt>
                <c:pt idx="2">
                  <c:v>FY2025/26</c:v>
                </c:pt>
                <c:pt idx="3">
                  <c:v>FY2026/27 Forecast</c:v>
                </c:pt>
              </c:strCache>
            </c:strRef>
          </c:cat>
          <c:val>
            <c:numRef>
              <c:f>Sheet1!$B$7:$E$7</c:f>
              <c:numCache>
                <c:formatCode>_("$"* #,##0.0_);_("$"* \(#,##0.0\);_("$"* "-"??_);_(@_)</c:formatCode>
                <c:ptCount val="4"/>
                <c:pt idx="0">
                  <c:v>42.372999999999998</c:v>
                </c:pt>
                <c:pt idx="1">
                  <c:v>45.997</c:v>
                </c:pt>
                <c:pt idx="2">
                  <c:v>48.2</c:v>
                </c:pt>
                <c:pt idx="3">
                  <c:v>48.304000000000002</c:v>
                </c:pt>
              </c:numCache>
            </c:numRef>
          </c:val>
          <c:extLst>
            <c:ext xmlns:c16="http://schemas.microsoft.com/office/drawing/2014/chart" uri="{C3380CC4-5D6E-409C-BE32-E72D297353CC}">
              <c16:uniqueId val="{00000003-CC78-47DE-BCA1-72A762AD8336}"/>
            </c:ext>
          </c:extLst>
        </c:ser>
        <c:dLbls>
          <c:showLegendKey val="0"/>
          <c:showVal val="0"/>
          <c:showCatName val="0"/>
          <c:showSerName val="0"/>
          <c:showPercent val="0"/>
          <c:showBubbleSize val="0"/>
        </c:dLbls>
        <c:gapWidth val="150"/>
        <c:overlap val="100"/>
        <c:axId val="1338762704"/>
        <c:axId val="1653114383"/>
      </c:barChart>
      <c:catAx>
        <c:axId val="1338762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bg2"/>
                </a:solidFill>
                <a:latin typeface="+mn-lt"/>
                <a:ea typeface="+mn-ea"/>
                <a:cs typeface="+mn-cs"/>
              </a:defRPr>
            </a:pPr>
            <a:endParaRPr lang="en-US"/>
          </a:p>
        </c:txPr>
        <c:crossAx val="1653114383"/>
        <c:crosses val="autoZero"/>
        <c:auto val="1"/>
        <c:lblAlgn val="ctr"/>
        <c:lblOffset val="100"/>
        <c:noMultiLvlLbl val="0"/>
      </c:catAx>
      <c:valAx>
        <c:axId val="1653114383"/>
        <c:scaling>
          <c:orientation val="minMax"/>
          <c:max val="60"/>
        </c:scaling>
        <c:delete val="1"/>
        <c:axPos val="l"/>
        <c:numFmt formatCode="_(&quot;$&quot;* #,##0.0_);_(&quot;$&quot;* \(#,##0.0\);_(&quot;$&quot;* &quot;-&quot;??_);_(@_)" sourceLinked="1"/>
        <c:majorTickMark val="out"/>
        <c:minorTickMark val="none"/>
        <c:tickLblPos val="nextTo"/>
        <c:crossAx val="1338762704"/>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bg2"/>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tx1">
                  <a:lumMod val="50000"/>
                </a:schemeClr>
              </a:solidFill>
              <a:ln w="19050">
                <a:solidFill>
                  <a:schemeClr val="lt1"/>
                </a:solidFill>
              </a:ln>
              <a:effectLst/>
            </c:spPr>
            <c:extLst>
              <c:ext xmlns:c16="http://schemas.microsoft.com/office/drawing/2014/chart" uri="{C3380CC4-5D6E-409C-BE32-E72D297353CC}">
                <c16:uniqueId val="{00000001-B268-485A-AEBD-C89D74E66509}"/>
              </c:ext>
            </c:extLst>
          </c:dPt>
          <c:dPt>
            <c:idx val="1"/>
            <c:bubble3D val="0"/>
            <c:spPr>
              <a:solidFill>
                <a:schemeClr val="tx1">
                  <a:lumMod val="75000"/>
                </a:schemeClr>
              </a:solidFill>
              <a:ln w="19050">
                <a:solidFill>
                  <a:schemeClr val="lt1"/>
                </a:solidFill>
              </a:ln>
              <a:effectLst/>
            </c:spPr>
            <c:extLst>
              <c:ext xmlns:c16="http://schemas.microsoft.com/office/drawing/2014/chart" uri="{C3380CC4-5D6E-409C-BE32-E72D297353CC}">
                <c16:uniqueId val="{00000003-B268-485A-AEBD-C89D74E66509}"/>
              </c:ext>
            </c:extLst>
          </c:dPt>
          <c:dPt>
            <c:idx val="2"/>
            <c:bubble3D val="0"/>
            <c:spPr>
              <a:solidFill>
                <a:schemeClr val="tx1">
                  <a:lumMod val="60000"/>
                  <a:lumOff val="40000"/>
                </a:schemeClr>
              </a:solidFill>
              <a:ln w="19050">
                <a:solidFill>
                  <a:schemeClr val="lt1"/>
                </a:solidFill>
              </a:ln>
              <a:effectLst/>
            </c:spPr>
            <c:extLst>
              <c:ext xmlns:c16="http://schemas.microsoft.com/office/drawing/2014/chart" uri="{C3380CC4-5D6E-409C-BE32-E72D297353CC}">
                <c16:uniqueId val="{00000005-B268-485A-AEBD-C89D74E66509}"/>
              </c:ext>
            </c:extLst>
          </c:dPt>
          <c:dPt>
            <c:idx val="3"/>
            <c:bubble3D val="0"/>
            <c:spPr>
              <a:solidFill>
                <a:schemeClr val="accent3">
                  <a:lumMod val="50000"/>
                </a:schemeClr>
              </a:solidFill>
              <a:ln w="19050">
                <a:solidFill>
                  <a:schemeClr val="lt1"/>
                </a:solidFill>
              </a:ln>
              <a:effectLst/>
            </c:spPr>
            <c:extLst>
              <c:ext xmlns:c16="http://schemas.microsoft.com/office/drawing/2014/chart" uri="{C3380CC4-5D6E-409C-BE32-E72D297353CC}">
                <c16:uniqueId val="{00000007-B268-485A-AEBD-C89D74E66509}"/>
              </c:ext>
            </c:extLst>
          </c:dPt>
          <c:dPt>
            <c:idx val="4"/>
            <c:bubble3D val="0"/>
            <c:spPr>
              <a:solidFill>
                <a:schemeClr val="accent3">
                  <a:lumMod val="75000"/>
                </a:schemeClr>
              </a:solidFill>
              <a:ln w="19050">
                <a:solidFill>
                  <a:schemeClr val="lt1"/>
                </a:solidFill>
              </a:ln>
              <a:effectLst/>
            </c:spPr>
            <c:extLst>
              <c:ext xmlns:c16="http://schemas.microsoft.com/office/drawing/2014/chart" uri="{C3380CC4-5D6E-409C-BE32-E72D297353CC}">
                <c16:uniqueId val="{00000009-B268-485A-AEBD-C89D74E66509}"/>
              </c:ext>
            </c:extLst>
          </c:dPt>
          <c:dPt>
            <c:idx val="5"/>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B-B268-485A-AEBD-C89D74E66509}"/>
              </c:ext>
            </c:extLst>
          </c:dPt>
          <c:dPt>
            <c:idx val="6"/>
            <c:bubble3D val="0"/>
            <c:spPr>
              <a:solidFill>
                <a:schemeClr val="accent2"/>
              </a:solidFill>
              <a:ln w="19050">
                <a:solidFill>
                  <a:schemeClr val="bg1"/>
                </a:solidFill>
              </a:ln>
              <a:effectLst/>
            </c:spPr>
            <c:extLst>
              <c:ext xmlns:c16="http://schemas.microsoft.com/office/drawing/2014/chart" uri="{C3380CC4-5D6E-409C-BE32-E72D297353CC}">
                <c16:uniqueId val="{0000000D-B268-485A-AEBD-C89D74E66509}"/>
              </c:ext>
            </c:extLst>
          </c:dPt>
          <c:dPt>
            <c:idx val="7"/>
            <c:bubble3D val="0"/>
            <c:spPr>
              <a:solidFill>
                <a:schemeClr val="tx1">
                  <a:lumMod val="20000"/>
                  <a:lumOff val="80000"/>
                </a:schemeClr>
              </a:solidFill>
              <a:ln w="19050">
                <a:solidFill>
                  <a:schemeClr val="lt1"/>
                </a:solidFill>
              </a:ln>
              <a:effectLst/>
            </c:spPr>
            <c:extLst>
              <c:ext xmlns:c16="http://schemas.microsoft.com/office/drawing/2014/chart" uri="{C3380CC4-5D6E-409C-BE32-E72D297353CC}">
                <c16:uniqueId val="{0000000F-B268-485A-AEBD-C89D74E66509}"/>
              </c:ext>
            </c:extLst>
          </c:dPt>
          <c:dPt>
            <c:idx val="8"/>
            <c:bubble3D val="0"/>
            <c:spPr>
              <a:solidFill>
                <a:schemeClr val="tx1">
                  <a:lumMod val="40000"/>
                  <a:lumOff val="60000"/>
                </a:schemeClr>
              </a:solidFill>
              <a:ln w="19050">
                <a:solidFill>
                  <a:schemeClr val="lt1"/>
                </a:solidFill>
              </a:ln>
              <a:effectLst/>
            </c:spPr>
            <c:extLst>
              <c:ext xmlns:c16="http://schemas.microsoft.com/office/drawing/2014/chart" uri="{C3380CC4-5D6E-409C-BE32-E72D297353CC}">
                <c16:uniqueId val="{00000011-B268-485A-AEBD-C89D74E66509}"/>
              </c:ext>
            </c:extLst>
          </c:dPt>
          <c:dLbls>
            <c:dLbl>
              <c:idx val="0"/>
              <c:layout>
                <c:manualLayout>
                  <c:x val="0.14166666666666647"/>
                  <c:y val="-7.720625485494275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B268-485A-AEBD-C89D74E66509}"/>
                </c:ext>
              </c:extLst>
            </c:dLbl>
            <c:dLbl>
              <c:idx val="1"/>
              <c:layout>
                <c:manualLayout>
                  <c:x val="0.15277777777777779"/>
                  <c:y val="8.5784727616603065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B268-485A-AEBD-C89D74E66509}"/>
                </c:ext>
              </c:extLst>
            </c:dLbl>
            <c:dLbl>
              <c:idx val="2"/>
              <c:layout>
                <c:manualLayout>
                  <c:x val="-0.10138888888888889"/>
                  <c:y val="0.16304344399788342"/>
                </c:manualLayout>
              </c:layout>
              <c:spPr>
                <a:solidFill>
                  <a:srgbClr val="FFFFFF"/>
                </a:solidFill>
                <a:ln>
                  <a:solidFill>
                    <a:srgbClr val="424242"/>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9.4444444444444442E-2"/>
                      <c:h val="0.13450099631868687"/>
                    </c:manualLayout>
                  </c15:layout>
                </c:ext>
                <c:ext xmlns:c16="http://schemas.microsoft.com/office/drawing/2014/chart" uri="{C3380CC4-5D6E-409C-BE32-E72D297353CC}">
                  <c16:uniqueId val="{00000005-B268-485A-AEBD-C89D74E66509}"/>
                </c:ext>
              </c:extLst>
            </c:dLbl>
            <c:dLbl>
              <c:idx val="3"/>
              <c:layout>
                <c:manualLayout>
                  <c:x val="-0.15277777777777779"/>
                  <c:y val="0.13153658234545793"/>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B268-485A-AEBD-C89D74E66509}"/>
                </c:ext>
              </c:extLst>
            </c:dLbl>
            <c:dLbl>
              <c:idx val="4"/>
              <c:layout>
                <c:manualLayout>
                  <c:x val="-0.16250000000000003"/>
                  <c:y val="5.1470836569961834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B268-485A-AEBD-C89D74E66509}"/>
                </c:ext>
              </c:extLst>
            </c:dLbl>
            <c:dLbl>
              <c:idx val="5"/>
              <c:layout>
                <c:manualLayout>
                  <c:x val="-0.16250000000000003"/>
                  <c:y val="-1.429745460276723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B268-485A-AEBD-C89D74E66509}"/>
                </c:ext>
              </c:extLst>
            </c:dLbl>
            <c:dLbl>
              <c:idx val="6"/>
              <c:layout>
                <c:manualLayout>
                  <c:x val="-0.12361111111111112"/>
                  <c:y val="-6.8627782093282449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B268-485A-AEBD-C89D74E66509}"/>
                </c:ext>
              </c:extLst>
            </c:dLbl>
            <c:dLbl>
              <c:idx val="7"/>
              <c:layout>
                <c:manualLayout>
                  <c:x val="-0.12222222222222222"/>
                  <c:y val="-0.13153658234545804"/>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B268-485A-AEBD-C89D74E66509}"/>
                </c:ext>
              </c:extLst>
            </c:dLbl>
            <c:dLbl>
              <c:idx val="8"/>
              <c:layout>
                <c:manualLayout>
                  <c:x val="-6.805555555555555E-2"/>
                  <c:y val="-0.14011505510711833"/>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1-B268-485A-AEBD-C89D74E66509}"/>
                </c:ext>
              </c:extLst>
            </c:dLbl>
            <c:spPr>
              <a:solidFill>
                <a:srgbClr val="FFFFFF"/>
              </a:solidFill>
              <a:ln>
                <a:solidFill>
                  <a:srgbClr val="424242"/>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bg2"/>
                    </a:solidFill>
                    <a:latin typeface="+mn-lt"/>
                    <a:ea typeface="+mn-ea"/>
                    <a:cs typeface="+mn-cs"/>
                  </a:defRPr>
                </a:pPr>
                <a:endParaRPr lang="en-US"/>
              </a:p>
            </c:txPr>
            <c:showLegendKey val="0"/>
            <c:showVal val="1"/>
            <c:showCatName val="1"/>
            <c:showSerName val="0"/>
            <c:showPercent val="1"/>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'Rev Charts'!$A$1:$A$8</c:f>
              <c:strCache>
                <c:ptCount val="8"/>
                <c:pt idx="0">
                  <c:v>Property Tax</c:v>
                </c:pt>
                <c:pt idx="1">
                  <c:v>Sales &amp; Use Tax</c:v>
                </c:pt>
                <c:pt idx="2">
                  <c:v>Charges, Fees, and Services</c:v>
                </c:pt>
                <c:pt idx="3">
                  <c:v>Licenses &amp; Permits</c:v>
                </c:pt>
                <c:pt idx="4">
                  <c:v>Intergovernmental &amp; Interfund</c:v>
                </c:pt>
                <c:pt idx="5">
                  <c:v>Other Revenues</c:v>
                </c:pt>
                <c:pt idx="6">
                  <c:v>Other Taxes</c:v>
                </c:pt>
                <c:pt idx="7">
                  <c:v>Utility Users Tax</c:v>
                </c:pt>
              </c:strCache>
            </c:strRef>
          </c:cat>
          <c:val>
            <c:numRef>
              <c:f>'Rev Charts'!$B$1:$B$8</c:f>
              <c:numCache>
                <c:formatCode>_("$"* #,##0.0_);_("$"* \(#,##0.0\);_("$"* "-"??_);_(@_)</c:formatCode>
                <c:ptCount val="8"/>
                <c:pt idx="0">
                  <c:v>246.4</c:v>
                </c:pt>
                <c:pt idx="1">
                  <c:v>236.8</c:v>
                </c:pt>
                <c:pt idx="2">
                  <c:v>109</c:v>
                </c:pt>
                <c:pt idx="3">
                  <c:v>35.200000000000003</c:v>
                </c:pt>
                <c:pt idx="4">
                  <c:v>65.699999999999989</c:v>
                </c:pt>
                <c:pt idx="5">
                  <c:v>52.400000000000006</c:v>
                </c:pt>
                <c:pt idx="6">
                  <c:v>59.200000000000074</c:v>
                </c:pt>
                <c:pt idx="7">
                  <c:v>67.8</c:v>
                </c:pt>
              </c:numCache>
            </c:numRef>
          </c:val>
          <c:extLst>
            <c:ext xmlns:c16="http://schemas.microsoft.com/office/drawing/2014/chart" uri="{C3380CC4-5D6E-409C-BE32-E72D297353CC}">
              <c16:uniqueId val="{00000012-B268-485A-AEBD-C89D74E66509}"/>
            </c:ext>
          </c:extLst>
        </c:ser>
        <c:dLbls>
          <c:showLegendKey val="0"/>
          <c:showVal val="0"/>
          <c:showCatName val="0"/>
          <c:showSerName val="0"/>
          <c:showPercent val="0"/>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D2463A-33CD-4C27-ABD4-2EDF124A82CF}" type="doc">
      <dgm:prSet loTypeId="urn:microsoft.com/office/officeart/2005/8/layout/list1" loCatId="list" qsTypeId="urn:microsoft.com/office/officeart/2005/8/quickstyle/3d3" qsCatId="3D" csTypeId="urn:microsoft.com/office/officeart/2005/8/colors/colorful2" csCatId="colorful" phldr="1"/>
      <dgm:spPr/>
      <dgm:t>
        <a:bodyPr/>
        <a:lstStyle/>
        <a:p>
          <a:endParaRPr lang="en-US"/>
        </a:p>
      </dgm:t>
    </dgm:pt>
    <dgm:pt modelId="{B8CD1F38-8B8F-41E6-BF50-6C8ABD33397A}">
      <dgm:prSet phldrT="[Text]" phldr="0" custT="1"/>
      <dgm:spPr/>
      <dgm:t>
        <a:bodyPr/>
        <a:lstStyle/>
        <a:p>
          <a:r>
            <a:rPr lang="en-US" sz="1800" b="1" dirty="0"/>
            <a:t>New Services / Commitments</a:t>
          </a:r>
        </a:p>
      </dgm:t>
    </dgm:pt>
    <dgm:pt modelId="{30DB8948-B295-4048-BBE6-E58FBDBD0B5E}" type="parTrans" cxnId="{18D409E6-D36D-4866-AA07-778419B608AE}">
      <dgm:prSet/>
      <dgm:spPr/>
      <dgm:t>
        <a:bodyPr/>
        <a:lstStyle/>
        <a:p>
          <a:endParaRPr lang="en-US"/>
        </a:p>
      </dgm:t>
    </dgm:pt>
    <dgm:pt modelId="{58359280-847A-4039-8660-931DA1E67D66}" type="sibTrans" cxnId="{18D409E6-D36D-4866-AA07-778419B608AE}">
      <dgm:prSet/>
      <dgm:spPr/>
      <dgm:t>
        <a:bodyPr/>
        <a:lstStyle/>
        <a:p>
          <a:endParaRPr lang="en-US"/>
        </a:p>
      </dgm:t>
    </dgm:pt>
    <dgm:pt modelId="{3BB85A92-4ECA-4263-A267-BF8E836207FD}">
      <dgm:prSet phldrT="[Text]" phldr="0"/>
      <dgm:spPr/>
      <dgm:t>
        <a:bodyPr/>
        <a:lstStyle/>
        <a:p>
          <a:r>
            <a:rPr lang="en-US" dirty="0"/>
            <a:t>Homelessness</a:t>
          </a:r>
        </a:p>
      </dgm:t>
    </dgm:pt>
    <dgm:pt modelId="{534AB7E5-754E-401F-927F-B84948D29CBE}" type="parTrans" cxnId="{B2D6F297-DAC2-456A-B2E2-15C6523044B0}">
      <dgm:prSet/>
      <dgm:spPr/>
      <dgm:t>
        <a:bodyPr/>
        <a:lstStyle/>
        <a:p>
          <a:endParaRPr lang="en-US"/>
        </a:p>
      </dgm:t>
    </dgm:pt>
    <dgm:pt modelId="{D5738F1D-1DF4-482D-9897-24EBE2BFE725}" type="sibTrans" cxnId="{B2D6F297-DAC2-456A-B2E2-15C6523044B0}">
      <dgm:prSet/>
      <dgm:spPr/>
      <dgm:t>
        <a:bodyPr/>
        <a:lstStyle/>
        <a:p>
          <a:endParaRPr lang="en-US"/>
        </a:p>
      </dgm:t>
    </dgm:pt>
    <dgm:pt modelId="{68161891-782C-4D89-B2C6-F81E39638FAE}">
      <dgm:prSet phldrT="[Text]" phldr="0" custT="1"/>
      <dgm:spPr/>
      <dgm:t>
        <a:bodyPr/>
        <a:lstStyle/>
        <a:p>
          <a:r>
            <a:rPr lang="en-US" sz="1800" b="1" dirty="0"/>
            <a:t>Macroeconomic Factors</a:t>
          </a:r>
        </a:p>
      </dgm:t>
    </dgm:pt>
    <dgm:pt modelId="{142AAA0B-8960-4F0C-9FE7-422512D81478}" type="parTrans" cxnId="{92B78CA5-214F-4AC8-B33A-FBADD45979BD}">
      <dgm:prSet/>
      <dgm:spPr/>
      <dgm:t>
        <a:bodyPr/>
        <a:lstStyle/>
        <a:p>
          <a:endParaRPr lang="en-US"/>
        </a:p>
      </dgm:t>
    </dgm:pt>
    <dgm:pt modelId="{D27745D0-EA55-42AE-948E-D77AA9A7F52F}" type="sibTrans" cxnId="{92B78CA5-214F-4AC8-B33A-FBADD45979BD}">
      <dgm:prSet/>
      <dgm:spPr/>
      <dgm:t>
        <a:bodyPr/>
        <a:lstStyle/>
        <a:p>
          <a:endParaRPr lang="en-US"/>
        </a:p>
      </dgm:t>
    </dgm:pt>
    <dgm:pt modelId="{DF0640AA-D318-435E-AF95-BF42062D6C30}">
      <dgm:prSet phldrT="[Text]" phldr="0"/>
      <dgm:spPr/>
      <dgm:t>
        <a:bodyPr/>
        <a:lstStyle/>
        <a:p>
          <a:r>
            <a:rPr lang="en-US" dirty="0"/>
            <a:t>Inflation (Higher cost for City goods / services – impacts on Sales Tax revenues)</a:t>
          </a:r>
        </a:p>
      </dgm:t>
    </dgm:pt>
    <dgm:pt modelId="{3B74722C-E1BB-470B-8E29-48A30AB28990}" type="parTrans" cxnId="{3715397A-BE55-452B-95B1-647EC720F01B}">
      <dgm:prSet/>
      <dgm:spPr/>
      <dgm:t>
        <a:bodyPr/>
        <a:lstStyle/>
        <a:p>
          <a:endParaRPr lang="en-US"/>
        </a:p>
      </dgm:t>
    </dgm:pt>
    <dgm:pt modelId="{5A9260A3-A467-411D-8898-2887BDFDEA08}" type="sibTrans" cxnId="{3715397A-BE55-452B-95B1-647EC720F01B}">
      <dgm:prSet/>
      <dgm:spPr/>
      <dgm:t>
        <a:bodyPr/>
        <a:lstStyle/>
        <a:p>
          <a:endParaRPr lang="en-US"/>
        </a:p>
      </dgm:t>
    </dgm:pt>
    <dgm:pt modelId="{7304766D-DDF1-4008-AD44-33617F1167AF}">
      <dgm:prSet custT="1"/>
      <dgm:spPr/>
      <dgm:t>
        <a:bodyPr/>
        <a:lstStyle/>
        <a:p>
          <a:r>
            <a:rPr lang="en-US" sz="1800" b="1" dirty="0"/>
            <a:t>Other Costs</a:t>
          </a:r>
        </a:p>
      </dgm:t>
    </dgm:pt>
    <dgm:pt modelId="{62E91537-456E-4F52-8E87-E4C2029DF458}" type="parTrans" cxnId="{29AFB7C1-9D31-4475-A43D-C022EA7B58A9}">
      <dgm:prSet/>
      <dgm:spPr/>
      <dgm:t>
        <a:bodyPr/>
        <a:lstStyle/>
        <a:p>
          <a:endParaRPr lang="en-US"/>
        </a:p>
      </dgm:t>
    </dgm:pt>
    <dgm:pt modelId="{C22A4440-09EF-4CD7-9592-87D3243CF897}" type="sibTrans" cxnId="{29AFB7C1-9D31-4475-A43D-C022EA7B58A9}">
      <dgm:prSet/>
      <dgm:spPr/>
      <dgm:t>
        <a:bodyPr/>
        <a:lstStyle/>
        <a:p>
          <a:endParaRPr lang="en-US"/>
        </a:p>
      </dgm:t>
    </dgm:pt>
    <dgm:pt modelId="{7E657E5D-0A9B-4908-A9B3-6AD65EFA40F5}">
      <dgm:prSet phldrT="[Text]" phldr="0"/>
      <dgm:spPr/>
      <dgm:t>
        <a:bodyPr/>
        <a:lstStyle/>
        <a:p>
          <a:r>
            <a:rPr lang="en-US" dirty="0"/>
            <a:t>Insurance Costs</a:t>
          </a:r>
        </a:p>
      </dgm:t>
    </dgm:pt>
    <dgm:pt modelId="{9F021EEE-0B63-4F41-ABA9-10613ABC4B6A}" type="parTrans" cxnId="{B4C5AA3D-9342-4C26-88E8-2D65843EF627}">
      <dgm:prSet/>
      <dgm:spPr/>
      <dgm:t>
        <a:bodyPr/>
        <a:lstStyle/>
        <a:p>
          <a:endParaRPr lang="en-US"/>
        </a:p>
      </dgm:t>
    </dgm:pt>
    <dgm:pt modelId="{50ECCBBA-C5F8-4D9B-865F-E244BDA4567E}" type="sibTrans" cxnId="{B4C5AA3D-9342-4C26-88E8-2D65843EF627}">
      <dgm:prSet/>
      <dgm:spPr/>
      <dgm:t>
        <a:bodyPr/>
        <a:lstStyle/>
        <a:p>
          <a:endParaRPr lang="en-US"/>
        </a:p>
      </dgm:t>
    </dgm:pt>
    <dgm:pt modelId="{BBDF9550-FA9A-4907-965A-DBABFA0EF752}">
      <dgm:prSet/>
      <dgm:spPr/>
      <dgm:t>
        <a:bodyPr/>
        <a:lstStyle/>
        <a:p>
          <a:r>
            <a:rPr lang="en-US" dirty="0"/>
            <a:t>Labor increases (related to inflation)</a:t>
          </a:r>
        </a:p>
      </dgm:t>
    </dgm:pt>
    <dgm:pt modelId="{7B51F2DD-6351-4EC5-847D-EAC482911512}" type="parTrans" cxnId="{A4C8AC56-EF07-4B25-A5BE-78A3E1E93B97}">
      <dgm:prSet/>
      <dgm:spPr/>
      <dgm:t>
        <a:bodyPr/>
        <a:lstStyle/>
        <a:p>
          <a:endParaRPr lang="en-US"/>
        </a:p>
      </dgm:t>
    </dgm:pt>
    <dgm:pt modelId="{C22EE46C-5709-4634-AA12-E51283679B76}" type="sibTrans" cxnId="{A4C8AC56-EF07-4B25-A5BE-78A3E1E93B97}">
      <dgm:prSet/>
      <dgm:spPr/>
      <dgm:t>
        <a:bodyPr/>
        <a:lstStyle/>
        <a:p>
          <a:endParaRPr lang="en-US"/>
        </a:p>
      </dgm:t>
    </dgm:pt>
    <dgm:pt modelId="{297670BB-2575-48B6-BF43-CA2A86CF215B}">
      <dgm:prSet/>
      <dgm:spPr/>
      <dgm:t>
        <a:bodyPr/>
        <a:lstStyle/>
        <a:p>
          <a:r>
            <a:rPr lang="en-US" dirty="0"/>
            <a:t>Retirement liabilities</a:t>
          </a:r>
        </a:p>
      </dgm:t>
    </dgm:pt>
    <dgm:pt modelId="{D79E70B6-C034-4ED2-8907-A741BFFCD909}" type="parTrans" cxnId="{23D0FC53-CC39-4AD7-BC7B-A0C2FD76B6D2}">
      <dgm:prSet/>
      <dgm:spPr/>
      <dgm:t>
        <a:bodyPr/>
        <a:lstStyle/>
        <a:p>
          <a:endParaRPr lang="en-US"/>
        </a:p>
      </dgm:t>
    </dgm:pt>
    <dgm:pt modelId="{85ECE889-496A-4014-A992-6F1FEC9DD608}" type="sibTrans" cxnId="{23D0FC53-CC39-4AD7-BC7B-A0C2FD76B6D2}">
      <dgm:prSet/>
      <dgm:spPr/>
      <dgm:t>
        <a:bodyPr/>
        <a:lstStyle/>
        <a:p>
          <a:endParaRPr lang="en-US"/>
        </a:p>
      </dgm:t>
    </dgm:pt>
    <dgm:pt modelId="{0DD46B17-2B45-4102-BB57-40C0811F16F6}">
      <dgm:prSet/>
      <dgm:spPr/>
      <dgm:t>
        <a:bodyPr/>
        <a:lstStyle/>
        <a:p>
          <a:r>
            <a:rPr lang="en-US" dirty="0"/>
            <a:t>Reduced State funding for homeless services / Costs picked up by General Fund</a:t>
          </a:r>
        </a:p>
      </dgm:t>
    </dgm:pt>
    <dgm:pt modelId="{B0FE1DEB-A67D-4FCA-9975-84829E5736FA}" type="parTrans" cxnId="{D3A8F66A-71F8-4E0E-B8DD-B832B159DEF2}">
      <dgm:prSet/>
      <dgm:spPr/>
      <dgm:t>
        <a:bodyPr/>
        <a:lstStyle/>
        <a:p>
          <a:endParaRPr lang="en-US"/>
        </a:p>
      </dgm:t>
    </dgm:pt>
    <dgm:pt modelId="{BCB09FCA-A6C7-41A5-A66C-E7A7C257D85F}" type="sibTrans" cxnId="{D3A8F66A-71F8-4E0E-B8DD-B832B159DEF2}">
      <dgm:prSet/>
      <dgm:spPr/>
      <dgm:t>
        <a:bodyPr/>
        <a:lstStyle/>
        <a:p>
          <a:endParaRPr lang="en-US"/>
        </a:p>
      </dgm:t>
    </dgm:pt>
    <dgm:pt modelId="{C6E4D1B8-346F-4734-8195-D456D4FE9E83}">
      <dgm:prSet phldrT="[Text]" phldr="0"/>
      <dgm:spPr/>
      <dgm:t>
        <a:bodyPr/>
        <a:lstStyle/>
        <a:p>
          <a:r>
            <a:rPr lang="en-US" dirty="0"/>
            <a:t>Children’s Fund</a:t>
          </a:r>
        </a:p>
      </dgm:t>
    </dgm:pt>
    <dgm:pt modelId="{769FA906-0498-4EBD-873D-CA114817001C}" type="parTrans" cxnId="{92929BC4-751C-4D5B-8108-F38323E5B6F1}">
      <dgm:prSet/>
      <dgm:spPr/>
      <dgm:t>
        <a:bodyPr/>
        <a:lstStyle/>
        <a:p>
          <a:endParaRPr lang="en-US"/>
        </a:p>
      </dgm:t>
    </dgm:pt>
    <dgm:pt modelId="{5A5ACD6E-2400-489F-95AF-7A719C0B9391}" type="sibTrans" cxnId="{92929BC4-751C-4D5B-8108-F38323E5B6F1}">
      <dgm:prSet/>
      <dgm:spPr/>
      <dgm:t>
        <a:bodyPr/>
        <a:lstStyle/>
        <a:p>
          <a:endParaRPr lang="en-US"/>
        </a:p>
      </dgm:t>
    </dgm:pt>
    <dgm:pt modelId="{9EA1F1EB-009F-43E4-AB10-2A58C71765DB}" type="pres">
      <dgm:prSet presAssocID="{D4D2463A-33CD-4C27-ABD4-2EDF124A82CF}" presName="linear" presStyleCnt="0">
        <dgm:presLayoutVars>
          <dgm:dir/>
          <dgm:animLvl val="lvl"/>
          <dgm:resizeHandles val="exact"/>
        </dgm:presLayoutVars>
      </dgm:prSet>
      <dgm:spPr/>
    </dgm:pt>
    <dgm:pt modelId="{C06B9C99-448F-493C-A74C-79FFAF190F6B}" type="pres">
      <dgm:prSet presAssocID="{B8CD1F38-8B8F-41E6-BF50-6C8ABD33397A}" presName="parentLin" presStyleCnt="0"/>
      <dgm:spPr/>
    </dgm:pt>
    <dgm:pt modelId="{DA295A24-86CC-4E5A-B43A-16ACD35921E6}" type="pres">
      <dgm:prSet presAssocID="{B8CD1F38-8B8F-41E6-BF50-6C8ABD33397A}" presName="parentLeftMargin" presStyleLbl="node1" presStyleIdx="0" presStyleCnt="3"/>
      <dgm:spPr/>
    </dgm:pt>
    <dgm:pt modelId="{51C16778-63A7-4BD3-B572-B9530082392F}" type="pres">
      <dgm:prSet presAssocID="{B8CD1F38-8B8F-41E6-BF50-6C8ABD33397A}" presName="parentText" presStyleLbl="node1" presStyleIdx="0" presStyleCnt="3">
        <dgm:presLayoutVars>
          <dgm:chMax val="0"/>
          <dgm:bulletEnabled val="1"/>
        </dgm:presLayoutVars>
      </dgm:prSet>
      <dgm:spPr/>
    </dgm:pt>
    <dgm:pt modelId="{2A6E5C0C-CC9D-47F1-8FEC-416B54512EBE}" type="pres">
      <dgm:prSet presAssocID="{B8CD1F38-8B8F-41E6-BF50-6C8ABD33397A}" presName="negativeSpace" presStyleCnt="0"/>
      <dgm:spPr/>
    </dgm:pt>
    <dgm:pt modelId="{5922FEE5-E405-4F7B-86DA-AFADE8A7826B}" type="pres">
      <dgm:prSet presAssocID="{B8CD1F38-8B8F-41E6-BF50-6C8ABD33397A}" presName="childText" presStyleLbl="conFgAcc1" presStyleIdx="0" presStyleCnt="3">
        <dgm:presLayoutVars>
          <dgm:bulletEnabled val="1"/>
        </dgm:presLayoutVars>
      </dgm:prSet>
      <dgm:spPr/>
    </dgm:pt>
    <dgm:pt modelId="{BF2D0F12-47A6-4F9D-8490-A9A7668AC846}" type="pres">
      <dgm:prSet presAssocID="{58359280-847A-4039-8660-931DA1E67D66}" presName="spaceBetweenRectangles" presStyleCnt="0"/>
      <dgm:spPr/>
    </dgm:pt>
    <dgm:pt modelId="{DE0BC8F0-A589-40E8-BB4A-F04BB319F8FF}" type="pres">
      <dgm:prSet presAssocID="{68161891-782C-4D89-B2C6-F81E39638FAE}" presName="parentLin" presStyleCnt="0"/>
      <dgm:spPr/>
    </dgm:pt>
    <dgm:pt modelId="{E27C157D-FE46-4BBB-9006-40877D969AFC}" type="pres">
      <dgm:prSet presAssocID="{68161891-782C-4D89-B2C6-F81E39638FAE}" presName="parentLeftMargin" presStyleLbl="node1" presStyleIdx="0" presStyleCnt="3"/>
      <dgm:spPr/>
    </dgm:pt>
    <dgm:pt modelId="{8755A667-8553-460F-9C8B-0CA406588B47}" type="pres">
      <dgm:prSet presAssocID="{68161891-782C-4D89-B2C6-F81E39638FAE}" presName="parentText" presStyleLbl="node1" presStyleIdx="1" presStyleCnt="3">
        <dgm:presLayoutVars>
          <dgm:chMax val="0"/>
          <dgm:bulletEnabled val="1"/>
        </dgm:presLayoutVars>
      </dgm:prSet>
      <dgm:spPr/>
    </dgm:pt>
    <dgm:pt modelId="{E546C5E7-4C7A-4666-90D4-F0641C3C99F1}" type="pres">
      <dgm:prSet presAssocID="{68161891-782C-4D89-B2C6-F81E39638FAE}" presName="negativeSpace" presStyleCnt="0"/>
      <dgm:spPr/>
    </dgm:pt>
    <dgm:pt modelId="{E8CDBCA4-5DB1-4905-AB58-C2848AFF6F40}" type="pres">
      <dgm:prSet presAssocID="{68161891-782C-4D89-B2C6-F81E39638FAE}" presName="childText" presStyleLbl="conFgAcc1" presStyleIdx="1" presStyleCnt="3">
        <dgm:presLayoutVars>
          <dgm:bulletEnabled val="1"/>
        </dgm:presLayoutVars>
      </dgm:prSet>
      <dgm:spPr/>
    </dgm:pt>
    <dgm:pt modelId="{CCCD8806-1F05-492F-95A1-B49497CDC237}" type="pres">
      <dgm:prSet presAssocID="{D27745D0-EA55-42AE-948E-D77AA9A7F52F}" presName="spaceBetweenRectangles" presStyleCnt="0"/>
      <dgm:spPr/>
    </dgm:pt>
    <dgm:pt modelId="{0E111431-E68C-4807-8A10-BF07DD9F4750}" type="pres">
      <dgm:prSet presAssocID="{7304766D-DDF1-4008-AD44-33617F1167AF}" presName="parentLin" presStyleCnt="0"/>
      <dgm:spPr/>
    </dgm:pt>
    <dgm:pt modelId="{16601E0E-EC8B-440A-AE96-7472579224E8}" type="pres">
      <dgm:prSet presAssocID="{7304766D-DDF1-4008-AD44-33617F1167AF}" presName="parentLeftMargin" presStyleLbl="node1" presStyleIdx="1" presStyleCnt="3"/>
      <dgm:spPr/>
    </dgm:pt>
    <dgm:pt modelId="{3EBE17FA-CB90-42B3-B063-B6146873CCED}" type="pres">
      <dgm:prSet presAssocID="{7304766D-DDF1-4008-AD44-33617F1167AF}" presName="parentText" presStyleLbl="node1" presStyleIdx="2" presStyleCnt="3">
        <dgm:presLayoutVars>
          <dgm:chMax val="0"/>
          <dgm:bulletEnabled val="1"/>
        </dgm:presLayoutVars>
      </dgm:prSet>
      <dgm:spPr/>
    </dgm:pt>
    <dgm:pt modelId="{80C016A3-B175-4FF0-A8E6-E2920672B296}" type="pres">
      <dgm:prSet presAssocID="{7304766D-DDF1-4008-AD44-33617F1167AF}" presName="negativeSpace" presStyleCnt="0"/>
      <dgm:spPr/>
    </dgm:pt>
    <dgm:pt modelId="{B871A56F-BBE6-4E3E-9BA0-98610B6DE20E}" type="pres">
      <dgm:prSet presAssocID="{7304766D-DDF1-4008-AD44-33617F1167AF}" presName="childText" presStyleLbl="conFgAcc1" presStyleIdx="2" presStyleCnt="3">
        <dgm:presLayoutVars>
          <dgm:bulletEnabled val="1"/>
        </dgm:presLayoutVars>
      </dgm:prSet>
      <dgm:spPr/>
    </dgm:pt>
  </dgm:ptLst>
  <dgm:cxnLst>
    <dgm:cxn modelId="{7A0D0003-0662-4FEE-8D17-98EBD16CC767}" type="presOf" srcId="{68161891-782C-4D89-B2C6-F81E39638FAE}" destId="{8755A667-8553-460F-9C8B-0CA406588B47}" srcOrd="1" destOrd="0" presId="urn:microsoft.com/office/officeart/2005/8/layout/list1"/>
    <dgm:cxn modelId="{AC0A1B3D-E556-48E1-9520-FB58CE251FD8}" type="presOf" srcId="{7304766D-DDF1-4008-AD44-33617F1167AF}" destId="{16601E0E-EC8B-440A-AE96-7472579224E8}" srcOrd="0" destOrd="0" presId="urn:microsoft.com/office/officeart/2005/8/layout/list1"/>
    <dgm:cxn modelId="{B4C5AA3D-9342-4C26-88E8-2D65843EF627}" srcId="{68161891-782C-4D89-B2C6-F81E39638FAE}" destId="{7E657E5D-0A9B-4908-A9B3-6AD65EFA40F5}" srcOrd="1" destOrd="0" parTransId="{9F021EEE-0B63-4F41-ABA9-10613ABC4B6A}" sibTransId="{50ECCBBA-C5F8-4D9B-865F-E244BDA4567E}"/>
    <dgm:cxn modelId="{DC4E295C-AEC0-419E-AC18-ED9BCF82B58C}" type="presOf" srcId="{DF0640AA-D318-435E-AF95-BF42062D6C30}" destId="{E8CDBCA4-5DB1-4905-AB58-C2848AFF6F40}" srcOrd="0" destOrd="0" presId="urn:microsoft.com/office/officeart/2005/8/layout/list1"/>
    <dgm:cxn modelId="{9842F945-2641-4D41-90A6-1753BA3645C5}" type="presOf" srcId="{7E657E5D-0A9B-4908-A9B3-6AD65EFA40F5}" destId="{E8CDBCA4-5DB1-4905-AB58-C2848AFF6F40}" srcOrd="0" destOrd="1" presId="urn:microsoft.com/office/officeart/2005/8/layout/list1"/>
    <dgm:cxn modelId="{D3A8F66A-71F8-4E0E-B8DD-B832B159DEF2}" srcId="{7304766D-DDF1-4008-AD44-33617F1167AF}" destId="{0DD46B17-2B45-4102-BB57-40C0811F16F6}" srcOrd="2" destOrd="0" parTransId="{B0FE1DEB-A67D-4FCA-9975-84829E5736FA}" sibTransId="{BCB09FCA-A6C7-41A5-A66C-E7A7C257D85F}"/>
    <dgm:cxn modelId="{EA1EAF6D-32A7-4629-997A-242648C5F4F9}" type="presOf" srcId="{0DD46B17-2B45-4102-BB57-40C0811F16F6}" destId="{B871A56F-BBE6-4E3E-9BA0-98610B6DE20E}" srcOrd="0" destOrd="2" presId="urn:microsoft.com/office/officeart/2005/8/layout/list1"/>
    <dgm:cxn modelId="{23D0FC53-CC39-4AD7-BC7B-A0C2FD76B6D2}" srcId="{7304766D-DDF1-4008-AD44-33617F1167AF}" destId="{297670BB-2575-48B6-BF43-CA2A86CF215B}" srcOrd="1" destOrd="0" parTransId="{D79E70B6-C034-4ED2-8907-A741BFFCD909}" sibTransId="{85ECE889-496A-4014-A992-6F1FEC9DD608}"/>
    <dgm:cxn modelId="{A4C8AC56-EF07-4B25-A5BE-78A3E1E93B97}" srcId="{7304766D-DDF1-4008-AD44-33617F1167AF}" destId="{BBDF9550-FA9A-4907-965A-DBABFA0EF752}" srcOrd="0" destOrd="0" parTransId="{7B51F2DD-6351-4EC5-847D-EAC482911512}" sibTransId="{C22EE46C-5709-4634-AA12-E51283679B76}"/>
    <dgm:cxn modelId="{3715397A-BE55-452B-95B1-647EC720F01B}" srcId="{68161891-782C-4D89-B2C6-F81E39638FAE}" destId="{DF0640AA-D318-435E-AF95-BF42062D6C30}" srcOrd="0" destOrd="0" parTransId="{3B74722C-E1BB-470B-8E29-48A30AB28990}" sibTransId="{5A9260A3-A467-411D-8898-2887BDFDEA08}"/>
    <dgm:cxn modelId="{8B91BA8A-CD0A-46D5-A29F-9754221E0818}" type="presOf" srcId="{D4D2463A-33CD-4C27-ABD4-2EDF124A82CF}" destId="{9EA1F1EB-009F-43E4-AB10-2A58C71765DB}" srcOrd="0" destOrd="0" presId="urn:microsoft.com/office/officeart/2005/8/layout/list1"/>
    <dgm:cxn modelId="{B2D6F297-DAC2-456A-B2E2-15C6523044B0}" srcId="{B8CD1F38-8B8F-41E6-BF50-6C8ABD33397A}" destId="{3BB85A92-4ECA-4263-A267-BF8E836207FD}" srcOrd="0" destOrd="0" parTransId="{534AB7E5-754E-401F-927F-B84948D29CBE}" sibTransId="{D5738F1D-1DF4-482D-9897-24EBE2BFE725}"/>
    <dgm:cxn modelId="{B674BA9C-3B18-4D41-A0A9-C8425BE10510}" type="presOf" srcId="{C6E4D1B8-346F-4734-8195-D456D4FE9E83}" destId="{5922FEE5-E405-4F7B-86DA-AFADE8A7826B}" srcOrd="0" destOrd="1" presId="urn:microsoft.com/office/officeart/2005/8/layout/list1"/>
    <dgm:cxn modelId="{92B78CA5-214F-4AC8-B33A-FBADD45979BD}" srcId="{D4D2463A-33CD-4C27-ABD4-2EDF124A82CF}" destId="{68161891-782C-4D89-B2C6-F81E39638FAE}" srcOrd="1" destOrd="0" parTransId="{142AAA0B-8960-4F0C-9FE7-422512D81478}" sibTransId="{D27745D0-EA55-42AE-948E-D77AA9A7F52F}"/>
    <dgm:cxn modelId="{3DE57CAF-BE5D-4F00-B728-DB27096D27C4}" type="presOf" srcId="{7304766D-DDF1-4008-AD44-33617F1167AF}" destId="{3EBE17FA-CB90-42B3-B063-B6146873CCED}" srcOrd="1" destOrd="0" presId="urn:microsoft.com/office/officeart/2005/8/layout/list1"/>
    <dgm:cxn modelId="{CCD610BA-0ACE-4003-9093-DA8F3B21DC42}" type="presOf" srcId="{3BB85A92-4ECA-4263-A267-BF8E836207FD}" destId="{5922FEE5-E405-4F7B-86DA-AFADE8A7826B}" srcOrd="0" destOrd="0" presId="urn:microsoft.com/office/officeart/2005/8/layout/list1"/>
    <dgm:cxn modelId="{29AFB7C1-9D31-4475-A43D-C022EA7B58A9}" srcId="{D4D2463A-33CD-4C27-ABD4-2EDF124A82CF}" destId="{7304766D-DDF1-4008-AD44-33617F1167AF}" srcOrd="2" destOrd="0" parTransId="{62E91537-456E-4F52-8E87-E4C2029DF458}" sibTransId="{C22A4440-09EF-4CD7-9592-87D3243CF897}"/>
    <dgm:cxn modelId="{92929BC4-751C-4D5B-8108-F38323E5B6F1}" srcId="{B8CD1F38-8B8F-41E6-BF50-6C8ABD33397A}" destId="{C6E4D1B8-346F-4734-8195-D456D4FE9E83}" srcOrd="1" destOrd="0" parTransId="{769FA906-0498-4EBD-873D-CA114817001C}" sibTransId="{5A5ACD6E-2400-489F-95AF-7A719C0B9391}"/>
    <dgm:cxn modelId="{093BDDCB-7667-4EA7-BC77-B59F97F16697}" type="presOf" srcId="{68161891-782C-4D89-B2C6-F81E39638FAE}" destId="{E27C157D-FE46-4BBB-9006-40877D969AFC}" srcOrd="0" destOrd="0" presId="urn:microsoft.com/office/officeart/2005/8/layout/list1"/>
    <dgm:cxn modelId="{04A016DA-5C09-47C2-B8C6-FD922420B2A1}" type="presOf" srcId="{B8CD1F38-8B8F-41E6-BF50-6C8ABD33397A}" destId="{DA295A24-86CC-4E5A-B43A-16ACD35921E6}" srcOrd="0" destOrd="0" presId="urn:microsoft.com/office/officeart/2005/8/layout/list1"/>
    <dgm:cxn modelId="{270B52DD-D329-48CC-ACB9-6C131FBD46E3}" type="presOf" srcId="{297670BB-2575-48B6-BF43-CA2A86CF215B}" destId="{B871A56F-BBE6-4E3E-9BA0-98610B6DE20E}" srcOrd="0" destOrd="1" presId="urn:microsoft.com/office/officeart/2005/8/layout/list1"/>
    <dgm:cxn modelId="{18D409E6-D36D-4866-AA07-778419B608AE}" srcId="{D4D2463A-33CD-4C27-ABD4-2EDF124A82CF}" destId="{B8CD1F38-8B8F-41E6-BF50-6C8ABD33397A}" srcOrd="0" destOrd="0" parTransId="{30DB8948-B295-4048-BBE6-E58FBDBD0B5E}" sibTransId="{58359280-847A-4039-8660-931DA1E67D66}"/>
    <dgm:cxn modelId="{84C401F6-7DBD-4CF4-969C-A3C218D109CA}" type="presOf" srcId="{BBDF9550-FA9A-4907-965A-DBABFA0EF752}" destId="{B871A56F-BBE6-4E3E-9BA0-98610B6DE20E}" srcOrd="0" destOrd="0" presId="urn:microsoft.com/office/officeart/2005/8/layout/list1"/>
    <dgm:cxn modelId="{89B055FB-F040-4B3D-8810-ECEE0FF9FAFF}" type="presOf" srcId="{B8CD1F38-8B8F-41E6-BF50-6C8ABD33397A}" destId="{51C16778-63A7-4BD3-B572-B9530082392F}" srcOrd="1" destOrd="0" presId="urn:microsoft.com/office/officeart/2005/8/layout/list1"/>
    <dgm:cxn modelId="{73CDD554-4813-46C4-858D-B5B40CAB2901}" type="presParOf" srcId="{9EA1F1EB-009F-43E4-AB10-2A58C71765DB}" destId="{C06B9C99-448F-493C-A74C-79FFAF190F6B}" srcOrd="0" destOrd="0" presId="urn:microsoft.com/office/officeart/2005/8/layout/list1"/>
    <dgm:cxn modelId="{FAA61164-53C1-444B-B931-13982EA4DF95}" type="presParOf" srcId="{C06B9C99-448F-493C-A74C-79FFAF190F6B}" destId="{DA295A24-86CC-4E5A-B43A-16ACD35921E6}" srcOrd="0" destOrd="0" presId="urn:microsoft.com/office/officeart/2005/8/layout/list1"/>
    <dgm:cxn modelId="{5FF368BF-AA84-4330-B5B7-6CE2B3805691}" type="presParOf" srcId="{C06B9C99-448F-493C-A74C-79FFAF190F6B}" destId="{51C16778-63A7-4BD3-B572-B9530082392F}" srcOrd="1" destOrd="0" presId="urn:microsoft.com/office/officeart/2005/8/layout/list1"/>
    <dgm:cxn modelId="{4DDA05DC-096E-45FA-9F4A-7F881C60498D}" type="presParOf" srcId="{9EA1F1EB-009F-43E4-AB10-2A58C71765DB}" destId="{2A6E5C0C-CC9D-47F1-8FEC-416B54512EBE}" srcOrd="1" destOrd="0" presId="urn:microsoft.com/office/officeart/2005/8/layout/list1"/>
    <dgm:cxn modelId="{F9B0657A-E182-4D31-862F-CAFF2EF3BBC2}" type="presParOf" srcId="{9EA1F1EB-009F-43E4-AB10-2A58C71765DB}" destId="{5922FEE5-E405-4F7B-86DA-AFADE8A7826B}" srcOrd="2" destOrd="0" presId="urn:microsoft.com/office/officeart/2005/8/layout/list1"/>
    <dgm:cxn modelId="{6A632FC2-4E0B-4549-A8AB-CD526C00D96E}" type="presParOf" srcId="{9EA1F1EB-009F-43E4-AB10-2A58C71765DB}" destId="{BF2D0F12-47A6-4F9D-8490-A9A7668AC846}" srcOrd="3" destOrd="0" presId="urn:microsoft.com/office/officeart/2005/8/layout/list1"/>
    <dgm:cxn modelId="{660C62E4-7DF0-4926-8BA6-CF49356919E5}" type="presParOf" srcId="{9EA1F1EB-009F-43E4-AB10-2A58C71765DB}" destId="{DE0BC8F0-A589-40E8-BB4A-F04BB319F8FF}" srcOrd="4" destOrd="0" presId="urn:microsoft.com/office/officeart/2005/8/layout/list1"/>
    <dgm:cxn modelId="{2B1F2961-885A-412F-852B-9AA840422A59}" type="presParOf" srcId="{DE0BC8F0-A589-40E8-BB4A-F04BB319F8FF}" destId="{E27C157D-FE46-4BBB-9006-40877D969AFC}" srcOrd="0" destOrd="0" presId="urn:microsoft.com/office/officeart/2005/8/layout/list1"/>
    <dgm:cxn modelId="{CD5654F5-6768-4887-A5ED-8A1E08DC28B5}" type="presParOf" srcId="{DE0BC8F0-A589-40E8-BB4A-F04BB319F8FF}" destId="{8755A667-8553-460F-9C8B-0CA406588B47}" srcOrd="1" destOrd="0" presId="urn:microsoft.com/office/officeart/2005/8/layout/list1"/>
    <dgm:cxn modelId="{0E46E5C3-C60D-43B5-BD77-14127C42E0EE}" type="presParOf" srcId="{9EA1F1EB-009F-43E4-AB10-2A58C71765DB}" destId="{E546C5E7-4C7A-4666-90D4-F0641C3C99F1}" srcOrd="5" destOrd="0" presId="urn:microsoft.com/office/officeart/2005/8/layout/list1"/>
    <dgm:cxn modelId="{E73B8F46-1D01-497C-BD0A-FD5D8FDAF91B}" type="presParOf" srcId="{9EA1F1EB-009F-43E4-AB10-2A58C71765DB}" destId="{E8CDBCA4-5DB1-4905-AB58-C2848AFF6F40}" srcOrd="6" destOrd="0" presId="urn:microsoft.com/office/officeart/2005/8/layout/list1"/>
    <dgm:cxn modelId="{895B14FA-FE47-4521-8DF7-394C2791F57B}" type="presParOf" srcId="{9EA1F1EB-009F-43E4-AB10-2A58C71765DB}" destId="{CCCD8806-1F05-492F-95A1-B49497CDC237}" srcOrd="7" destOrd="0" presId="urn:microsoft.com/office/officeart/2005/8/layout/list1"/>
    <dgm:cxn modelId="{77A70381-E937-44F9-8BC9-DD9FAE18C207}" type="presParOf" srcId="{9EA1F1EB-009F-43E4-AB10-2A58C71765DB}" destId="{0E111431-E68C-4807-8A10-BF07DD9F4750}" srcOrd="8" destOrd="0" presId="urn:microsoft.com/office/officeart/2005/8/layout/list1"/>
    <dgm:cxn modelId="{D5F77415-83FB-4471-AC0F-916641637E06}" type="presParOf" srcId="{0E111431-E68C-4807-8A10-BF07DD9F4750}" destId="{16601E0E-EC8B-440A-AE96-7472579224E8}" srcOrd="0" destOrd="0" presId="urn:microsoft.com/office/officeart/2005/8/layout/list1"/>
    <dgm:cxn modelId="{6E6BE84A-0AA9-413E-914B-6FCC2C834271}" type="presParOf" srcId="{0E111431-E68C-4807-8A10-BF07DD9F4750}" destId="{3EBE17FA-CB90-42B3-B063-B6146873CCED}" srcOrd="1" destOrd="0" presId="urn:microsoft.com/office/officeart/2005/8/layout/list1"/>
    <dgm:cxn modelId="{1B504BF3-B08B-43EA-B720-C46390BF92E4}" type="presParOf" srcId="{9EA1F1EB-009F-43E4-AB10-2A58C71765DB}" destId="{80C016A3-B175-4FF0-A8E6-E2920672B296}" srcOrd="9" destOrd="0" presId="urn:microsoft.com/office/officeart/2005/8/layout/list1"/>
    <dgm:cxn modelId="{09121B6D-280F-4A58-B6C7-B3A98C9E3288}" type="presParOf" srcId="{9EA1F1EB-009F-43E4-AB10-2A58C71765DB}" destId="{B871A56F-BBE6-4E3E-9BA0-98610B6DE20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629C89-B9DB-43AF-A592-F52CD9644F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42ECB41-4C5F-47AB-A66F-FC67FA92FC82}">
      <dgm:prSet phldrT="[Text]" phldr="0"/>
      <dgm:spPr/>
      <dgm:t>
        <a:bodyPr/>
        <a:lstStyle/>
        <a:p>
          <a:r>
            <a:rPr lang="en-US" dirty="0"/>
            <a:t>Revenue Increases</a:t>
          </a:r>
        </a:p>
      </dgm:t>
    </dgm:pt>
    <dgm:pt modelId="{D8D341F0-444A-4BE9-A4F8-B0294DAC6CFF}" type="parTrans" cxnId="{0E31CE55-BF40-47C5-81FF-D4B3AEE6A707}">
      <dgm:prSet/>
      <dgm:spPr/>
      <dgm:t>
        <a:bodyPr/>
        <a:lstStyle/>
        <a:p>
          <a:endParaRPr lang="en-US"/>
        </a:p>
      </dgm:t>
    </dgm:pt>
    <dgm:pt modelId="{6D3A2DCB-3330-4404-B9CC-BA6F4EA39839}" type="sibTrans" cxnId="{0E31CE55-BF40-47C5-81FF-D4B3AEE6A707}">
      <dgm:prSet/>
      <dgm:spPr/>
      <dgm:t>
        <a:bodyPr/>
        <a:lstStyle/>
        <a:p>
          <a:endParaRPr lang="en-US"/>
        </a:p>
      </dgm:t>
    </dgm:pt>
    <dgm:pt modelId="{7E8D46ED-CC35-4AC8-8CD0-A28C20D64355}">
      <dgm:prSet phldrT="[Text]" phldr="0"/>
      <dgm:spPr/>
      <dgm:t>
        <a:bodyPr/>
        <a:lstStyle/>
        <a:p>
          <a:r>
            <a:rPr lang="en-US" dirty="0">
              <a:solidFill>
                <a:schemeClr val="tx1"/>
              </a:solidFill>
              <a:latin typeface="Calibri"/>
              <a:ea typeface="Calibri"/>
              <a:cs typeface="Calibri"/>
            </a:rPr>
            <a:t>New fee for Micro-Community Program</a:t>
          </a:r>
          <a:r>
            <a:rPr lang="en-US" dirty="0">
              <a:solidFill>
                <a:schemeClr val="tx1"/>
              </a:solidFill>
            </a:rPr>
            <a:t> </a:t>
          </a:r>
          <a:r>
            <a:rPr lang="en-US" b="1" dirty="0">
              <a:solidFill>
                <a:schemeClr val="tx1"/>
              </a:solidFill>
            </a:rPr>
            <a:t>$36,000</a:t>
          </a:r>
        </a:p>
      </dgm:t>
    </dgm:pt>
    <dgm:pt modelId="{B60F2D04-6484-4D02-9D14-C00785692DEC}" type="parTrans" cxnId="{75567445-8993-4DBB-8B90-F976876C80C5}">
      <dgm:prSet/>
      <dgm:spPr/>
      <dgm:t>
        <a:bodyPr/>
        <a:lstStyle/>
        <a:p>
          <a:endParaRPr lang="en-US"/>
        </a:p>
      </dgm:t>
    </dgm:pt>
    <dgm:pt modelId="{864F3545-4E5C-46C1-BD44-E6D9C3A0BB97}" type="sibTrans" cxnId="{75567445-8993-4DBB-8B90-F976876C80C5}">
      <dgm:prSet/>
      <dgm:spPr/>
      <dgm:t>
        <a:bodyPr/>
        <a:lstStyle/>
        <a:p>
          <a:endParaRPr lang="en-US"/>
        </a:p>
      </dgm:t>
    </dgm:pt>
    <dgm:pt modelId="{1E06B50B-1BFA-4CF0-99E3-7A2DA5F6B010}">
      <dgm:prSet/>
      <dgm:spPr/>
      <dgm:t>
        <a:bodyPr/>
        <a:lstStyle/>
        <a:p>
          <a:r>
            <a:rPr lang="en-US" dirty="0"/>
            <a:t>Expense Reductions</a:t>
          </a:r>
        </a:p>
      </dgm:t>
    </dgm:pt>
    <dgm:pt modelId="{A1B66576-6BE8-45D6-AB42-CE1736A654E1}" type="parTrans" cxnId="{5BFCD3E5-7574-4194-B6F7-5D0CF7A9CCC0}">
      <dgm:prSet/>
      <dgm:spPr/>
      <dgm:t>
        <a:bodyPr/>
        <a:lstStyle/>
        <a:p>
          <a:endParaRPr lang="en-US"/>
        </a:p>
      </dgm:t>
    </dgm:pt>
    <dgm:pt modelId="{FC70BC62-31CC-47A5-A29D-A8B166EAF0D4}" type="sibTrans" cxnId="{5BFCD3E5-7574-4194-B6F7-5D0CF7A9CCC0}">
      <dgm:prSet/>
      <dgm:spPr/>
      <dgm:t>
        <a:bodyPr/>
        <a:lstStyle/>
        <a:p>
          <a:endParaRPr lang="en-US"/>
        </a:p>
      </dgm:t>
    </dgm:pt>
    <dgm:pt modelId="{E9DDDCCA-B595-46CE-A874-404C3101B0C5}">
      <dgm:prSet/>
      <dgm:spPr/>
      <dgm:t>
        <a:bodyPr/>
        <a:lstStyle/>
        <a:p>
          <a:r>
            <a:rPr lang="en-US" dirty="0">
              <a:solidFill>
                <a:schemeClr val="tx1"/>
              </a:solidFill>
              <a:latin typeface="Calibri"/>
              <a:ea typeface="Calibri"/>
              <a:cs typeface="Calibri"/>
            </a:rPr>
            <a:t>City Motel Program- Shift to a voucher-based model focusing on unsheltered families. </a:t>
          </a:r>
          <a:br>
            <a:rPr lang="en-US" dirty="0">
              <a:solidFill>
                <a:schemeClr val="tx1"/>
              </a:solidFill>
              <a:latin typeface="Calibri"/>
              <a:ea typeface="Calibri"/>
              <a:cs typeface="Calibri"/>
            </a:rPr>
          </a:br>
          <a:r>
            <a:rPr lang="en-US" b="1" dirty="0">
              <a:solidFill>
                <a:schemeClr val="tx1"/>
              </a:solidFill>
              <a:latin typeface="Calibri"/>
              <a:ea typeface="Calibri"/>
              <a:cs typeface="Calibri"/>
            </a:rPr>
            <a:t>$3.2 million </a:t>
          </a:r>
          <a:endParaRPr lang="en-US" b="1" dirty="0">
            <a:solidFill>
              <a:schemeClr val="tx1"/>
            </a:solidFill>
          </a:endParaRPr>
        </a:p>
      </dgm:t>
    </dgm:pt>
    <dgm:pt modelId="{A24AA6C2-4AC0-4F73-B67E-BF96A9E8D741}" type="parTrans" cxnId="{7EA5E894-A915-418D-BFD2-3F3A7DFBD880}">
      <dgm:prSet/>
      <dgm:spPr/>
      <dgm:t>
        <a:bodyPr/>
        <a:lstStyle/>
        <a:p>
          <a:endParaRPr lang="en-US"/>
        </a:p>
      </dgm:t>
    </dgm:pt>
    <dgm:pt modelId="{28143BB2-B825-46E4-B337-824513014254}" type="sibTrans" cxnId="{7EA5E894-A915-418D-BFD2-3F3A7DFBD880}">
      <dgm:prSet/>
      <dgm:spPr/>
      <dgm:t>
        <a:bodyPr/>
        <a:lstStyle/>
        <a:p>
          <a:endParaRPr lang="en-US"/>
        </a:p>
      </dgm:t>
    </dgm:pt>
    <dgm:pt modelId="{CC2F292D-B9EF-4662-B4C8-4A0988C8EE41}">
      <dgm:prSet/>
      <dgm:spPr/>
      <dgm:t>
        <a:bodyPr/>
        <a:lstStyle/>
        <a:p>
          <a:r>
            <a:rPr lang="en-US" dirty="0">
              <a:solidFill>
                <a:schemeClr val="tx1"/>
              </a:solidFill>
              <a:latin typeface="Calibri"/>
              <a:ea typeface="Calibri"/>
              <a:cs typeface="Calibri"/>
            </a:rPr>
            <a:t>X Street Navigation Center- Caltrans lease to expire in FY27. Shift, restructure, or relocate operations. </a:t>
          </a:r>
          <a:br>
            <a:rPr lang="en-US" dirty="0">
              <a:solidFill>
                <a:schemeClr val="tx1"/>
              </a:solidFill>
              <a:latin typeface="Calibri"/>
              <a:ea typeface="Calibri"/>
              <a:cs typeface="Calibri"/>
            </a:rPr>
          </a:br>
          <a:r>
            <a:rPr lang="en-US" b="1" dirty="0">
              <a:solidFill>
                <a:schemeClr val="tx1"/>
              </a:solidFill>
              <a:latin typeface="Calibri"/>
              <a:ea typeface="Calibri"/>
              <a:cs typeface="Calibri"/>
            </a:rPr>
            <a:t>$2.8 million</a:t>
          </a:r>
          <a:endParaRPr lang="en-US" b="1" dirty="0">
            <a:solidFill>
              <a:schemeClr val="tx1"/>
            </a:solidFill>
          </a:endParaRPr>
        </a:p>
      </dgm:t>
    </dgm:pt>
    <dgm:pt modelId="{7AE675D1-5228-4AAD-981E-7E0A49787E72}" type="parTrans" cxnId="{67F2D28F-9CE8-4E4C-AAC0-5B38B1344073}">
      <dgm:prSet/>
      <dgm:spPr/>
      <dgm:t>
        <a:bodyPr/>
        <a:lstStyle/>
        <a:p>
          <a:endParaRPr lang="en-US"/>
        </a:p>
      </dgm:t>
    </dgm:pt>
    <dgm:pt modelId="{6210471D-D30C-4D50-8E83-58766DD518AF}" type="sibTrans" cxnId="{67F2D28F-9CE8-4E4C-AAC0-5B38B1344073}">
      <dgm:prSet/>
      <dgm:spPr/>
      <dgm:t>
        <a:bodyPr/>
        <a:lstStyle/>
        <a:p>
          <a:endParaRPr lang="en-US"/>
        </a:p>
      </dgm:t>
    </dgm:pt>
    <dgm:pt modelId="{7C4B5128-4DF8-46B9-9759-42E6500E47A2}">
      <dgm:prSet/>
      <dgm:spPr/>
      <dgm:t>
        <a:bodyPr/>
        <a:lstStyle/>
        <a:p>
          <a:r>
            <a:rPr lang="en-US" b="0" dirty="0">
              <a:solidFill>
                <a:schemeClr val="bg1"/>
              </a:solidFill>
            </a:rPr>
            <a:t>Operational Efficiencies</a:t>
          </a:r>
        </a:p>
      </dgm:t>
    </dgm:pt>
    <dgm:pt modelId="{4F10F3C3-2584-41B2-81AC-291A03CD8544}" type="parTrans" cxnId="{BE098585-A6FE-4571-9281-9BF0862A3037}">
      <dgm:prSet/>
      <dgm:spPr/>
      <dgm:t>
        <a:bodyPr/>
        <a:lstStyle/>
        <a:p>
          <a:endParaRPr lang="en-US"/>
        </a:p>
      </dgm:t>
    </dgm:pt>
    <dgm:pt modelId="{85C76BFC-1EBF-4DC2-AA22-3FCC13FC8EE6}" type="sibTrans" cxnId="{BE098585-A6FE-4571-9281-9BF0862A3037}">
      <dgm:prSet/>
      <dgm:spPr/>
      <dgm:t>
        <a:bodyPr/>
        <a:lstStyle/>
        <a:p>
          <a:endParaRPr lang="en-US"/>
        </a:p>
      </dgm:t>
    </dgm:pt>
    <dgm:pt modelId="{BCEEA3D1-9FA0-49C6-8A24-27651498846D}">
      <dgm:prSet/>
      <dgm:spPr/>
      <dgm:t>
        <a:bodyPr/>
        <a:lstStyle/>
        <a:p>
          <a:r>
            <a:rPr lang="en-US" b="0" dirty="0">
              <a:solidFill>
                <a:schemeClr val="tx1"/>
              </a:solidFill>
              <a:latin typeface="Calibri" panose="020F0502020204030204" pitchFamily="34" charset="0"/>
              <a:ea typeface="Calibri" panose="020F0502020204030204" pitchFamily="34" charset="0"/>
              <a:cs typeface="Calibri" panose="020F0502020204030204" pitchFamily="34" charset="0"/>
            </a:rPr>
            <a:t>Contract renegotiations and service delivery remodeling savings. </a:t>
          </a:r>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$3.8 million</a:t>
          </a:r>
        </a:p>
      </dgm:t>
    </dgm:pt>
    <dgm:pt modelId="{5532FAA6-CFB4-4577-99C2-186F18403627}" type="parTrans" cxnId="{B45E022B-8C7A-4218-957A-E6077FD32DF6}">
      <dgm:prSet/>
      <dgm:spPr/>
      <dgm:t>
        <a:bodyPr/>
        <a:lstStyle/>
        <a:p>
          <a:endParaRPr lang="en-US"/>
        </a:p>
      </dgm:t>
    </dgm:pt>
    <dgm:pt modelId="{D060CDC3-9632-4CF0-ADF8-149C247E5482}" type="sibTrans" cxnId="{B45E022B-8C7A-4218-957A-E6077FD32DF6}">
      <dgm:prSet/>
      <dgm:spPr/>
      <dgm:t>
        <a:bodyPr/>
        <a:lstStyle/>
        <a:p>
          <a:endParaRPr lang="en-US"/>
        </a:p>
      </dgm:t>
    </dgm:pt>
    <dgm:pt modelId="{D7C32152-7309-45C2-994F-AD71C133BC82}" type="pres">
      <dgm:prSet presAssocID="{9F629C89-B9DB-43AF-A592-F52CD9644F3E}" presName="linear" presStyleCnt="0">
        <dgm:presLayoutVars>
          <dgm:animLvl val="lvl"/>
          <dgm:resizeHandles val="exact"/>
        </dgm:presLayoutVars>
      </dgm:prSet>
      <dgm:spPr/>
    </dgm:pt>
    <dgm:pt modelId="{E0A6A4D3-BFF7-48D7-9839-58E3AEEC8DCE}" type="pres">
      <dgm:prSet presAssocID="{742ECB41-4C5F-47AB-A66F-FC67FA92FC82}" presName="parentText" presStyleLbl="node1" presStyleIdx="0" presStyleCnt="3">
        <dgm:presLayoutVars>
          <dgm:chMax val="0"/>
          <dgm:bulletEnabled val="1"/>
        </dgm:presLayoutVars>
      </dgm:prSet>
      <dgm:spPr/>
    </dgm:pt>
    <dgm:pt modelId="{787AEB8D-D791-4A8F-A1CF-1D172AF3C2B3}" type="pres">
      <dgm:prSet presAssocID="{742ECB41-4C5F-47AB-A66F-FC67FA92FC82}" presName="childText" presStyleLbl="revTx" presStyleIdx="0" presStyleCnt="3">
        <dgm:presLayoutVars>
          <dgm:bulletEnabled val="1"/>
        </dgm:presLayoutVars>
      </dgm:prSet>
      <dgm:spPr/>
    </dgm:pt>
    <dgm:pt modelId="{A8387B06-4BE1-4739-ABAB-5050D55392C0}" type="pres">
      <dgm:prSet presAssocID="{1E06B50B-1BFA-4CF0-99E3-7A2DA5F6B010}" presName="parentText" presStyleLbl="node1" presStyleIdx="1" presStyleCnt="3">
        <dgm:presLayoutVars>
          <dgm:chMax val="0"/>
          <dgm:bulletEnabled val="1"/>
        </dgm:presLayoutVars>
      </dgm:prSet>
      <dgm:spPr/>
    </dgm:pt>
    <dgm:pt modelId="{47BF9C7A-9746-4D77-8A0E-F61A4BEE6B66}" type="pres">
      <dgm:prSet presAssocID="{1E06B50B-1BFA-4CF0-99E3-7A2DA5F6B010}" presName="childText" presStyleLbl="revTx" presStyleIdx="1" presStyleCnt="3">
        <dgm:presLayoutVars>
          <dgm:bulletEnabled val="1"/>
        </dgm:presLayoutVars>
      </dgm:prSet>
      <dgm:spPr/>
    </dgm:pt>
    <dgm:pt modelId="{96A9B35A-0FC0-46DA-8CE9-2BF851A1B692}" type="pres">
      <dgm:prSet presAssocID="{7C4B5128-4DF8-46B9-9759-42E6500E47A2}" presName="parentText" presStyleLbl="node1" presStyleIdx="2" presStyleCnt="3">
        <dgm:presLayoutVars>
          <dgm:chMax val="0"/>
          <dgm:bulletEnabled val="1"/>
        </dgm:presLayoutVars>
      </dgm:prSet>
      <dgm:spPr/>
    </dgm:pt>
    <dgm:pt modelId="{4D1AF941-26A1-4213-BBBD-627646AC77C1}" type="pres">
      <dgm:prSet presAssocID="{7C4B5128-4DF8-46B9-9759-42E6500E47A2}" presName="childText" presStyleLbl="revTx" presStyleIdx="2" presStyleCnt="3">
        <dgm:presLayoutVars>
          <dgm:bulletEnabled val="1"/>
        </dgm:presLayoutVars>
      </dgm:prSet>
      <dgm:spPr/>
    </dgm:pt>
  </dgm:ptLst>
  <dgm:cxnLst>
    <dgm:cxn modelId="{B45E022B-8C7A-4218-957A-E6077FD32DF6}" srcId="{7C4B5128-4DF8-46B9-9759-42E6500E47A2}" destId="{BCEEA3D1-9FA0-49C6-8A24-27651498846D}" srcOrd="0" destOrd="0" parTransId="{5532FAA6-CFB4-4577-99C2-186F18403627}" sibTransId="{D060CDC3-9632-4CF0-ADF8-149C247E5482}"/>
    <dgm:cxn modelId="{60B1AE2B-434B-4561-B9F4-084FB8A656AD}" type="presOf" srcId="{742ECB41-4C5F-47AB-A66F-FC67FA92FC82}" destId="{E0A6A4D3-BFF7-48D7-9839-58E3AEEC8DCE}" srcOrd="0" destOrd="0" presId="urn:microsoft.com/office/officeart/2005/8/layout/vList2"/>
    <dgm:cxn modelId="{0954EB62-B04C-4450-B96D-1A16FAF0EE65}" type="presOf" srcId="{9F629C89-B9DB-43AF-A592-F52CD9644F3E}" destId="{D7C32152-7309-45C2-994F-AD71C133BC82}" srcOrd="0" destOrd="0" presId="urn:microsoft.com/office/officeart/2005/8/layout/vList2"/>
    <dgm:cxn modelId="{75567445-8993-4DBB-8B90-F976876C80C5}" srcId="{742ECB41-4C5F-47AB-A66F-FC67FA92FC82}" destId="{7E8D46ED-CC35-4AC8-8CD0-A28C20D64355}" srcOrd="0" destOrd="0" parTransId="{B60F2D04-6484-4D02-9D14-C00785692DEC}" sibTransId="{864F3545-4E5C-46C1-BD44-E6D9C3A0BB97}"/>
    <dgm:cxn modelId="{0E31CE55-BF40-47C5-81FF-D4B3AEE6A707}" srcId="{9F629C89-B9DB-43AF-A592-F52CD9644F3E}" destId="{742ECB41-4C5F-47AB-A66F-FC67FA92FC82}" srcOrd="0" destOrd="0" parTransId="{D8D341F0-444A-4BE9-A4F8-B0294DAC6CFF}" sibTransId="{6D3A2DCB-3330-4404-B9CC-BA6F4EA39839}"/>
    <dgm:cxn modelId="{00937B84-3F35-4D27-A0D9-D40FB6BB5122}" type="presOf" srcId="{7C4B5128-4DF8-46B9-9759-42E6500E47A2}" destId="{96A9B35A-0FC0-46DA-8CE9-2BF851A1B692}" srcOrd="0" destOrd="0" presId="urn:microsoft.com/office/officeart/2005/8/layout/vList2"/>
    <dgm:cxn modelId="{BE098585-A6FE-4571-9281-9BF0862A3037}" srcId="{9F629C89-B9DB-43AF-A592-F52CD9644F3E}" destId="{7C4B5128-4DF8-46B9-9759-42E6500E47A2}" srcOrd="2" destOrd="0" parTransId="{4F10F3C3-2584-41B2-81AC-291A03CD8544}" sibTransId="{85C76BFC-1EBF-4DC2-AA22-3FCC13FC8EE6}"/>
    <dgm:cxn modelId="{67F2D28F-9CE8-4E4C-AAC0-5B38B1344073}" srcId="{1E06B50B-1BFA-4CF0-99E3-7A2DA5F6B010}" destId="{CC2F292D-B9EF-4662-B4C8-4A0988C8EE41}" srcOrd="1" destOrd="0" parTransId="{7AE675D1-5228-4AAD-981E-7E0A49787E72}" sibTransId="{6210471D-D30C-4D50-8E83-58766DD518AF}"/>
    <dgm:cxn modelId="{7EA5E894-A915-418D-BFD2-3F3A7DFBD880}" srcId="{1E06B50B-1BFA-4CF0-99E3-7A2DA5F6B010}" destId="{E9DDDCCA-B595-46CE-A874-404C3101B0C5}" srcOrd="0" destOrd="0" parTransId="{A24AA6C2-4AC0-4F73-B67E-BF96A9E8D741}" sibTransId="{28143BB2-B825-46E4-B337-824513014254}"/>
    <dgm:cxn modelId="{BD81F496-913F-4C85-9D96-AE4CBAC0970A}" type="presOf" srcId="{1E06B50B-1BFA-4CF0-99E3-7A2DA5F6B010}" destId="{A8387B06-4BE1-4739-ABAB-5050D55392C0}" srcOrd="0" destOrd="0" presId="urn:microsoft.com/office/officeart/2005/8/layout/vList2"/>
    <dgm:cxn modelId="{1097B3A9-9DE9-4E7E-998D-596D98537908}" type="presOf" srcId="{CC2F292D-B9EF-4662-B4C8-4A0988C8EE41}" destId="{47BF9C7A-9746-4D77-8A0E-F61A4BEE6B66}" srcOrd="0" destOrd="1" presId="urn:microsoft.com/office/officeart/2005/8/layout/vList2"/>
    <dgm:cxn modelId="{39DE24C9-1592-4146-9A97-8A6F8BA958E2}" type="presOf" srcId="{E9DDDCCA-B595-46CE-A874-404C3101B0C5}" destId="{47BF9C7A-9746-4D77-8A0E-F61A4BEE6B66}" srcOrd="0" destOrd="0" presId="urn:microsoft.com/office/officeart/2005/8/layout/vList2"/>
    <dgm:cxn modelId="{BC4999CA-0579-40D2-95A5-D4BF644B5C6A}" type="presOf" srcId="{BCEEA3D1-9FA0-49C6-8A24-27651498846D}" destId="{4D1AF941-26A1-4213-BBBD-627646AC77C1}" srcOrd="0" destOrd="0" presId="urn:microsoft.com/office/officeart/2005/8/layout/vList2"/>
    <dgm:cxn modelId="{6D6F56D0-BA56-45E4-B1F3-3E807424620B}" type="presOf" srcId="{7E8D46ED-CC35-4AC8-8CD0-A28C20D64355}" destId="{787AEB8D-D791-4A8F-A1CF-1D172AF3C2B3}" srcOrd="0" destOrd="0" presId="urn:microsoft.com/office/officeart/2005/8/layout/vList2"/>
    <dgm:cxn modelId="{5BFCD3E5-7574-4194-B6F7-5D0CF7A9CCC0}" srcId="{9F629C89-B9DB-43AF-A592-F52CD9644F3E}" destId="{1E06B50B-1BFA-4CF0-99E3-7A2DA5F6B010}" srcOrd="1" destOrd="0" parTransId="{A1B66576-6BE8-45D6-AB42-CE1736A654E1}" sibTransId="{FC70BC62-31CC-47A5-A29D-A8B166EAF0D4}"/>
    <dgm:cxn modelId="{9620231D-A826-4CA1-8A1F-EA50A55C9581}" type="presParOf" srcId="{D7C32152-7309-45C2-994F-AD71C133BC82}" destId="{E0A6A4D3-BFF7-48D7-9839-58E3AEEC8DCE}" srcOrd="0" destOrd="0" presId="urn:microsoft.com/office/officeart/2005/8/layout/vList2"/>
    <dgm:cxn modelId="{0EDEC78C-3DA2-4F2A-B5B8-03D0B772E614}" type="presParOf" srcId="{D7C32152-7309-45C2-994F-AD71C133BC82}" destId="{787AEB8D-D791-4A8F-A1CF-1D172AF3C2B3}" srcOrd="1" destOrd="0" presId="urn:microsoft.com/office/officeart/2005/8/layout/vList2"/>
    <dgm:cxn modelId="{05C40072-4C57-4BC0-BB49-7103EE1CA8C3}" type="presParOf" srcId="{D7C32152-7309-45C2-994F-AD71C133BC82}" destId="{A8387B06-4BE1-4739-ABAB-5050D55392C0}" srcOrd="2" destOrd="0" presId="urn:microsoft.com/office/officeart/2005/8/layout/vList2"/>
    <dgm:cxn modelId="{60912330-0EAD-4D1B-AEE7-4440584ED892}" type="presParOf" srcId="{D7C32152-7309-45C2-994F-AD71C133BC82}" destId="{47BF9C7A-9746-4D77-8A0E-F61A4BEE6B66}" srcOrd="3" destOrd="0" presId="urn:microsoft.com/office/officeart/2005/8/layout/vList2"/>
    <dgm:cxn modelId="{2B9408CE-A9A3-449F-B819-920F09B7E689}" type="presParOf" srcId="{D7C32152-7309-45C2-994F-AD71C133BC82}" destId="{96A9B35A-0FC0-46DA-8CE9-2BF851A1B692}" srcOrd="4" destOrd="0" presId="urn:microsoft.com/office/officeart/2005/8/layout/vList2"/>
    <dgm:cxn modelId="{10339E30-D586-4F07-9D08-264770BE6B32}" type="presParOf" srcId="{D7C32152-7309-45C2-994F-AD71C133BC82}" destId="{4D1AF941-26A1-4213-BBBD-627646AC77C1}"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629C89-B9DB-43AF-A592-F52CD9644F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42ECB41-4C5F-47AB-A66F-FC67FA92FC82}">
      <dgm:prSet phldrT="[Text]" phldr="0"/>
      <dgm:spPr/>
      <dgm:t>
        <a:bodyPr/>
        <a:lstStyle/>
        <a:p>
          <a:r>
            <a:rPr lang="en-US" dirty="0"/>
            <a:t>Revenue Increases ($9.8M)</a:t>
          </a:r>
        </a:p>
      </dgm:t>
    </dgm:pt>
    <dgm:pt modelId="{D8D341F0-444A-4BE9-A4F8-B0294DAC6CFF}" type="parTrans" cxnId="{0E31CE55-BF40-47C5-81FF-D4B3AEE6A707}">
      <dgm:prSet/>
      <dgm:spPr/>
      <dgm:t>
        <a:bodyPr/>
        <a:lstStyle/>
        <a:p>
          <a:endParaRPr lang="en-US"/>
        </a:p>
      </dgm:t>
    </dgm:pt>
    <dgm:pt modelId="{6D3A2DCB-3330-4404-B9CC-BA6F4EA39839}" type="sibTrans" cxnId="{0E31CE55-BF40-47C5-81FF-D4B3AEE6A707}">
      <dgm:prSet/>
      <dgm:spPr/>
      <dgm:t>
        <a:bodyPr/>
        <a:lstStyle/>
        <a:p>
          <a:endParaRPr lang="en-US"/>
        </a:p>
      </dgm:t>
    </dgm:pt>
    <dgm:pt modelId="{7E8D46ED-CC35-4AC8-8CD0-A28C20D64355}">
      <dgm:prSet phldrT="[Text]" phldr="0"/>
      <dgm:spPr/>
      <dgm:t>
        <a:bodyPr/>
        <a:lstStyle/>
        <a:p>
          <a:r>
            <a:rPr lang="en-US" dirty="0"/>
            <a:t>Aligning budget with projections for the following revenue sources (no changes in fee or charge amounts):</a:t>
          </a:r>
        </a:p>
      </dgm:t>
    </dgm:pt>
    <dgm:pt modelId="{B60F2D04-6484-4D02-9D14-C00785692DEC}" type="parTrans" cxnId="{75567445-8993-4DBB-8B90-F976876C80C5}">
      <dgm:prSet/>
      <dgm:spPr/>
      <dgm:t>
        <a:bodyPr/>
        <a:lstStyle/>
        <a:p>
          <a:endParaRPr lang="en-US"/>
        </a:p>
      </dgm:t>
    </dgm:pt>
    <dgm:pt modelId="{864F3545-4E5C-46C1-BD44-E6D9C3A0BB97}" type="sibTrans" cxnId="{75567445-8993-4DBB-8B90-F976876C80C5}">
      <dgm:prSet/>
      <dgm:spPr/>
      <dgm:t>
        <a:bodyPr/>
        <a:lstStyle/>
        <a:p>
          <a:endParaRPr lang="en-US"/>
        </a:p>
      </dgm:t>
    </dgm:pt>
    <dgm:pt modelId="{1BD25298-8DA5-46CB-BAF2-6D0DA5B42898}">
      <dgm:prSet phldrT="[Text]" phldr="0"/>
      <dgm:spPr/>
      <dgm:t>
        <a:bodyPr/>
        <a:lstStyle/>
        <a:p>
          <a:r>
            <a:rPr lang="en-US" dirty="0"/>
            <a:t>Fire District Reimbursements</a:t>
          </a:r>
        </a:p>
      </dgm:t>
    </dgm:pt>
    <dgm:pt modelId="{6FDF8209-C1F3-4708-A2D1-1EEFED6F9748}" type="parTrans" cxnId="{634B7441-894F-48A7-9731-8B9ECFAAAB06}">
      <dgm:prSet/>
      <dgm:spPr/>
      <dgm:t>
        <a:bodyPr/>
        <a:lstStyle/>
        <a:p>
          <a:endParaRPr lang="en-US"/>
        </a:p>
      </dgm:t>
    </dgm:pt>
    <dgm:pt modelId="{73650202-64B1-4498-BF71-3C51EFCD8282}" type="sibTrans" cxnId="{634B7441-894F-48A7-9731-8B9ECFAAAB06}">
      <dgm:prSet/>
      <dgm:spPr/>
      <dgm:t>
        <a:bodyPr/>
        <a:lstStyle/>
        <a:p>
          <a:endParaRPr lang="en-US"/>
        </a:p>
      </dgm:t>
    </dgm:pt>
    <dgm:pt modelId="{4936318C-01D6-4B14-A2B4-6585D5963E99}">
      <dgm:prSet phldrT="[Text]" phldr="0"/>
      <dgm:spPr/>
      <dgm:t>
        <a:bodyPr/>
        <a:lstStyle/>
        <a:p>
          <a:r>
            <a:rPr lang="en-US" dirty="0"/>
            <a:t>Emergency Medical Services – Advanced Life Support</a:t>
          </a:r>
        </a:p>
      </dgm:t>
    </dgm:pt>
    <dgm:pt modelId="{2738CA46-21D1-4491-A0BA-1DDB21753D10}" type="parTrans" cxnId="{808EFE42-CE13-4853-BBB6-DF714B234062}">
      <dgm:prSet/>
      <dgm:spPr/>
      <dgm:t>
        <a:bodyPr/>
        <a:lstStyle/>
        <a:p>
          <a:endParaRPr lang="en-US"/>
        </a:p>
      </dgm:t>
    </dgm:pt>
    <dgm:pt modelId="{1F617DD9-3C6E-4C3E-A9B1-9454F6D86B99}" type="sibTrans" cxnId="{808EFE42-CE13-4853-BBB6-DF714B234062}">
      <dgm:prSet/>
      <dgm:spPr/>
      <dgm:t>
        <a:bodyPr/>
        <a:lstStyle/>
        <a:p>
          <a:endParaRPr lang="en-US"/>
        </a:p>
      </dgm:t>
    </dgm:pt>
    <dgm:pt modelId="{707E26DD-0B7D-4496-A7BA-CA761981FA5B}">
      <dgm:prSet phldrT="[Text]" phldr="0"/>
      <dgm:spPr/>
      <dgm:t>
        <a:bodyPr/>
        <a:lstStyle/>
        <a:p>
          <a:r>
            <a:rPr lang="en-US" dirty="0"/>
            <a:t>Fire Prevention</a:t>
          </a:r>
        </a:p>
      </dgm:t>
    </dgm:pt>
    <dgm:pt modelId="{0A2D824A-DD6A-42ED-9C40-7046AECEE2E0}" type="parTrans" cxnId="{2F2B34EF-B501-464E-9826-76097E4CA2EA}">
      <dgm:prSet/>
      <dgm:spPr/>
      <dgm:t>
        <a:bodyPr/>
        <a:lstStyle/>
        <a:p>
          <a:endParaRPr lang="en-US"/>
        </a:p>
      </dgm:t>
    </dgm:pt>
    <dgm:pt modelId="{3B9CF4D8-3833-4E9F-80EB-2A102A00729C}" type="sibTrans" cxnId="{2F2B34EF-B501-464E-9826-76097E4CA2EA}">
      <dgm:prSet/>
      <dgm:spPr/>
      <dgm:t>
        <a:bodyPr/>
        <a:lstStyle/>
        <a:p>
          <a:endParaRPr lang="en-US"/>
        </a:p>
      </dgm:t>
    </dgm:pt>
    <dgm:pt modelId="{3DC2F8B1-B5D9-47EA-BF17-28AA72FBB9DC}">
      <dgm:prSet phldrT="[Text]" phldr="0"/>
      <dgm:spPr/>
      <dgm:t>
        <a:bodyPr/>
        <a:lstStyle/>
        <a:p>
          <a:r>
            <a:rPr lang="en-US" dirty="0"/>
            <a:t>Emergency Medical Services – IGT Program</a:t>
          </a:r>
        </a:p>
      </dgm:t>
    </dgm:pt>
    <dgm:pt modelId="{F1CC9495-817D-4777-9A25-F782959A0A38}" type="parTrans" cxnId="{9768162B-7ADA-4918-BC0C-56CACF95F30F}">
      <dgm:prSet/>
      <dgm:spPr/>
      <dgm:t>
        <a:bodyPr/>
        <a:lstStyle/>
        <a:p>
          <a:endParaRPr lang="en-US"/>
        </a:p>
      </dgm:t>
    </dgm:pt>
    <dgm:pt modelId="{F85BD7AB-93D4-400E-99ED-AA90CF499CB9}" type="sibTrans" cxnId="{9768162B-7ADA-4918-BC0C-56CACF95F30F}">
      <dgm:prSet/>
      <dgm:spPr/>
      <dgm:t>
        <a:bodyPr/>
        <a:lstStyle/>
        <a:p>
          <a:endParaRPr lang="en-US"/>
        </a:p>
      </dgm:t>
    </dgm:pt>
    <dgm:pt modelId="{0C0BAEB8-15A2-4159-8FBD-D8E0138B8129}">
      <dgm:prSet phldrT="[Text]" phldr="0"/>
      <dgm:spPr/>
      <dgm:t>
        <a:bodyPr/>
        <a:lstStyle/>
        <a:p>
          <a:r>
            <a:rPr lang="en-US" dirty="0"/>
            <a:t>Single Role Implementation ($3.6M)</a:t>
          </a:r>
        </a:p>
      </dgm:t>
    </dgm:pt>
    <dgm:pt modelId="{F4F6A175-06BB-4888-9C8D-0372BC936F07}" type="parTrans" cxnId="{8FF86A68-EC76-49C2-9BBA-89D48148C2DD}">
      <dgm:prSet/>
      <dgm:spPr/>
    </dgm:pt>
    <dgm:pt modelId="{53E07F9C-E23C-40CC-9550-80403DF2DDC9}" type="sibTrans" cxnId="{8FF86A68-EC76-49C2-9BBA-89D48148C2DD}">
      <dgm:prSet/>
      <dgm:spPr/>
    </dgm:pt>
    <dgm:pt modelId="{EC2C8D38-A34D-499F-89BA-56245E8085BA}">
      <dgm:prSet phldrT="[Text]" phldr="0"/>
      <dgm:spPr/>
      <dgm:t>
        <a:bodyPr/>
        <a:lstStyle/>
        <a:p>
          <a:r>
            <a:rPr lang="en-US" dirty="0"/>
            <a:t>Continued implementation of Single Role program to allow dispatching of emergency services without having to send fire suppression teams.</a:t>
          </a:r>
        </a:p>
      </dgm:t>
    </dgm:pt>
    <dgm:pt modelId="{E724E00C-80C7-4A3C-A077-9F5B783BBD71}" type="parTrans" cxnId="{529D1CF7-4B42-4EA5-B8BC-9AC5FF327EE7}">
      <dgm:prSet/>
      <dgm:spPr/>
    </dgm:pt>
    <dgm:pt modelId="{F4F13F93-D834-4071-A5BF-07CC32FE6EB0}" type="sibTrans" cxnId="{529D1CF7-4B42-4EA5-B8BC-9AC5FF327EE7}">
      <dgm:prSet/>
      <dgm:spPr/>
    </dgm:pt>
    <dgm:pt modelId="{D7C32152-7309-45C2-994F-AD71C133BC82}" type="pres">
      <dgm:prSet presAssocID="{9F629C89-B9DB-43AF-A592-F52CD9644F3E}" presName="linear" presStyleCnt="0">
        <dgm:presLayoutVars>
          <dgm:animLvl val="lvl"/>
          <dgm:resizeHandles val="exact"/>
        </dgm:presLayoutVars>
      </dgm:prSet>
      <dgm:spPr/>
    </dgm:pt>
    <dgm:pt modelId="{E0A6A4D3-BFF7-48D7-9839-58E3AEEC8DCE}" type="pres">
      <dgm:prSet presAssocID="{742ECB41-4C5F-47AB-A66F-FC67FA92FC82}" presName="parentText" presStyleLbl="node1" presStyleIdx="0" presStyleCnt="2">
        <dgm:presLayoutVars>
          <dgm:chMax val="0"/>
          <dgm:bulletEnabled val="1"/>
        </dgm:presLayoutVars>
      </dgm:prSet>
      <dgm:spPr/>
    </dgm:pt>
    <dgm:pt modelId="{787AEB8D-D791-4A8F-A1CF-1D172AF3C2B3}" type="pres">
      <dgm:prSet presAssocID="{742ECB41-4C5F-47AB-A66F-FC67FA92FC82}" presName="childText" presStyleLbl="revTx" presStyleIdx="0" presStyleCnt="2">
        <dgm:presLayoutVars>
          <dgm:bulletEnabled val="1"/>
        </dgm:presLayoutVars>
      </dgm:prSet>
      <dgm:spPr/>
    </dgm:pt>
    <dgm:pt modelId="{D8DEBA06-CCF7-471F-962C-16A400A834BD}" type="pres">
      <dgm:prSet presAssocID="{0C0BAEB8-15A2-4159-8FBD-D8E0138B8129}" presName="parentText" presStyleLbl="node1" presStyleIdx="1" presStyleCnt="2">
        <dgm:presLayoutVars>
          <dgm:chMax val="0"/>
          <dgm:bulletEnabled val="1"/>
        </dgm:presLayoutVars>
      </dgm:prSet>
      <dgm:spPr/>
    </dgm:pt>
    <dgm:pt modelId="{1C9588D0-E5EA-480D-BBEE-585E84AE000D}" type="pres">
      <dgm:prSet presAssocID="{0C0BAEB8-15A2-4159-8FBD-D8E0138B8129}" presName="childText" presStyleLbl="revTx" presStyleIdx="1" presStyleCnt="2">
        <dgm:presLayoutVars>
          <dgm:bulletEnabled val="1"/>
        </dgm:presLayoutVars>
      </dgm:prSet>
      <dgm:spPr/>
    </dgm:pt>
  </dgm:ptLst>
  <dgm:cxnLst>
    <dgm:cxn modelId="{C074AC0B-01C9-4578-A86F-C333214D45DF}" type="presOf" srcId="{742ECB41-4C5F-47AB-A66F-FC67FA92FC82}" destId="{E0A6A4D3-BFF7-48D7-9839-58E3AEEC8DCE}" srcOrd="0" destOrd="0" presId="urn:microsoft.com/office/officeart/2005/8/layout/vList2"/>
    <dgm:cxn modelId="{40BF0A0C-4820-4F39-BF4F-4FF69AAA8DAE}" type="presOf" srcId="{0C0BAEB8-15A2-4159-8FBD-D8E0138B8129}" destId="{D8DEBA06-CCF7-471F-962C-16A400A834BD}" srcOrd="0" destOrd="0" presId="urn:microsoft.com/office/officeart/2005/8/layout/vList2"/>
    <dgm:cxn modelId="{10CDA623-4E0D-4280-BC9B-564A0C9D195B}" type="presOf" srcId="{3DC2F8B1-B5D9-47EA-BF17-28AA72FBB9DC}" destId="{787AEB8D-D791-4A8F-A1CF-1D172AF3C2B3}" srcOrd="0" destOrd="3" presId="urn:microsoft.com/office/officeart/2005/8/layout/vList2"/>
    <dgm:cxn modelId="{9768162B-7ADA-4918-BC0C-56CACF95F30F}" srcId="{7E8D46ED-CC35-4AC8-8CD0-A28C20D64355}" destId="{3DC2F8B1-B5D9-47EA-BF17-28AA72FBB9DC}" srcOrd="2" destOrd="0" parTransId="{F1CC9495-817D-4777-9A25-F782959A0A38}" sibTransId="{F85BD7AB-93D4-400E-99ED-AA90CF499CB9}"/>
    <dgm:cxn modelId="{48B9DC5C-7497-4137-9874-7C29E8EEA0DA}" type="presOf" srcId="{707E26DD-0B7D-4496-A7BA-CA761981FA5B}" destId="{787AEB8D-D791-4A8F-A1CF-1D172AF3C2B3}" srcOrd="0" destOrd="4" presId="urn:microsoft.com/office/officeart/2005/8/layout/vList2"/>
    <dgm:cxn modelId="{634B7441-894F-48A7-9731-8B9ECFAAAB06}" srcId="{7E8D46ED-CC35-4AC8-8CD0-A28C20D64355}" destId="{1BD25298-8DA5-46CB-BAF2-6D0DA5B42898}" srcOrd="0" destOrd="0" parTransId="{6FDF8209-C1F3-4708-A2D1-1EEFED6F9748}" sibTransId="{73650202-64B1-4498-BF71-3C51EFCD8282}"/>
    <dgm:cxn modelId="{0954EB62-B04C-4450-B96D-1A16FAF0EE65}" type="presOf" srcId="{9F629C89-B9DB-43AF-A592-F52CD9644F3E}" destId="{D7C32152-7309-45C2-994F-AD71C133BC82}" srcOrd="0" destOrd="0" presId="urn:microsoft.com/office/officeart/2005/8/layout/vList2"/>
    <dgm:cxn modelId="{808EFE42-CE13-4853-BBB6-DF714B234062}" srcId="{7E8D46ED-CC35-4AC8-8CD0-A28C20D64355}" destId="{4936318C-01D6-4B14-A2B4-6585D5963E99}" srcOrd="1" destOrd="0" parTransId="{2738CA46-21D1-4491-A0BA-1DDB21753D10}" sibTransId="{1F617DD9-3C6E-4C3E-A9B1-9454F6D86B99}"/>
    <dgm:cxn modelId="{75567445-8993-4DBB-8B90-F976876C80C5}" srcId="{742ECB41-4C5F-47AB-A66F-FC67FA92FC82}" destId="{7E8D46ED-CC35-4AC8-8CD0-A28C20D64355}" srcOrd="0" destOrd="0" parTransId="{B60F2D04-6484-4D02-9D14-C00785692DEC}" sibTransId="{864F3545-4E5C-46C1-BD44-E6D9C3A0BB97}"/>
    <dgm:cxn modelId="{8FF86A68-EC76-49C2-9BBA-89D48148C2DD}" srcId="{9F629C89-B9DB-43AF-A592-F52CD9644F3E}" destId="{0C0BAEB8-15A2-4159-8FBD-D8E0138B8129}" srcOrd="1" destOrd="0" parTransId="{F4F6A175-06BB-4888-9C8D-0372BC936F07}" sibTransId="{53E07F9C-E23C-40CC-9550-80403DF2DDC9}"/>
    <dgm:cxn modelId="{0E31CE55-BF40-47C5-81FF-D4B3AEE6A707}" srcId="{9F629C89-B9DB-43AF-A592-F52CD9644F3E}" destId="{742ECB41-4C5F-47AB-A66F-FC67FA92FC82}" srcOrd="0" destOrd="0" parTransId="{D8D341F0-444A-4BE9-A4F8-B0294DAC6CFF}" sibTransId="{6D3A2DCB-3330-4404-B9CC-BA6F4EA39839}"/>
    <dgm:cxn modelId="{DB7DF893-4FFB-443A-991A-96008CE76BE1}" type="presOf" srcId="{7E8D46ED-CC35-4AC8-8CD0-A28C20D64355}" destId="{787AEB8D-D791-4A8F-A1CF-1D172AF3C2B3}" srcOrd="0" destOrd="0" presId="urn:microsoft.com/office/officeart/2005/8/layout/vList2"/>
    <dgm:cxn modelId="{A29BA7A6-909D-465B-AD55-AF2BDB38B0CB}" type="presOf" srcId="{4936318C-01D6-4B14-A2B4-6585D5963E99}" destId="{787AEB8D-D791-4A8F-A1CF-1D172AF3C2B3}" srcOrd="0" destOrd="2" presId="urn:microsoft.com/office/officeart/2005/8/layout/vList2"/>
    <dgm:cxn modelId="{509D06BC-27FD-49C6-B12B-D855E196001F}" type="presOf" srcId="{1BD25298-8DA5-46CB-BAF2-6D0DA5B42898}" destId="{787AEB8D-D791-4A8F-A1CF-1D172AF3C2B3}" srcOrd="0" destOrd="1" presId="urn:microsoft.com/office/officeart/2005/8/layout/vList2"/>
    <dgm:cxn modelId="{F4ADB2D5-7449-4C6D-905A-446A24E498BC}" type="presOf" srcId="{EC2C8D38-A34D-499F-89BA-56245E8085BA}" destId="{1C9588D0-E5EA-480D-BBEE-585E84AE000D}" srcOrd="0" destOrd="0" presId="urn:microsoft.com/office/officeart/2005/8/layout/vList2"/>
    <dgm:cxn modelId="{2F2B34EF-B501-464E-9826-76097E4CA2EA}" srcId="{7E8D46ED-CC35-4AC8-8CD0-A28C20D64355}" destId="{707E26DD-0B7D-4496-A7BA-CA761981FA5B}" srcOrd="3" destOrd="0" parTransId="{0A2D824A-DD6A-42ED-9C40-7046AECEE2E0}" sibTransId="{3B9CF4D8-3833-4E9F-80EB-2A102A00729C}"/>
    <dgm:cxn modelId="{529D1CF7-4B42-4EA5-B8BC-9AC5FF327EE7}" srcId="{0C0BAEB8-15A2-4159-8FBD-D8E0138B8129}" destId="{EC2C8D38-A34D-499F-89BA-56245E8085BA}" srcOrd="0" destOrd="0" parTransId="{E724E00C-80C7-4A3C-A077-9F5B783BBD71}" sibTransId="{F4F13F93-D834-4071-A5BF-07CC32FE6EB0}"/>
    <dgm:cxn modelId="{690B4A2A-B1F8-455E-B61C-1E5B30F08A90}" type="presParOf" srcId="{D7C32152-7309-45C2-994F-AD71C133BC82}" destId="{E0A6A4D3-BFF7-48D7-9839-58E3AEEC8DCE}" srcOrd="0" destOrd="0" presId="urn:microsoft.com/office/officeart/2005/8/layout/vList2"/>
    <dgm:cxn modelId="{E7FEA251-97FB-4FF6-9D4E-D22522A607B7}" type="presParOf" srcId="{D7C32152-7309-45C2-994F-AD71C133BC82}" destId="{787AEB8D-D791-4A8F-A1CF-1D172AF3C2B3}" srcOrd="1" destOrd="0" presId="urn:microsoft.com/office/officeart/2005/8/layout/vList2"/>
    <dgm:cxn modelId="{409395C3-48FA-4E0F-A2C0-4C1990D9F265}" type="presParOf" srcId="{D7C32152-7309-45C2-994F-AD71C133BC82}" destId="{D8DEBA06-CCF7-471F-962C-16A400A834BD}" srcOrd="2" destOrd="0" presId="urn:microsoft.com/office/officeart/2005/8/layout/vList2"/>
    <dgm:cxn modelId="{F1575AB2-93DA-4DF0-B185-6D1340582834}" type="presParOf" srcId="{D7C32152-7309-45C2-994F-AD71C133BC82}" destId="{1C9588D0-E5EA-480D-BBEE-585E84AE000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629C89-B9DB-43AF-A592-F52CD9644F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42ECB41-4C5F-47AB-A66F-FC67FA92FC82}">
      <dgm:prSet phldrT="[Text]" phldr="0"/>
      <dgm:spPr/>
      <dgm:t>
        <a:bodyPr/>
        <a:lstStyle/>
        <a:p>
          <a:r>
            <a:rPr lang="en-US" dirty="0"/>
            <a:t>Staffing Realignment ($0.3M)</a:t>
          </a:r>
        </a:p>
      </dgm:t>
    </dgm:pt>
    <dgm:pt modelId="{D8D341F0-444A-4BE9-A4F8-B0294DAC6CFF}" type="parTrans" cxnId="{0E31CE55-BF40-47C5-81FF-D4B3AEE6A707}">
      <dgm:prSet/>
      <dgm:spPr/>
      <dgm:t>
        <a:bodyPr/>
        <a:lstStyle/>
        <a:p>
          <a:endParaRPr lang="en-US"/>
        </a:p>
      </dgm:t>
    </dgm:pt>
    <dgm:pt modelId="{6D3A2DCB-3330-4404-B9CC-BA6F4EA39839}" type="sibTrans" cxnId="{0E31CE55-BF40-47C5-81FF-D4B3AEE6A707}">
      <dgm:prSet/>
      <dgm:spPr/>
      <dgm:t>
        <a:bodyPr/>
        <a:lstStyle/>
        <a:p>
          <a:endParaRPr lang="en-US"/>
        </a:p>
      </dgm:t>
    </dgm:pt>
    <dgm:pt modelId="{7E8D46ED-CC35-4AC8-8CD0-A28C20D64355}">
      <dgm:prSet phldrT="[Text]" phldr="0"/>
      <dgm:spPr/>
      <dgm:t>
        <a:bodyPr/>
        <a:lstStyle/>
        <a:p>
          <a:r>
            <a:rPr lang="en-US" dirty="0"/>
            <a:t>The Diversity, Outreach, and Recruitment will be realigned to allow for minimal impact to the program while maintaining the mission, but a vacant position would be eliminated. </a:t>
          </a:r>
        </a:p>
      </dgm:t>
    </dgm:pt>
    <dgm:pt modelId="{B60F2D04-6484-4D02-9D14-C00785692DEC}" type="parTrans" cxnId="{75567445-8993-4DBB-8B90-F976876C80C5}">
      <dgm:prSet/>
      <dgm:spPr/>
      <dgm:t>
        <a:bodyPr/>
        <a:lstStyle/>
        <a:p>
          <a:endParaRPr lang="en-US"/>
        </a:p>
      </dgm:t>
    </dgm:pt>
    <dgm:pt modelId="{864F3545-4E5C-46C1-BD44-E6D9C3A0BB97}" type="sibTrans" cxnId="{75567445-8993-4DBB-8B90-F976876C80C5}">
      <dgm:prSet/>
      <dgm:spPr/>
      <dgm:t>
        <a:bodyPr/>
        <a:lstStyle/>
        <a:p>
          <a:endParaRPr lang="en-US"/>
        </a:p>
      </dgm:t>
    </dgm:pt>
    <dgm:pt modelId="{0C0BAEB8-15A2-4159-8FBD-D8E0138B8129}">
      <dgm:prSet phldrT="[Text]" phldr="0"/>
      <dgm:spPr/>
      <dgm:t>
        <a:bodyPr/>
        <a:lstStyle/>
        <a:p>
          <a:r>
            <a:rPr lang="en-US" dirty="0"/>
            <a:t>Service Reductions ($5.3M)</a:t>
          </a:r>
        </a:p>
      </dgm:t>
    </dgm:pt>
    <dgm:pt modelId="{F4F6A175-06BB-4888-9C8D-0372BC936F07}" type="parTrans" cxnId="{8FF86A68-EC76-49C2-9BBA-89D48148C2DD}">
      <dgm:prSet/>
      <dgm:spPr/>
      <dgm:t>
        <a:bodyPr/>
        <a:lstStyle/>
        <a:p>
          <a:endParaRPr lang="en-US"/>
        </a:p>
      </dgm:t>
    </dgm:pt>
    <dgm:pt modelId="{53E07F9C-E23C-40CC-9550-80403DF2DDC9}" type="sibTrans" cxnId="{8FF86A68-EC76-49C2-9BBA-89D48148C2DD}">
      <dgm:prSet/>
      <dgm:spPr/>
      <dgm:t>
        <a:bodyPr/>
        <a:lstStyle/>
        <a:p>
          <a:endParaRPr lang="en-US"/>
        </a:p>
      </dgm:t>
    </dgm:pt>
    <dgm:pt modelId="{EC2C8D38-A34D-499F-89BA-56245E8085BA}">
      <dgm:prSet phldrT="[Text]" phldr="0"/>
      <dgm:spPr/>
      <dgm:t>
        <a:bodyPr/>
        <a:lstStyle/>
        <a:p>
          <a:r>
            <a:rPr lang="en-US" dirty="0"/>
            <a:t>Elimination of vacant positions and implementation of dynamic staffing which may result in longer response times, reduced operational capacity, increased risk of injury on duty, and diminished community outreach. However, no sworn Fire personnel would be separated from the City.</a:t>
          </a:r>
        </a:p>
      </dgm:t>
    </dgm:pt>
    <dgm:pt modelId="{E724E00C-80C7-4A3C-A077-9F5B783BBD71}" type="parTrans" cxnId="{529D1CF7-4B42-4EA5-B8BC-9AC5FF327EE7}">
      <dgm:prSet/>
      <dgm:spPr/>
      <dgm:t>
        <a:bodyPr/>
        <a:lstStyle/>
        <a:p>
          <a:endParaRPr lang="en-US"/>
        </a:p>
      </dgm:t>
    </dgm:pt>
    <dgm:pt modelId="{F4F13F93-D834-4071-A5BF-07CC32FE6EB0}" type="sibTrans" cxnId="{529D1CF7-4B42-4EA5-B8BC-9AC5FF327EE7}">
      <dgm:prSet/>
      <dgm:spPr/>
      <dgm:t>
        <a:bodyPr/>
        <a:lstStyle/>
        <a:p>
          <a:endParaRPr lang="en-US"/>
        </a:p>
      </dgm:t>
    </dgm:pt>
    <dgm:pt modelId="{A0F915AA-057C-471F-9BBE-E06C58B38718}">
      <dgm:prSet phldrT="[Text]" phldr="0"/>
      <dgm:spPr/>
      <dgm:t>
        <a:bodyPr/>
        <a:lstStyle/>
        <a:p>
          <a:endParaRPr lang="en-US" dirty="0"/>
        </a:p>
      </dgm:t>
    </dgm:pt>
    <dgm:pt modelId="{B8CDFDD0-ACBB-4DB9-BDF8-4849592D0BD9}" type="parTrans" cxnId="{8C5D735D-7B77-401F-B414-309D8984B6E7}">
      <dgm:prSet/>
      <dgm:spPr/>
      <dgm:t>
        <a:bodyPr/>
        <a:lstStyle/>
        <a:p>
          <a:endParaRPr lang="en-US"/>
        </a:p>
      </dgm:t>
    </dgm:pt>
    <dgm:pt modelId="{FE1849CA-9F8E-4804-AE2D-32651DB8D077}" type="sibTrans" cxnId="{8C5D735D-7B77-401F-B414-309D8984B6E7}">
      <dgm:prSet/>
      <dgm:spPr/>
      <dgm:t>
        <a:bodyPr/>
        <a:lstStyle/>
        <a:p>
          <a:endParaRPr lang="en-US"/>
        </a:p>
      </dgm:t>
    </dgm:pt>
    <dgm:pt modelId="{D7C32152-7309-45C2-994F-AD71C133BC82}" type="pres">
      <dgm:prSet presAssocID="{9F629C89-B9DB-43AF-A592-F52CD9644F3E}" presName="linear" presStyleCnt="0">
        <dgm:presLayoutVars>
          <dgm:animLvl val="lvl"/>
          <dgm:resizeHandles val="exact"/>
        </dgm:presLayoutVars>
      </dgm:prSet>
      <dgm:spPr/>
    </dgm:pt>
    <dgm:pt modelId="{E0A6A4D3-BFF7-48D7-9839-58E3AEEC8DCE}" type="pres">
      <dgm:prSet presAssocID="{742ECB41-4C5F-47AB-A66F-FC67FA92FC82}" presName="parentText" presStyleLbl="node1" presStyleIdx="0" presStyleCnt="2">
        <dgm:presLayoutVars>
          <dgm:chMax val="0"/>
          <dgm:bulletEnabled val="1"/>
        </dgm:presLayoutVars>
      </dgm:prSet>
      <dgm:spPr/>
    </dgm:pt>
    <dgm:pt modelId="{787AEB8D-D791-4A8F-A1CF-1D172AF3C2B3}" type="pres">
      <dgm:prSet presAssocID="{742ECB41-4C5F-47AB-A66F-FC67FA92FC82}" presName="childText" presStyleLbl="revTx" presStyleIdx="0" presStyleCnt="2">
        <dgm:presLayoutVars>
          <dgm:bulletEnabled val="1"/>
        </dgm:presLayoutVars>
      </dgm:prSet>
      <dgm:spPr/>
    </dgm:pt>
    <dgm:pt modelId="{D8DEBA06-CCF7-471F-962C-16A400A834BD}" type="pres">
      <dgm:prSet presAssocID="{0C0BAEB8-15A2-4159-8FBD-D8E0138B8129}" presName="parentText" presStyleLbl="node1" presStyleIdx="1" presStyleCnt="2">
        <dgm:presLayoutVars>
          <dgm:chMax val="0"/>
          <dgm:bulletEnabled val="1"/>
        </dgm:presLayoutVars>
      </dgm:prSet>
      <dgm:spPr/>
    </dgm:pt>
    <dgm:pt modelId="{1C9588D0-E5EA-480D-BBEE-585E84AE000D}" type="pres">
      <dgm:prSet presAssocID="{0C0BAEB8-15A2-4159-8FBD-D8E0138B8129}" presName="childText" presStyleLbl="revTx" presStyleIdx="1" presStyleCnt="2">
        <dgm:presLayoutVars>
          <dgm:bulletEnabled val="1"/>
        </dgm:presLayoutVars>
      </dgm:prSet>
      <dgm:spPr/>
    </dgm:pt>
  </dgm:ptLst>
  <dgm:cxnLst>
    <dgm:cxn modelId="{C074AC0B-01C9-4578-A86F-C333214D45DF}" type="presOf" srcId="{742ECB41-4C5F-47AB-A66F-FC67FA92FC82}" destId="{E0A6A4D3-BFF7-48D7-9839-58E3AEEC8DCE}" srcOrd="0" destOrd="0" presId="urn:microsoft.com/office/officeart/2005/8/layout/vList2"/>
    <dgm:cxn modelId="{40BF0A0C-4820-4F39-BF4F-4FF69AAA8DAE}" type="presOf" srcId="{0C0BAEB8-15A2-4159-8FBD-D8E0138B8129}" destId="{D8DEBA06-CCF7-471F-962C-16A400A834BD}" srcOrd="0" destOrd="0" presId="urn:microsoft.com/office/officeart/2005/8/layout/vList2"/>
    <dgm:cxn modelId="{8C5D735D-7B77-401F-B414-309D8984B6E7}" srcId="{742ECB41-4C5F-47AB-A66F-FC67FA92FC82}" destId="{A0F915AA-057C-471F-9BBE-E06C58B38718}" srcOrd="1" destOrd="0" parTransId="{B8CDFDD0-ACBB-4DB9-BDF8-4849592D0BD9}" sibTransId="{FE1849CA-9F8E-4804-AE2D-32651DB8D077}"/>
    <dgm:cxn modelId="{0954EB62-B04C-4450-B96D-1A16FAF0EE65}" type="presOf" srcId="{9F629C89-B9DB-43AF-A592-F52CD9644F3E}" destId="{D7C32152-7309-45C2-994F-AD71C133BC82}" srcOrd="0" destOrd="0" presId="urn:microsoft.com/office/officeart/2005/8/layout/vList2"/>
    <dgm:cxn modelId="{75567445-8993-4DBB-8B90-F976876C80C5}" srcId="{742ECB41-4C5F-47AB-A66F-FC67FA92FC82}" destId="{7E8D46ED-CC35-4AC8-8CD0-A28C20D64355}" srcOrd="0" destOrd="0" parTransId="{B60F2D04-6484-4D02-9D14-C00785692DEC}" sibTransId="{864F3545-4E5C-46C1-BD44-E6D9C3A0BB97}"/>
    <dgm:cxn modelId="{8FF86A68-EC76-49C2-9BBA-89D48148C2DD}" srcId="{9F629C89-B9DB-43AF-A592-F52CD9644F3E}" destId="{0C0BAEB8-15A2-4159-8FBD-D8E0138B8129}" srcOrd="1" destOrd="0" parTransId="{F4F6A175-06BB-4888-9C8D-0372BC936F07}" sibTransId="{53E07F9C-E23C-40CC-9550-80403DF2DDC9}"/>
    <dgm:cxn modelId="{0E31CE55-BF40-47C5-81FF-D4B3AEE6A707}" srcId="{9F629C89-B9DB-43AF-A592-F52CD9644F3E}" destId="{742ECB41-4C5F-47AB-A66F-FC67FA92FC82}" srcOrd="0" destOrd="0" parTransId="{D8D341F0-444A-4BE9-A4F8-B0294DAC6CFF}" sibTransId="{6D3A2DCB-3330-4404-B9CC-BA6F4EA39839}"/>
    <dgm:cxn modelId="{DB7DF893-4FFB-443A-991A-96008CE76BE1}" type="presOf" srcId="{7E8D46ED-CC35-4AC8-8CD0-A28C20D64355}" destId="{787AEB8D-D791-4A8F-A1CF-1D172AF3C2B3}" srcOrd="0" destOrd="0" presId="urn:microsoft.com/office/officeart/2005/8/layout/vList2"/>
    <dgm:cxn modelId="{F4ADB2D5-7449-4C6D-905A-446A24E498BC}" type="presOf" srcId="{EC2C8D38-A34D-499F-89BA-56245E8085BA}" destId="{1C9588D0-E5EA-480D-BBEE-585E84AE000D}" srcOrd="0" destOrd="0" presId="urn:microsoft.com/office/officeart/2005/8/layout/vList2"/>
    <dgm:cxn modelId="{14D9CCF3-B95E-42E0-85C4-620E73F426A1}" type="presOf" srcId="{A0F915AA-057C-471F-9BBE-E06C58B38718}" destId="{787AEB8D-D791-4A8F-A1CF-1D172AF3C2B3}" srcOrd="0" destOrd="1" presId="urn:microsoft.com/office/officeart/2005/8/layout/vList2"/>
    <dgm:cxn modelId="{529D1CF7-4B42-4EA5-B8BC-9AC5FF327EE7}" srcId="{0C0BAEB8-15A2-4159-8FBD-D8E0138B8129}" destId="{EC2C8D38-A34D-499F-89BA-56245E8085BA}" srcOrd="0" destOrd="0" parTransId="{E724E00C-80C7-4A3C-A077-9F5B783BBD71}" sibTransId="{F4F13F93-D834-4071-A5BF-07CC32FE6EB0}"/>
    <dgm:cxn modelId="{690B4A2A-B1F8-455E-B61C-1E5B30F08A90}" type="presParOf" srcId="{D7C32152-7309-45C2-994F-AD71C133BC82}" destId="{E0A6A4D3-BFF7-48D7-9839-58E3AEEC8DCE}" srcOrd="0" destOrd="0" presId="urn:microsoft.com/office/officeart/2005/8/layout/vList2"/>
    <dgm:cxn modelId="{E7FEA251-97FB-4FF6-9D4E-D22522A607B7}" type="presParOf" srcId="{D7C32152-7309-45C2-994F-AD71C133BC82}" destId="{787AEB8D-D791-4A8F-A1CF-1D172AF3C2B3}" srcOrd="1" destOrd="0" presId="urn:microsoft.com/office/officeart/2005/8/layout/vList2"/>
    <dgm:cxn modelId="{409395C3-48FA-4E0F-A2C0-4C1990D9F265}" type="presParOf" srcId="{D7C32152-7309-45C2-994F-AD71C133BC82}" destId="{D8DEBA06-CCF7-471F-962C-16A400A834BD}" srcOrd="2" destOrd="0" presId="urn:microsoft.com/office/officeart/2005/8/layout/vList2"/>
    <dgm:cxn modelId="{F1575AB2-93DA-4DF0-B185-6D1340582834}" type="presParOf" srcId="{D7C32152-7309-45C2-994F-AD71C133BC82}" destId="{1C9588D0-E5EA-480D-BBEE-585E84AE000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74E783D-5AA8-4141-91E7-ECB464E7E5B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3D1EBE8-ED16-48D1-9F48-E04574211AF9}">
      <dgm:prSet phldrT="[Text]" phldr="0"/>
      <dgm:spPr/>
      <dgm:t>
        <a:bodyPr/>
        <a:lstStyle/>
        <a:p>
          <a:r>
            <a:rPr lang="en-US" dirty="0"/>
            <a:t>Revenue Increases ($0.1M)</a:t>
          </a:r>
        </a:p>
      </dgm:t>
    </dgm:pt>
    <dgm:pt modelId="{282EF762-539D-4C38-AD3D-9B80FBECD626}" type="parTrans" cxnId="{B0EE75B0-4E07-4BF2-9489-5FE455821FF3}">
      <dgm:prSet/>
      <dgm:spPr/>
      <dgm:t>
        <a:bodyPr/>
        <a:lstStyle/>
        <a:p>
          <a:endParaRPr lang="en-US"/>
        </a:p>
      </dgm:t>
    </dgm:pt>
    <dgm:pt modelId="{F4458897-1ACB-4C0B-BEFC-FBBF98D94440}" type="sibTrans" cxnId="{B0EE75B0-4E07-4BF2-9489-5FE455821FF3}">
      <dgm:prSet/>
      <dgm:spPr/>
      <dgm:t>
        <a:bodyPr/>
        <a:lstStyle/>
        <a:p>
          <a:endParaRPr lang="en-US"/>
        </a:p>
      </dgm:t>
    </dgm:pt>
    <dgm:pt modelId="{14927990-A4CD-4B75-B91E-25D1C922C3F0}">
      <dgm:prSet phldrT="[Text]" phldr="0"/>
      <dgm:spPr/>
      <dgm:t>
        <a:bodyPr/>
        <a:lstStyle/>
        <a:p>
          <a:r>
            <a:rPr lang="en-US" dirty="0"/>
            <a:t>Cost Shift ($1.8M)</a:t>
          </a:r>
        </a:p>
      </dgm:t>
    </dgm:pt>
    <dgm:pt modelId="{383BC871-987E-4B17-AF68-34950C13A364}" type="parTrans" cxnId="{9439E893-12A7-4ECA-B50C-02177C8C1206}">
      <dgm:prSet/>
      <dgm:spPr/>
      <dgm:t>
        <a:bodyPr/>
        <a:lstStyle/>
        <a:p>
          <a:endParaRPr lang="en-US"/>
        </a:p>
      </dgm:t>
    </dgm:pt>
    <dgm:pt modelId="{5294E526-9CB9-4D36-81A9-8270AAADE4A1}" type="sibTrans" cxnId="{9439E893-12A7-4ECA-B50C-02177C8C1206}">
      <dgm:prSet/>
      <dgm:spPr/>
      <dgm:t>
        <a:bodyPr/>
        <a:lstStyle/>
        <a:p>
          <a:endParaRPr lang="en-US"/>
        </a:p>
      </dgm:t>
    </dgm:pt>
    <dgm:pt modelId="{2401A7CD-A44B-4313-857D-7C86A71F9283}">
      <dgm:prSet phldrT="[Text]" phldr="0"/>
      <dgm:spPr/>
      <dgm:t>
        <a:bodyPr/>
        <a:lstStyle/>
        <a:p>
          <a:r>
            <a:rPr lang="en-US" dirty="0">
              <a:solidFill>
                <a:schemeClr val="bg2">
                  <a:lumMod val="50000"/>
                </a:schemeClr>
              </a:solidFill>
            </a:rPr>
            <a:t>State Violence Prevention grant</a:t>
          </a:r>
        </a:p>
      </dgm:t>
    </dgm:pt>
    <dgm:pt modelId="{10454F95-2B44-43C7-926C-D173F5339487}" type="parTrans" cxnId="{1A80CF22-2DC4-4E1E-B2A4-658EA9F4121B}">
      <dgm:prSet/>
      <dgm:spPr/>
      <dgm:t>
        <a:bodyPr/>
        <a:lstStyle/>
        <a:p>
          <a:endParaRPr lang="en-US"/>
        </a:p>
      </dgm:t>
    </dgm:pt>
    <dgm:pt modelId="{E622A071-907A-4D88-BBEA-5491711D943E}" type="sibTrans" cxnId="{1A80CF22-2DC4-4E1E-B2A4-658EA9F4121B}">
      <dgm:prSet/>
      <dgm:spPr/>
      <dgm:t>
        <a:bodyPr/>
        <a:lstStyle/>
        <a:p>
          <a:endParaRPr lang="en-US"/>
        </a:p>
      </dgm:t>
    </dgm:pt>
    <dgm:pt modelId="{A3E0DA22-76BB-4374-A2F9-65093C48793D}">
      <dgm:prSet phldrT="[Text]" phldr="0"/>
      <dgm:spPr/>
      <dgm:t>
        <a:bodyPr/>
        <a:lstStyle/>
        <a:p>
          <a:r>
            <a:rPr lang="en-US" dirty="0">
              <a:solidFill>
                <a:schemeClr val="bg2">
                  <a:lumMod val="50000"/>
                </a:schemeClr>
              </a:solidFill>
            </a:rPr>
            <a:t>State reimbursement for sexual assault exams </a:t>
          </a:r>
        </a:p>
      </dgm:t>
    </dgm:pt>
    <dgm:pt modelId="{572CC8DB-81CE-4BC5-8C79-A467FD8100F3}" type="parTrans" cxnId="{CC13F4A1-6FC5-473F-9081-547BF176637F}">
      <dgm:prSet/>
      <dgm:spPr/>
      <dgm:t>
        <a:bodyPr/>
        <a:lstStyle/>
        <a:p>
          <a:endParaRPr lang="en-US"/>
        </a:p>
      </dgm:t>
    </dgm:pt>
    <dgm:pt modelId="{FEBF3F1D-B37E-4F96-80C9-6404A37EBB46}" type="sibTrans" cxnId="{CC13F4A1-6FC5-473F-9081-547BF176637F}">
      <dgm:prSet/>
      <dgm:spPr/>
      <dgm:t>
        <a:bodyPr/>
        <a:lstStyle/>
        <a:p>
          <a:endParaRPr lang="en-US"/>
        </a:p>
      </dgm:t>
    </dgm:pt>
    <dgm:pt modelId="{2D0670C0-EAA9-45ED-9AD6-EC2E0BCB7A24}">
      <dgm:prSet phldrT="[Text]" phldr="0"/>
      <dgm:spPr/>
      <dgm:t>
        <a:bodyPr/>
        <a:lstStyle/>
        <a:p>
          <a:r>
            <a:rPr lang="en-US" dirty="0">
              <a:solidFill>
                <a:schemeClr val="bg2">
                  <a:lumMod val="50000"/>
                </a:schemeClr>
              </a:solidFill>
            </a:rPr>
            <a:t>Violence Prevention MYOP</a:t>
          </a:r>
        </a:p>
      </dgm:t>
    </dgm:pt>
    <dgm:pt modelId="{26984B97-EC8C-4C37-9131-E6103E91FBD0}" type="parTrans" cxnId="{E14AB27C-0CA1-424D-A3BE-3CD50243964D}">
      <dgm:prSet/>
      <dgm:spPr/>
    </dgm:pt>
    <dgm:pt modelId="{B7617C6F-ABA1-416A-A287-2B7F801D3D8F}" type="sibTrans" cxnId="{E14AB27C-0CA1-424D-A3BE-3CD50243964D}">
      <dgm:prSet/>
      <dgm:spPr/>
    </dgm:pt>
    <dgm:pt modelId="{A35B6447-5B74-4811-A86D-2B386464F8B8}" type="pres">
      <dgm:prSet presAssocID="{474E783D-5AA8-4141-91E7-ECB464E7E5B2}" presName="linear" presStyleCnt="0">
        <dgm:presLayoutVars>
          <dgm:dir/>
          <dgm:animLvl val="lvl"/>
          <dgm:resizeHandles val="exact"/>
        </dgm:presLayoutVars>
      </dgm:prSet>
      <dgm:spPr/>
    </dgm:pt>
    <dgm:pt modelId="{7D289953-3C26-4137-BA83-7ED7A5EC4144}" type="pres">
      <dgm:prSet presAssocID="{53D1EBE8-ED16-48D1-9F48-E04574211AF9}" presName="parentLin" presStyleCnt="0"/>
      <dgm:spPr/>
    </dgm:pt>
    <dgm:pt modelId="{8D0458CC-1E2B-4D42-AA5F-3478D49684D7}" type="pres">
      <dgm:prSet presAssocID="{53D1EBE8-ED16-48D1-9F48-E04574211AF9}" presName="parentLeftMargin" presStyleLbl="node1" presStyleIdx="0" presStyleCnt="2"/>
      <dgm:spPr/>
    </dgm:pt>
    <dgm:pt modelId="{9148E56A-7FDB-4E5B-858A-F9DB35C5FC61}" type="pres">
      <dgm:prSet presAssocID="{53D1EBE8-ED16-48D1-9F48-E04574211AF9}" presName="parentText" presStyleLbl="node1" presStyleIdx="0" presStyleCnt="2">
        <dgm:presLayoutVars>
          <dgm:chMax val="0"/>
          <dgm:bulletEnabled val="1"/>
        </dgm:presLayoutVars>
      </dgm:prSet>
      <dgm:spPr/>
    </dgm:pt>
    <dgm:pt modelId="{EDE6035F-F90E-4858-8DA1-BE1711BFADF4}" type="pres">
      <dgm:prSet presAssocID="{53D1EBE8-ED16-48D1-9F48-E04574211AF9}" presName="negativeSpace" presStyleCnt="0"/>
      <dgm:spPr/>
    </dgm:pt>
    <dgm:pt modelId="{92FD49B2-1C97-4AE2-B998-32FE4AFC7203}" type="pres">
      <dgm:prSet presAssocID="{53D1EBE8-ED16-48D1-9F48-E04574211AF9}" presName="childText" presStyleLbl="conFgAcc1" presStyleIdx="0" presStyleCnt="2">
        <dgm:presLayoutVars>
          <dgm:bulletEnabled val="1"/>
        </dgm:presLayoutVars>
      </dgm:prSet>
      <dgm:spPr/>
    </dgm:pt>
    <dgm:pt modelId="{22584BA5-3DD1-42E5-993E-524B699AF652}" type="pres">
      <dgm:prSet presAssocID="{F4458897-1ACB-4C0B-BEFC-FBBF98D94440}" presName="spaceBetweenRectangles" presStyleCnt="0"/>
      <dgm:spPr/>
    </dgm:pt>
    <dgm:pt modelId="{33D231D7-5BCD-49EE-9815-30F1D9C0B396}" type="pres">
      <dgm:prSet presAssocID="{14927990-A4CD-4B75-B91E-25D1C922C3F0}" presName="parentLin" presStyleCnt="0"/>
      <dgm:spPr/>
    </dgm:pt>
    <dgm:pt modelId="{5479B847-7395-40BD-BF06-E7C837E0F5B4}" type="pres">
      <dgm:prSet presAssocID="{14927990-A4CD-4B75-B91E-25D1C922C3F0}" presName="parentLeftMargin" presStyleLbl="node1" presStyleIdx="0" presStyleCnt="2"/>
      <dgm:spPr/>
    </dgm:pt>
    <dgm:pt modelId="{6EE5D7D5-4245-4C90-A77F-E02021FB16A7}" type="pres">
      <dgm:prSet presAssocID="{14927990-A4CD-4B75-B91E-25D1C922C3F0}" presName="parentText" presStyleLbl="node1" presStyleIdx="1" presStyleCnt="2">
        <dgm:presLayoutVars>
          <dgm:chMax val="0"/>
          <dgm:bulletEnabled val="1"/>
        </dgm:presLayoutVars>
      </dgm:prSet>
      <dgm:spPr/>
    </dgm:pt>
    <dgm:pt modelId="{DA863547-9A6B-44D7-9A1B-3C3D2436AF23}" type="pres">
      <dgm:prSet presAssocID="{14927990-A4CD-4B75-B91E-25D1C922C3F0}" presName="negativeSpace" presStyleCnt="0"/>
      <dgm:spPr/>
    </dgm:pt>
    <dgm:pt modelId="{69EA49A5-8770-46F3-A6E7-6540F3D7B275}" type="pres">
      <dgm:prSet presAssocID="{14927990-A4CD-4B75-B91E-25D1C922C3F0}" presName="childText" presStyleLbl="conFgAcc1" presStyleIdx="1" presStyleCnt="2">
        <dgm:presLayoutVars>
          <dgm:bulletEnabled val="1"/>
        </dgm:presLayoutVars>
      </dgm:prSet>
      <dgm:spPr/>
    </dgm:pt>
  </dgm:ptLst>
  <dgm:cxnLst>
    <dgm:cxn modelId="{4B6C5805-FF6B-4989-A8D2-9D1FB5C5CF4A}" type="presOf" srcId="{A3E0DA22-76BB-4374-A2F9-65093C48793D}" destId="{92FD49B2-1C97-4AE2-B998-32FE4AFC7203}" srcOrd="0" destOrd="0" presId="urn:microsoft.com/office/officeart/2005/8/layout/list1"/>
    <dgm:cxn modelId="{76FB620D-41C6-4F5B-B286-9B64DF4CC3B2}" type="presOf" srcId="{14927990-A4CD-4B75-B91E-25D1C922C3F0}" destId="{6EE5D7D5-4245-4C90-A77F-E02021FB16A7}" srcOrd="1" destOrd="0" presId="urn:microsoft.com/office/officeart/2005/8/layout/list1"/>
    <dgm:cxn modelId="{1A80CF22-2DC4-4E1E-B2A4-658EA9F4121B}" srcId="{14927990-A4CD-4B75-B91E-25D1C922C3F0}" destId="{2401A7CD-A44B-4313-857D-7C86A71F9283}" srcOrd="0" destOrd="0" parTransId="{10454F95-2B44-43C7-926C-D173F5339487}" sibTransId="{E622A071-907A-4D88-BBEA-5491711D943E}"/>
    <dgm:cxn modelId="{C2C20950-1728-4339-8AD8-13FFE45D7C92}" type="presOf" srcId="{2D0670C0-EAA9-45ED-9AD6-EC2E0BCB7A24}" destId="{69EA49A5-8770-46F3-A6E7-6540F3D7B275}" srcOrd="0" destOrd="1" presId="urn:microsoft.com/office/officeart/2005/8/layout/list1"/>
    <dgm:cxn modelId="{E14AB27C-0CA1-424D-A3BE-3CD50243964D}" srcId="{14927990-A4CD-4B75-B91E-25D1C922C3F0}" destId="{2D0670C0-EAA9-45ED-9AD6-EC2E0BCB7A24}" srcOrd="1" destOrd="0" parTransId="{26984B97-EC8C-4C37-9131-E6103E91FBD0}" sibTransId="{B7617C6F-ABA1-416A-A287-2B7F801D3D8F}"/>
    <dgm:cxn modelId="{13A82D80-4C43-49A5-858D-A9985ABF8A5A}" type="presOf" srcId="{53D1EBE8-ED16-48D1-9F48-E04574211AF9}" destId="{8D0458CC-1E2B-4D42-AA5F-3478D49684D7}" srcOrd="0" destOrd="0" presId="urn:microsoft.com/office/officeart/2005/8/layout/list1"/>
    <dgm:cxn modelId="{9439E893-12A7-4ECA-B50C-02177C8C1206}" srcId="{474E783D-5AA8-4141-91E7-ECB464E7E5B2}" destId="{14927990-A4CD-4B75-B91E-25D1C922C3F0}" srcOrd="1" destOrd="0" parTransId="{383BC871-987E-4B17-AF68-34950C13A364}" sibTransId="{5294E526-9CB9-4D36-81A9-8270AAADE4A1}"/>
    <dgm:cxn modelId="{1EBF209F-B888-4FAA-90FF-35A8CE0934A6}" type="presOf" srcId="{14927990-A4CD-4B75-B91E-25D1C922C3F0}" destId="{5479B847-7395-40BD-BF06-E7C837E0F5B4}" srcOrd="0" destOrd="0" presId="urn:microsoft.com/office/officeart/2005/8/layout/list1"/>
    <dgm:cxn modelId="{CC13F4A1-6FC5-473F-9081-547BF176637F}" srcId="{53D1EBE8-ED16-48D1-9F48-E04574211AF9}" destId="{A3E0DA22-76BB-4374-A2F9-65093C48793D}" srcOrd="0" destOrd="0" parTransId="{572CC8DB-81CE-4BC5-8C79-A467FD8100F3}" sibTransId="{FEBF3F1D-B37E-4F96-80C9-6404A37EBB46}"/>
    <dgm:cxn modelId="{B0EE75B0-4E07-4BF2-9489-5FE455821FF3}" srcId="{474E783D-5AA8-4141-91E7-ECB464E7E5B2}" destId="{53D1EBE8-ED16-48D1-9F48-E04574211AF9}" srcOrd="0" destOrd="0" parTransId="{282EF762-539D-4C38-AD3D-9B80FBECD626}" sibTransId="{F4458897-1ACB-4C0B-BEFC-FBBF98D94440}"/>
    <dgm:cxn modelId="{D5038AC3-74ED-410D-97AA-36BB7796B5E4}" type="presOf" srcId="{2401A7CD-A44B-4313-857D-7C86A71F9283}" destId="{69EA49A5-8770-46F3-A6E7-6540F3D7B275}" srcOrd="0" destOrd="0" presId="urn:microsoft.com/office/officeart/2005/8/layout/list1"/>
    <dgm:cxn modelId="{BB7EE2E8-49C3-4BF0-926F-2B8F45D0BD39}" type="presOf" srcId="{474E783D-5AA8-4141-91E7-ECB464E7E5B2}" destId="{A35B6447-5B74-4811-A86D-2B386464F8B8}" srcOrd="0" destOrd="0" presId="urn:microsoft.com/office/officeart/2005/8/layout/list1"/>
    <dgm:cxn modelId="{2D3103FD-851D-47AC-8086-8C673F00373E}" type="presOf" srcId="{53D1EBE8-ED16-48D1-9F48-E04574211AF9}" destId="{9148E56A-7FDB-4E5B-858A-F9DB35C5FC61}" srcOrd="1" destOrd="0" presId="urn:microsoft.com/office/officeart/2005/8/layout/list1"/>
    <dgm:cxn modelId="{FFD85D51-2AD3-4CF2-BFE3-C304FF1ACBBF}" type="presParOf" srcId="{A35B6447-5B74-4811-A86D-2B386464F8B8}" destId="{7D289953-3C26-4137-BA83-7ED7A5EC4144}" srcOrd="0" destOrd="0" presId="urn:microsoft.com/office/officeart/2005/8/layout/list1"/>
    <dgm:cxn modelId="{62B94CD3-BA9C-4CBC-9C53-FCAE890EA608}" type="presParOf" srcId="{7D289953-3C26-4137-BA83-7ED7A5EC4144}" destId="{8D0458CC-1E2B-4D42-AA5F-3478D49684D7}" srcOrd="0" destOrd="0" presId="urn:microsoft.com/office/officeart/2005/8/layout/list1"/>
    <dgm:cxn modelId="{AB4AF896-6DAB-4481-921B-A52BB54E487E}" type="presParOf" srcId="{7D289953-3C26-4137-BA83-7ED7A5EC4144}" destId="{9148E56A-7FDB-4E5B-858A-F9DB35C5FC61}" srcOrd="1" destOrd="0" presId="urn:microsoft.com/office/officeart/2005/8/layout/list1"/>
    <dgm:cxn modelId="{879B8F90-1C1A-4DC3-BAFF-A6C2ACF5E50B}" type="presParOf" srcId="{A35B6447-5B74-4811-A86D-2B386464F8B8}" destId="{EDE6035F-F90E-4858-8DA1-BE1711BFADF4}" srcOrd="1" destOrd="0" presId="urn:microsoft.com/office/officeart/2005/8/layout/list1"/>
    <dgm:cxn modelId="{BAC95C2F-E9A8-4BBA-ABDF-94C589FDBC77}" type="presParOf" srcId="{A35B6447-5B74-4811-A86D-2B386464F8B8}" destId="{92FD49B2-1C97-4AE2-B998-32FE4AFC7203}" srcOrd="2" destOrd="0" presId="urn:microsoft.com/office/officeart/2005/8/layout/list1"/>
    <dgm:cxn modelId="{2839D112-5C92-4569-AB33-FFB50A9466E8}" type="presParOf" srcId="{A35B6447-5B74-4811-A86D-2B386464F8B8}" destId="{22584BA5-3DD1-42E5-993E-524B699AF652}" srcOrd="3" destOrd="0" presId="urn:microsoft.com/office/officeart/2005/8/layout/list1"/>
    <dgm:cxn modelId="{5EE10E39-4995-468D-A82A-E259AE15C03D}" type="presParOf" srcId="{A35B6447-5B74-4811-A86D-2B386464F8B8}" destId="{33D231D7-5BCD-49EE-9815-30F1D9C0B396}" srcOrd="4" destOrd="0" presId="urn:microsoft.com/office/officeart/2005/8/layout/list1"/>
    <dgm:cxn modelId="{C0E46446-970B-4460-B652-146DAC07E3D9}" type="presParOf" srcId="{33D231D7-5BCD-49EE-9815-30F1D9C0B396}" destId="{5479B847-7395-40BD-BF06-E7C837E0F5B4}" srcOrd="0" destOrd="0" presId="urn:microsoft.com/office/officeart/2005/8/layout/list1"/>
    <dgm:cxn modelId="{35D10F4D-31B4-48E3-B11F-4240BB391CD6}" type="presParOf" srcId="{33D231D7-5BCD-49EE-9815-30F1D9C0B396}" destId="{6EE5D7D5-4245-4C90-A77F-E02021FB16A7}" srcOrd="1" destOrd="0" presId="urn:microsoft.com/office/officeart/2005/8/layout/list1"/>
    <dgm:cxn modelId="{B3641AED-0C7A-4E9E-8A12-068F36BC8442}" type="presParOf" srcId="{A35B6447-5B74-4811-A86D-2B386464F8B8}" destId="{DA863547-9A6B-44D7-9A1B-3C3D2436AF23}" srcOrd="5" destOrd="0" presId="urn:microsoft.com/office/officeart/2005/8/layout/list1"/>
    <dgm:cxn modelId="{8C0168B1-123D-479F-BF79-23014D7D07AB}" type="presParOf" srcId="{A35B6447-5B74-4811-A86D-2B386464F8B8}" destId="{69EA49A5-8770-46F3-A6E7-6540F3D7B27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4E783D-5AA8-4141-91E7-ECB464E7E5B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3D1EBE8-ED16-48D1-9F48-E04574211AF9}">
      <dgm:prSet phldrT="[Text]" phldr="0"/>
      <dgm:spPr/>
      <dgm:t>
        <a:bodyPr/>
        <a:lstStyle/>
        <a:p>
          <a:r>
            <a:rPr lang="en-US" dirty="0"/>
            <a:t>Specialized Unit Reductions &amp; Reorganizations ($4.6)</a:t>
          </a:r>
        </a:p>
      </dgm:t>
    </dgm:pt>
    <dgm:pt modelId="{282EF762-539D-4C38-AD3D-9B80FBECD626}" type="parTrans" cxnId="{B0EE75B0-4E07-4BF2-9489-5FE455821FF3}">
      <dgm:prSet/>
      <dgm:spPr/>
      <dgm:t>
        <a:bodyPr/>
        <a:lstStyle/>
        <a:p>
          <a:endParaRPr lang="en-US"/>
        </a:p>
      </dgm:t>
    </dgm:pt>
    <dgm:pt modelId="{F4458897-1ACB-4C0B-BEFC-FBBF98D94440}" type="sibTrans" cxnId="{B0EE75B0-4E07-4BF2-9489-5FE455821FF3}">
      <dgm:prSet/>
      <dgm:spPr/>
      <dgm:t>
        <a:bodyPr/>
        <a:lstStyle/>
        <a:p>
          <a:endParaRPr lang="en-US"/>
        </a:p>
      </dgm:t>
    </dgm:pt>
    <dgm:pt modelId="{A3E0DA22-76BB-4374-A2F9-65093C48793D}">
      <dgm:prSet phldrT="[Text]" phldr="0"/>
      <dgm:spPr/>
      <dgm:t>
        <a:bodyPr/>
        <a:lstStyle/>
        <a:p>
          <a:r>
            <a:rPr lang="en-US" dirty="0">
              <a:solidFill>
                <a:schemeClr val="bg2">
                  <a:lumMod val="50000"/>
                </a:schemeClr>
              </a:solidFill>
            </a:rPr>
            <a:t>Administrative Services</a:t>
          </a:r>
        </a:p>
      </dgm:t>
    </dgm:pt>
    <dgm:pt modelId="{572CC8DB-81CE-4BC5-8C79-A467FD8100F3}" type="parTrans" cxnId="{CC13F4A1-6FC5-473F-9081-547BF176637F}">
      <dgm:prSet/>
      <dgm:spPr/>
      <dgm:t>
        <a:bodyPr/>
        <a:lstStyle/>
        <a:p>
          <a:endParaRPr lang="en-US"/>
        </a:p>
      </dgm:t>
    </dgm:pt>
    <dgm:pt modelId="{FEBF3F1D-B37E-4F96-80C9-6404A37EBB46}" type="sibTrans" cxnId="{CC13F4A1-6FC5-473F-9081-547BF176637F}">
      <dgm:prSet/>
      <dgm:spPr/>
      <dgm:t>
        <a:bodyPr/>
        <a:lstStyle/>
        <a:p>
          <a:endParaRPr lang="en-US"/>
        </a:p>
      </dgm:t>
    </dgm:pt>
    <dgm:pt modelId="{6B700CEF-B445-4A35-A8E8-9C33195C6886}">
      <dgm:prSet phldrT="[Text]" phldr="0"/>
      <dgm:spPr/>
      <dgm:t>
        <a:bodyPr/>
        <a:lstStyle/>
        <a:p>
          <a:r>
            <a:rPr lang="en-US" dirty="0">
              <a:solidFill>
                <a:schemeClr val="bg2">
                  <a:lumMod val="50000"/>
                </a:schemeClr>
              </a:solidFill>
            </a:rPr>
            <a:t>Records Division</a:t>
          </a:r>
        </a:p>
      </dgm:t>
    </dgm:pt>
    <dgm:pt modelId="{B9DA06B4-732F-4325-A10B-5AEE591BC88F}" type="parTrans" cxnId="{C46390E3-C1D1-4567-BB82-B5D355AABAC6}">
      <dgm:prSet/>
      <dgm:spPr/>
      <dgm:t>
        <a:bodyPr/>
        <a:lstStyle/>
        <a:p>
          <a:endParaRPr lang="en-US"/>
        </a:p>
      </dgm:t>
    </dgm:pt>
    <dgm:pt modelId="{80A1115B-2D02-4F70-9EBA-CC37D0538EC2}" type="sibTrans" cxnId="{C46390E3-C1D1-4567-BB82-B5D355AABAC6}">
      <dgm:prSet/>
      <dgm:spPr/>
      <dgm:t>
        <a:bodyPr/>
        <a:lstStyle/>
        <a:p>
          <a:endParaRPr lang="en-US"/>
        </a:p>
      </dgm:t>
    </dgm:pt>
    <dgm:pt modelId="{F7A830AC-3C01-450C-8D14-F5BBCF60C588}">
      <dgm:prSet phldrT="[Text]" phldr="0"/>
      <dgm:spPr/>
      <dgm:t>
        <a:bodyPr/>
        <a:lstStyle/>
        <a:p>
          <a:r>
            <a:rPr lang="en-US" dirty="0">
              <a:solidFill>
                <a:schemeClr val="bg2">
                  <a:lumMod val="50000"/>
                </a:schemeClr>
              </a:solidFill>
            </a:rPr>
            <a:t>Hiring Pipeline</a:t>
          </a:r>
        </a:p>
      </dgm:t>
    </dgm:pt>
    <dgm:pt modelId="{8CAA848C-6EE7-4626-8EE9-69882D36FC2A}" type="parTrans" cxnId="{0C3FB5AF-C874-4A58-83D7-745B985CE9C9}">
      <dgm:prSet/>
      <dgm:spPr/>
      <dgm:t>
        <a:bodyPr/>
        <a:lstStyle/>
        <a:p>
          <a:endParaRPr lang="en-US"/>
        </a:p>
      </dgm:t>
    </dgm:pt>
    <dgm:pt modelId="{7F027746-42E7-4589-BBAD-842CA4E17AA9}" type="sibTrans" cxnId="{0C3FB5AF-C874-4A58-83D7-745B985CE9C9}">
      <dgm:prSet/>
      <dgm:spPr/>
      <dgm:t>
        <a:bodyPr/>
        <a:lstStyle/>
        <a:p>
          <a:endParaRPr lang="en-US"/>
        </a:p>
      </dgm:t>
    </dgm:pt>
    <dgm:pt modelId="{3128FC56-C097-4C66-A368-95B325EAAD68}">
      <dgm:prSet phldrT="[Text]" phldr="0"/>
      <dgm:spPr/>
      <dgm:t>
        <a:bodyPr/>
        <a:lstStyle/>
        <a:p>
          <a:r>
            <a:rPr lang="en-US" dirty="0">
              <a:solidFill>
                <a:schemeClr val="bg2">
                  <a:lumMod val="50000"/>
                </a:schemeClr>
              </a:solidFill>
            </a:rPr>
            <a:t>Advanced Officer Training</a:t>
          </a:r>
        </a:p>
      </dgm:t>
    </dgm:pt>
    <dgm:pt modelId="{D3752FA6-5FA0-48F7-A729-05C7CD9E630B}" type="parTrans" cxnId="{623D41AE-988C-4F2B-8884-FC5385186EEC}">
      <dgm:prSet/>
      <dgm:spPr/>
      <dgm:t>
        <a:bodyPr/>
        <a:lstStyle/>
        <a:p>
          <a:endParaRPr lang="en-US"/>
        </a:p>
      </dgm:t>
    </dgm:pt>
    <dgm:pt modelId="{2E1B4939-7F70-4686-830C-D8C75ECBABD3}" type="sibTrans" cxnId="{623D41AE-988C-4F2B-8884-FC5385186EEC}">
      <dgm:prSet/>
      <dgm:spPr/>
      <dgm:t>
        <a:bodyPr/>
        <a:lstStyle/>
        <a:p>
          <a:endParaRPr lang="en-US"/>
        </a:p>
      </dgm:t>
    </dgm:pt>
    <dgm:pt modelId="{38717191-793C-49BB-A684-EFCEE5E7DFF6}">
      <dgm:prSet phldrT="[Text]" phldr="0"/>
      <dgm:spPr/>
      <dgm:t>
        <a:bodyPr/>
        <a:lstStyle/>
        <a:p>
          <a:r>
            <a:rPr lang="en-US" dirty="0">
              <a:solidFill>
                <a:schemeClr val="bg2">
                  <a:lumMod val="50000"/>
                </a:schemeClr>
              </a:solidFill>
            </a:rPr>
            <a:t>Background Investigations</a:t>
          </a:r>
        </a:p>
      </dgm:t>
    </dgm:pt>
    <dgm:pt modelId="{CCA13714-9710-4BF0-9D65-A753E0D81279}" type="parTrans" cxnId="{CD2E1EBB-B27E-4F25-B794-8D6B9639016F}">
      <dgm:prSet/>
      <dgm:spPr/>
      <dgm:t>
        <a:bodyPr/>
        <a:lstStyle/>
        <a:p>
          <a:endParaRPr lang="en-US"/>
        </a:p>
      </dgm:t>
    </dgm:pt>
    <dgm:pt modelId="{5E3DDF87-E895-468E-B042-916C1DB565C1}" type="sibTrans" cxnId="{CD2E1EBB-B27E-4F25-B794-8D6B9639016F}">
      <dgm:prSet/>
      <dgm:spPr/>
      <dgm:t>
        <a:bodyPr/>
        <a:lstStyle/>
        <a:p>
          <a:endParaRPr lang="en-US"/>
        </a:p>
      </dgm:t>
    </dgm:pt>
    <dgm:pt modelId="{C7688101-456B-4B5C-871C-6CFCA9D01A4A}">
      <dgm:prSet phldrT="[Text]" phldr="0"/>
      <dgm:spPr/>
      <dgm:t>
        <a:bodyPr/>
        <a:lstStyle/>
        <a:p>
          <a:r>
            <a:rPr lang="en-US" dirty="0">
              <a:solidFill>
                <a:schemeClr val="bg2">
                  <a:lumMod val="50000"/>
                </a:schemeClr>
              </a:solidFill>
            </a:rPr>
            <a:t>Recruiting</a:t>
          </a:r>
        </a:p>
      </dgm:t>
    </dgm:pt>
    <dgm:pt modelId="{EE224A33-55E4-4FBD-A9C7-0CC4A9E7F7B2}" type="parTrans" cxnId="{1DF8353E-855F-423F-A7F7-DBE5B2020D2F}">
      <dgm:prSet/>
      <dgm:spPr/>
      <dgm:t>
        <a:bodyPr/>
        <a:lstStyle/>
        <a:p>
          <a:endParaRPr lang="en-US"/>
        </a:p>
      </dgm:t>
    </dgm:pt>
    <dgm:pt modelId="{02148EE5-CA92-4844-8082-F2ADC2E51408}" type="sibTrans" cxnId="{1DF8353E-855F-423F-A7F7-DBE5B2020D2F}">
      <dgm:prSet/>
      <dgm:spPr/>
      <dgm:t>
        <a:bodyPr/>
        <a:lstStyle/>
        <a:p>
          <a:endParaRPr lang="en-US"/>
        </a:p>
      </dgm:t>
    </dgm:pt>
    <dgm:pt modelId="{13E88B11-804C-420A-A8B6-2C889FA1B079}">
      <dgm:prSet phldrT="[Text]" phldr="0"/>
      <dgm:spPr/>
      <dgm:t>
        <a:bodyPr/>
        <a:lstStyle/>
        <a:p>
          <a:r>
            <a:rPr lang="en-US" dirty="0">
              <a:solidFill>
                <a:schemeClr val="bg2">
                  <a:lumMod val="50000"/>
                </a:schemeClr>
              </a:solidFill>
            </a:rPr>
            <a:t>K9 Unit</a:t>
          </a:r>
        </a:p>
      </dgm:t>
    </dgm:pt>
    <dgm:pt modelId="{224F1DE1-5282-4E55-AC87-B4D0DA318A1B}" type="parTrans" cxnId="{97A332C8-1BE1-47BF-B968-54A1956AB258}">
      <dgm:prSet/>
      <dgm:spPr/>
      <dgm:t>
        <a:bodyPr/>
        <a:lstStyle/>
        <a:p>
          <a:endParaRPr lang="en-US"/>
        </a:p>
      </dgm:t>
    </dgm:pt>
    <dgm:pt modelId="{4792BD9C-23B1-4181-9DB2-7728F0266E0A}" type="sibTrans" cxnId="{97A332C8-1BE1-47BF-B968-54A1956AB258}">
      <dgm:prSet/>
      <dgm:spPr/>
      <dgm:t>
        <a:bodyPr/>
        <a:lstStyle/>
        <a:p>
          <a:endParaRPr lang="en-US"/>
        </a:p>
      </dgm:t>
    </dgm:pt>
    <dgm:pt modelId="{6AA5FE6B-2673-4CE3-ACAD-C2CC97B43780}">
      <dgm:prSet phldrT="[Text]" phldr="0"/>
      <dgm:spPr/>
      <dgm:t>
        <a:bodyPr/>
        <a:lstStyle/>
        <a:p>
          <a:r>
            <a:rPr lang="en-US" dirty="0">
              <a:solidFill>
                <a:schemeClr val="bg2">
                  <a:lumMod val="50000"/>
                </a:schemeClr>
              </a:solidFill>
            </a:rPr>
            <a:t>Forensics Unit</a:t>
          </a:r>
        </a:p>
      </dgm:t>
    </dgm:pt>
    <dgm:pt modelId="{08426704-C5D7-49D0-8F9E-04A6A2C910C2}" type="parTrans" cxnId="{1493AD13-0EE0-4105-942D-85667055099C}">
      <dgm:prSet/>
      <dgm:spPr/>
      <dgm:t>
        <a:bodyPr/>
        <a:lstStyle/>
        <a:p>
          <a:endParaRPr lang="en-US"/>
        </a:p>
      </dgm:t>
    </dgm:pt>
    <dgm:pt modelId="{8CD59811-A941-41F8-9ABE-2A7DCB1D045D}" type="sibTrans" cxnId="{1493AD13-0EE0-4105-942D-85667055099C}">
      <dgm:prSet/>
      <dgm:spPr/>
      <dgm:t>
        <a:bodyPr/>
        <a:lstStyle/>
        <a:p>
          <a:endParaRPr lang="en-US"/>
        </a:p>
      </dgm:t>
    </dgm:pt>
    <dgm:pt modelId="{B26FF0BD-4E4A-4B9B-AF91-6B6168D0A036}">
      <dgm:prSet phldrT="[Text]" phldr="0"/>
      <dgm:spPr/>
      <dgm:t>
        <a:bodyPr/>
        <a:lstStyle/>
        <a:p>
          <a:r>
            <a:rPr lang="en-US" dirty="0">
              <a:solidFill>
                <a:schemeClr val="bg2">
                  <a:lumMod val="50000"/>
                </a:schemeClr>
              </a:solidFill>
            </a:rPr>
            <a:t>Crime Analysis Unit</a:t>
          </a:r>
        </a:p>
      </dgm:t>
    </dgm:pt>
    <dgm:pt modelId="{8619B760-6BE4-4699-BCC1-5C9121A90EBB}" type="parTrans" cxnId="{40C5E0CE-3D7B-4BC2-AB48-B66EDB3E24D6}">
      <dgm:prSet/>
      <dgm:spPr/>
      <dgm:t>
        <a:bodyPr/>
        <a:lstStyle/>
        <a:p>
          <a:endParaRPr lang="en-US"/>
        </a:p>
      </dgm:t>
    </dgm:pt>
    <dgm:pt modelId="{E7669E28-4E10-4AEC-8F63-91DA9FA19C51}" type="sibTrans" cxnId="{40C5E0CE-3D7B-4BC2-AB48-B66EDB3E24D6}">
      <dgm:prSet/>
      <dgm:spPr/>
      <dgm:t>
        <a:bodyPr/>
        <a:lstStyle/>
        <a:p>
          <a:endParaRPr lang="en-US"/>
        </a:p>
      </dgm:t>
    </dgm:pt>
    <dgm:pt modelId="{6F1082B4-FD2A-4B54-A1B1-83E48BBE2A07}">
      <dgm:prSet phldrT="[Text]" phldr="0"/>
      <dgm:spPr/>
      <dgm:t>
        <a:bodyPr/>
        <a:lstStyle/>
        <a:p>
          <a:r>
            <a:rPr lang="en-US" dirty="0">
              <a:solidFill>
                <a:schemeClr val="bg2">
                  <a:lumMod val="50000"/>
                </a:schemeClr>
              </a:solidFill>
            </a:rPr>
            <a:t>Community Support Services</a:t>
          </a:r>
        </a:p>
      </dgm:t>
    </dgm:pt>
    <dgm:pt modelId="{531A6A23-75D0-413F-8D10-2EEFE3F68C8D}" type="parTrans" cxnId="{8784E114-50B4-4AC2-8291-1FCA92E643EE}">
      <dgm:prSet/>
      <dgm:spPr/>
    </dgm:pt>
    <dgm:pt modelId="{AAD8D2FE-3B19-4191-9FA0-1FFBF191E27C}" type="sibTrans" cxnId="{8784E114-50B4-4AC2-8291-1FCA92E643EE}">
      <dgm:prSet/>
      <dgm:spPr/>
    </dgm:pt>
    <dgm:pt modelId="{D66AD9F9-0146-4CF5-8DD9-EB90485DC2F5}">
      <dgm:prSet phldrT="[Text]" phldr="0"/>
      <dgm:spPr/>
      <dgm:t>
        <a:bodyPr/>
        <a:lstStyle/>
        <a:p>
          <a:r>
            <a:rPr lang="en-US" dirty="0">
              <a:solidFill>
                <a:schemeClr val="bg2">
                  <a:lumMod val="50000"/>
                </a:schemeClr>
              </a:solidFill>
            </a:rPr>
            <a:t>Force Investigations Team</a:t>
          </a:r>
        </a:p>
      </dgm:t>
    </dgm:pt>
    <dgm:pt modelId="{3F4B60D7-CB31-4130-96DD-3783F5B8674A}" type="parTrans" cxnId="{BD6D675D-ED27-4C5F-8807-6BE54AFBD7F3}">
      <dgm:prSet/>
      <dgm:spPr/>
    </dgm:pt>
    <dgm:pt modelId="{CFFFE814-A510-490C-B698-66987D1B2175}" type="sibTrans" cxnId="{BD6D675D-ED27-4C5F-8807-6BE54AFBD7F3}">
      <dgm:prSet/>
      <dgm:spPr/>
    </dgm:pt>
    <dgm:pt modelId="{FAFFFC8F-157C-453B-8945-36764E038982}">
      <dgm:prSet phldrT="[Text]" phldr="0"/>
      <dgm:spPr/>
      <dgm:t>
        <a:bodyPr/>
        <a:lstStyle/>
        <a:p>
          <a:r>
            <a:rPr lang="en-US" dirty="0">
              <a:solidFill>
                <a:schemeClr val="bg2">
                  <a:lumMod val="50000"/>
                </a:schemeClr>
              </a:solidFill>
            </a:rPr>
            <a:t>Communications </a:t>
          </a:r>
        </a:p>
      </dgm:t>
    </dgm:pt>
    <dgm:pt modelId="{27DBD8F3-15F3-45E8-917A-A07156D88D96}" type="parTrans" cxnId="{165E4E8A-D94D-40DB-83E9-7813C25C32CD}">
      <dgm:prSet/>
      <dgm:spPr/>
    </dgm:pt>
    <dgm:pt modelId="{A0654123-A9FD-4CA6-ADC2-415AEC9D3CE0}" type="sibTrans" cxnId="{165E4E8A-D94D-40DB-83E9-7813C25C32CD}">
      <dgm:prSet/>
      <dgm:spPr/>
    </dgm:pt>
    <dgm:pt modelId="{DDF0AFAB-7028-4B3D-B717-8B5AD1A1A4DE}">
      <dgm:prSet phldrT="[Text]" phldr="0"/>
      <dgm:spPr/>
      <dgm:t>
        <a:bodyPr/>
        <a:lstStyle/>
        <a:p>
          <a:r>
            <a:rPr lang="en-US" dirty="0">
              <a:solidFill>
                <a:schemeClr val="bg2">
                  <a:lumMod val="50000"/>
                </a:schemeClr>
              </a:solidFill>
            </a:rPr>
            <a:t>Policy Team</a:t>
          </a:r>
        </a:p>
      </dgm:t>
    </dgm:pt>
    <dgm:pt modelId="{A9AE768D-D749-46EC-A9E9-EDA78B04FE8C}" type="parTrans" cxnId="{03AB551A-FCF8-4EEE-BE23-1DA13B10E530}">
      <dgm:prSet/>
      <dgm:spPr/>
    </dgm:pt>
    <dgm:pt modelId="{E81E16F2-E176-4B8A-9D07-1BCD290AE2B1}" type="sibTrans" cxnId="{03AB551A-FCF8-4EEE-BE23-1DA13B10E530}">
      <dgm:prSet/>
      <dgm:spPr/>
    </dgm:pt>
    <dgm:pt modelId="{A35B6447-5B74-4811-A86D-2B386464F8B8}" type="pres">
      <dgm:prSet presAssocID="{474E783D-5AA8-4141-91E7-ECB464E7E5B2}" presName="linear" presStyleCnt="0">
        <dgm:presLayoutVars>
          <dgm:dir/>
          <dgm:animLvl val="lvl"/>
          <dgm:resizeHandles val="exact"/>
        </dgm:presLayoutVars>
      </dgm:prSet>
      <dgm:spPr/>
    </dgm:pt>
    <dgm:pt modelId="{7D289953-3C26-4137-BA83-7ED7A5EC4144}" type="pres">
      <dgm:prSet presAssocID="{53D1EBE8-ED16-48D1-9F48-E04574211AF9}" presName="parentLin" presStyleCnt="0"/>
      <dgm:spPr/>
    </dgm:pt>
    <dgm:pt modelId="{8D0458CC-1E2B-4D42-AA5F-3478D49684D7}" type="pres">
      <dgm:prSet presAssocID="{53D1EBE8-ED16-48D1-9F48-E04574211AF9}" presName="parentLeftMargin" presStyleLbl="node1" presStyleIdx="0" presStyleCnt="1"/>
      <dgm:spPr/>
    </dgm:pt>
    <dgm:pt modelId="{9148E56A-7FDB-4E5B-858A-F9DB35C5FC61}" type="pres">
      <dgm:prSet presAssocID="{53D1EBE8-ED16-48D1-9F48-E04574211AF9}" presName="parentText" presStyleLbl="node1" presStyleIdx="0" presStyleCnt="1">
        <dgm:presLayoutVars>
          <dgm:chMax val="0"/>
          <dgm:bulletEnabled val="1"/>
        </dgm:presLayoutVars>
      </dgm:prSet>
      <dgm:spPr/>
    </dgm:pt>
    <dgm:pt modelId="{EDE6035F-F90E-4858-8DA1-BE1711BFADF4}" type="pres">
      <dgm:prSet presAssocID="{53D1EBE8-ED16-48D1-9F48-E04574211AF9}" presName="negativeSpace" presStyleCnt="0"/>
      <dgm:spPr/>
    </dgm:pt>
    <dgm:pt modelId="{92FD49B2-1C97-4AE2-B998-32FE4AFC7203}" type="pres">
      <dgm:prSet presAssocID="{53D1EBE8-ED16-48D1-9F48-E04574211AF9}" presName="childText" presStyleLbl="conFgAcc1" presStyleIdx="0" presStyleCnt="1" custLinFactNeighborX="-3143" custLinFactNeighborY="-24863">
        <dgm:presLayoutVars>
          <dgm:bulletEnabled val="1"/>
        </dgm:presLayoutVars>
      </dgm:prSet>
      <dgm:spPr/>
    </dgm:pt>
  </dgm:ptLst>
  <dgm:cxnLst>
    <dgm:cxn modelId="{97E8DE04-70AE-41F0-898E-445C2714D618}" type="presOf" srcId="{38717191-793C-49BB-A684-EFCEE5E7DFF6}" destId="{92FD49B2-1C97-4AE2-B998-32FE4AFC7203}" srcOrd="0" destOrd="5" presId="urn:microsoft.com/office/officeart/2005/8/layout/list1"/>
    <dgm:cxn modelId="{4B6C5805-FF6B-4989-A8D2-9D1FB5C5CF4A}" type="presOf" srcId="{A3E0DA22-76BB-4374-A2F9-65093C48793D}" destId="{92FD49B2-1C97-4AE2-B998-32FE4AFC7203}" srcOrd="0" destOrd="0" presId="urn:microsoft.com/office/officeart/2005/8/layout/list1"/>
    <dgm:cxn modelId="{1493AD13-0EE0-4105-942D-85667055099C}" srcId="{53D1EBE8-ED16-48D1-9F48-E04574211AF9}" destId="{6AA5FE6B-2673-4CE3-ACAD-C2CC97B43780}" srcOrd="8" destOrd="0" parTransId="{08426704-C5D7-49D0-8F9E-04A6A2C910C2}" sibTransId="{8CD59811-A941-41F8-9ABE-2A7DCB1D045D}"/>
    <dgm:cxn modelId="{8784E114-50B4-4AC2-8291-1FCA92E643EE}" srcId="{53D1EBE8-ED16-48D1-9F48-E04574211AF9}" destId="{6F1082B4-FD2A-4B54-A1B1-83E48BBE2A07}" srcOrd="12" destOrd="0" parTransId="{531A6A23-75D0-413F-8D10-2EEFE3F68C8D}" sibTransId="{AAD8D2FE-3B19-4191-9FA0-1FFBF191E27C}"/>
    <dgm:cxn modelId="{03AB551A-FCF8-4EEE-BE23-1DA13B10E530}" srcId="{53D1EBE8-ED16-48D1-9F48-E04574211AF9}" destId="{DDF0AFAB-7028-4B3D-B717-8B5AD1A1A4DE}" srcOrd="10" destOrd="0" parTransId="{A9AE768D-D749-46EC-A9E9-EDA78B04FE8C}" sibTransId="{E81E16F2-E176-4B8A-9D07-1BCD290AE2B1}"/>
    <dgm:cxn modelId="{8F56AE22-C468-4F6B-9D82-CFA98F15943F}" type="presOf" srcId="{FAFFFC8F-157C-453B-8945-36764E038982}" destId="{92FD49B2-1C97-4AE2-B998-32FE4AFC7203}" srcOrd="0" destOrd="11" presId="urn:microsoft.com/office/officeart/2005/8/layout/list1"/>
    <dgm:cxn modelId="{A423E72E-C3E1-437C-AA98-6F95A0A6AA7F}" type="presOf" srcId="{D66AD9F9-0146-4CF5-8DD9-EB90485DC2F5}" destId="{92FD49B2-1C97-4AE2-B998-32FE4AFC7203}" srcOrd="0" destOrd="6" presId="urn:microsoft.com/office/officeart/2005/8/layout/list1"/>
    <dgm:cxn modelId="{1DF8353E-855F-423F-A7F7-DBE5B2020D2F}" srcId="{53D1EBE8-ED16-48D1-9F48-E04574211AF9}" destId="{C7688101-456B-4B5C-871C-6CFCA9D01A4A}" srcOrd="3" destOrd="0" parTransId="{EE224A33-55E4-4FBD-A9C7-0CC4A9E7F7B2}" sibTransId="{02148EE5-CA92-4844-8082-F2ADC2E51408}"/>
    <dgm:cxn modelId="{BD6D675D-ED27-4C5F-8807-6BE54AFBD7F3}" srcId="{53D1EBE8-ED16-48D1-9F48-E04574211AF9}" destId="{D66AD9F9-0146-4CF5-8DD9-EB90485DC2F5}" srcOrd="6" destOrd="0" parTransId="{3F4B60D7-CB31-4130-96DD-3783F5B8674A}" sibTransId="{CFFFE814-A510-490C-B698-66987D1B2175}"/>
    <dgm:cxn modelId="{7DBCB265-52B7-46E6-A3C5-AEDE60B951EF}" type="presOf" srcId="{C7688101-456B-4B5C-871C-6CFCA9D01A4A}" destId="{92FD49B2-1C97-4AE2-B998-32FE4AFC7203}" srcOrd="0" destOrd="3" presId="urn:microsoft.com/office/officeart/2005/8/layout/list1"/>
    <dgm:cxn modelId="{F55F846E-67AF-4FE7-ADD8-97F7CBF9EF1A}" type="presOf" srcId="{DDF0AFAB-7028-4B3D-B717-8B5AD1A1A4DE}" destId="{92FD49B2-1C97-4AE2-B998-32FE4AFC7203}" srcOrd="0" destOrd="10" presId="urn:microsoft.com/office/officeart/2005/8/layout/list1"/>
    <dgm:cxn modelId="{596A3C53-5891-4BB6-B297-E336BE316890}" type="presOf" srcId="{13E88B11-804C-420A-A8B6-2C889FA1B079}" destId="{92FD49B2-1C97-4AE2-B998-32FE4AFC7203}" srcOrd="0" destOrd="7" presId="urn:microsoft.com/office/officeart/2005/8/layout/list1"/>
    <dgm:cxn modelId="{29330B74-3D9F-493A-B23D-F384DFEB2E35}" type="presOf" srcId="{3128FC56-C097-4C66-A368-95B325EAAD68}" destId="{92FD49B2-1C97-4AE2-B998-32FE4AFC7203}" srcOrd="0" destOrd="4" presId="urn:microsoft.com/office/officeart/2005/8/layout/list1"/>
    <dgm:cxn modelId="{13A82D80-4C43-49A5-858D-A9985ABF8A5A}" type="presOf" srcId="{53D1EBE8-ED16-48D1-9F48-E04574211AF9}" destId="{8D0458CC-1E2B-4D42-AA5F-3478D49684D7}" srcOrd="0" destOrd="0" presId="urn:microsoft.com/office/officeart/2005/8/layout/list1"/>
    <dgm:cxn modelId="{165E4E8A-D94D-40DB-83E9-7813C25C32CD}" srcId="{53D1EBE8-ED16-48D1-9F48-E04574211AF9}" destId="{FAFFFC8F-157C-453B-8945-36764E038982}" srcOrd="11" destOrd="0" parTransId="{27DBD8F3-15F3-45E8-917A-A07156D88D96}" sibTransId="{A0654123-A9FD-4CA6-ADC2-415AEC9D3CE0}"/>
    <dgm:cxn modelId="{2D8DCB92-1B7E-4739-95C0-DD776F6B1322}" type="presOf" srcId="{B26FF0BD-4E4A-4B9B-AF91-6B6168D0A036}" destId="{92FD49B2-1C97-4AE2-B998-32FE4AFC7203}" srcOrd="0" destOrd="9" presId="urn:microsoft.com/office/officeart/2005/8/layout/list1"/>
    <dgm:cxn modelId="{CC13F4A1-6FC5-473F-9081-547BF176637F}" srcId="{53D1EBE8-ED16-48D1-9F48-E04574211AF9}" destId="{A3E0DA22-76BB-4374-A2F9-65093C48793D}" srcOrd="0" destOrd="0" parTransId="{572CC8DB-81CE-4BC5-8C79-A467FD8100F3}" sibTransId="{FEBF3F1D-B37E-4F96-80C9-6404A37EBB46}"/>
    <dgm:cxn modelId="{D06601AD-D5A7-4585-85A7-238CBC980783}" type="presOf" srcId="{F7A830AC-3C01-450C-8D14-F5BBCF60C588}" destId="{92FD49B2-1C97-4AE2-B998-32FE4AFC7203}" srcOrd="0" destOrd="2" presId="urn:microsoft.com/office/officeart/2005/8/layout/list1"/>
    <dgm:cxn modelId="{623D41AE-988C-4F2B-8884-FC5385186EEC}" srcId="{53D1EBE8-ED16-48D1-9F48-E04574211AF9}" destId="{3128FC56-C097-4C66-A368-95B325EAAD68}" srcOrd="4" destOrd="0" parTransId="{D3752FA6-5FA0-48F7-A729-05C7CD9E630B}" sibTransId="{2E1B4939-7F70-4686-830C-D8C75ECBABD3}"/>
    <dgm:cxn modelId="{0C3FB5AF-C874-4A58-83D7-745B985CE9C9}" srcId="{53D1EBE8-ED16-48D1-9F48-E04574211AF9}" destId="{F7A830AC-3C01-450C-8D14-F5BBCF60C588}" srcOrd="2" destOrd="0" parTransId="{8CAA848C-6EE7-4626-8EE9-69882D36FC2A}" sibTransId="{7F027746-42E7-4589-BBAD-842CA4E17AA9}"/>
    <dgm:cxn modelId="{B0EE75B0-4E07-4BF2-9489-5FE455821FF3}" srcId="{474E783D-5AA8-4141-91E7-ECB464E7E5B2}" destId="{53D1EBE8-ED16-48D1-9F48-E04574211AF9}" srcOrd="0" destOrd="0" parTransId="{282EF762-539D-4C38-AD3D-9B80FBECD626}" sibTransId="{F4458897-1ACB-4C0B-BEFC-FBBF98D94440}"/>
    <dgm:cxn modelId="{CD2E1EBB-B27E-4F25-B794-8D6B9639016F}" srcId="{53D1EBE8-ED16-48D1-9F48-E04574211AF9}" destId="{38717191-793C-49BB-A684-EFCEE5E7DFF6}" srcOrd="5" destOrd="0" parTransId="{CCA13714-9710-4BF0-9D65-A753E0D81279}" sibTransId="{5E3DDF87-E895-468E-B042-916C1DB565C1}"/>
    <dgm:cxn modelId="{6F73E7C3-2C9B-40E9-B913-192268EF452D}" type="presOf" srcId="{6B700CEF-B445-4A35-A8E8-9C33195C6886}" destId="{92FD49B2-1C97-4AE2-B998-32FE4AFC7203}" srcOrd="0" destOrd="1" presId="urn:microsoft.com/office/officeart/2005/8/layout/list1"/>
    <dgm:cxn modelId="{97A332C8-1BE1-47BF-B968-54A1956AB258}" srcId="{53D1EBE8-ED16-48D1-9F48-E04574211AF9}" destId="{13E88B11-804C-420A-A8B6-2C889FA1B079}" srcOrd="7" destOrd="0" parTransId="{224F1DE1-5282-4E55-AC87-B4D0DA318A1B}" sibTransId="{4792BD9C-23B1-4181-9DB2-7728F0266E0A}"/>
    <dgm:cxn modelId="{40C5E0CE-3D7B-4BC2-AB48-B66EDB3E24D6}" srcId="{53D1EBE8-ED16-48D1-9F48-E04574211AF9}" destId="{B26FF0BD-4E4A-4B9B-AF91-6B6168D0A036}" srcOrd="9" destOrd="0" parTransId="{8619B760-6BE4-4699-BCC1-5C9121A90EBB}" sibTransId="{E7669E28-4E10-4AEC-8F63-91DA9FA19C51}"/>
    <dgm:cxn modelId="{8CBBA0DF-AA71-48CF-B01F-7605966C932E}" type="presOf" srcId="{6F1082B4-FD2A-4B54-A1B1-83E48BBE2A07}" destId="{92FD49B2-1C97-4AE2-B998-32FE4AFC7203}" srcOrd="0" destOrd="12" presId="urn:microsoft.com/office/officeart/2005/8/layout/list1"/>
    <dgm:cxn modelId="{C46390E3-C1D1-4567-BB82-B5D355AABAC6}" srcId="{53D1EBE8-ED16-48D1-9F48-E04574211AF9}" destId="{6B700CEF-B445-4A35-A8E8-9C33195C6886}" srcOrd="1" destOrd="0" parTransId="{B9DA06B4-732F-4325-A10B-5AEE591BC88F}" sibTransId="{80A1115B-2D02-4F70-9EBA-CC37D0538EC2}"/>
    <dgm:cxn modelId="{BB7EE2E8-49C3-4BF0-926F-2B8F45D0BD39}" type="presOf" srcId="{474E783D-5AA8-4141-91E7-ECB464E7E5B2}" destId="{A35B6447-5B74-4811-A86D-2B386464F8B8}" srcOrd="0" destOrd="0" presId="urn:microsoft.com/office/officeart/2005/8/layout/list1"/>
    <dgm:cxn modelId="{2D3103FD-851D-47AC-8086-8C673F00373E}" type="presOf" srcId="{53D1EBE8-ED16-48D1-9F48-E04574211AF9}" destId="{9148E56A-7FDB-4E5B-858A-F9DB35C5FC61}" srcOrd="1" destOrd="0" presId="urn:microsoft.com/office/officeart/2005/8/layout/list1"/>
    <dgm:cxn modelId="{3C8AA3FF-8FA5-4C4F-9F8D-AA68ABB32535}" type="presOf" srcId="{6AA5FE6B-2673-4CE3-ACAD-C2CC97B43780}" destId="{92FD49B2-1C97-4AE2-B998-32FE4AFC7203}" srcOrd="0" destOrd="8" presId="urn:microsoft.com/office/officeart/2005/8/layout/list1"/>
    <dgm:cxn modelId="{FFD85D51-2AD3-4CF2-BFE3-C304FF1ACBBF}" type="presParOf" srcId="{A35B6447-5B74-4811-A86D-2B386464F8B8}" destId="{7D289953-3C26-4137-BA83-7ED7A5EC4144}" srcOrd="0" destOrd="0" presId="urn:microsoft.com/office/officeart/2005/8/layout/list1"/>
    <dgm:cxn modelId="{62B94CD3-BA9C-4CBC-9C53-FCAE890EA608}" type="presParOf" srcId="{7D289953-3C26-4137-BA83-7ED7A5EC4144}" destId="{8D0458CC-1E2B-4D42-AA5F-3478D49684D7}" srcOrd="0" destOrd="0" presId="urn:microsoft.com/office/officeart/2005/8/layout/list1"/>
    <dgm:cxn modelId="{AB4AF896-6DAB-4481-921B-A52BB54E487E}" type="presParOf" srcId="{7D289953-3C26-4137-BA83-7ED7A5EC4144}" destId="{9148E56A-7FDB-4E5B-858A-F9DB35C5FC61}" srcOrd="1" destOrd="0" presId="urn:microsoft.com/office/officeart/2005/8/layout/list1"/>
    <dgm:cxn modelId="{879B8F90-1C1A-4DC3-BAFF-A6C2ACF5E50B}" type="presParOf" srcId="{A35B6447-5B74-4811-A86D-2B386464F8B8}" destId="{EDE6035F-F90E-4858-8DA1-BE1711BFADF4}" srcOrd="1" destOrd="0" presId="urn:microsoft.com/office/officeart/2005/8/layout/list1"/>
    <dgm:cxn modelId="{BAC95C2F-E9A8-4BBA-ABDF-94C589FDBC77}" type="presParOf" srcId="{A35B6447-5B74-4811-A86D-2B386464F8B8}" destId="{92FD49B2-1C97-4AE2-B998-32FE4AFC720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74E783D-5AA8-4141-91E7-ECB464E7E5B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3D1EBE8-ED16-48D1-9F48-E04574211AF9}">
      <dgm:prSet phldrT="[Text]" phldr="0"/>
      <dgm:spPr/>
      <dgm:t>
        <a:bodyPr/>
        <a:lstStyle/>
        <a:p>
          <a:r>
            <a:rPr lang="en-US" dirty="0"/>
            <a:t>Specialized Unit Elimination and Other Reductions ($2.6M)</a:t>
          </a:r>
        </a:p>
      </dgm:t>
    </dgm:pt>
    <dgm:pt modelId="{282EF762-539D-4C38-AD3D-9B80FBECD626}" type="parTrans" cxnId="{B0EE75B0-4E07-4BF2-9489-5FE455821FF3}">
      <dgm:prSet/>
      <dgm:spPr/>
      <dgm:t>
        <a:bodyPr/>
        <a:lstStyle/>
        <a:p>
          <a:endParaRPr lang="en-US"/>
        </a:p>
      </dgm:t>
    </dgm:pt>
    <dgm:pt modelId="{F4458897-1ACB-4C0B-BEFC-FBBF98D94440}" type="sibTrans" cxnId="{B0EE75B0-4E07-4BF2-9489-5FE455821FF3}">
      <dgm:prSet/>
      <dgm:spPr/>
      <dgm:t>
        <a:bodyPr/>
        <a:lstStyle/>
        <a:p>
          <a:endParaRPr lang="en-US"/>
        </a:p>
      </dgm:t>
    </dgm:pt>
    <dgm:pt modelId="{A3E0DA22-76BB-4374-A2F9-65093C48793D}">
      <dgm:prSet phldrT="[Text]" phldr="0"/>
      <dgm:spPr/>
      <dgm:t>
        <a:bodyPr/>
        <a:lstStyle/>
        <a:p>
          <a:r>
            <a:rPr lang="en-US" dirty="0">
              <a:solidFill>
                <a:schemeClr val="bg2">
                  <a:lumMod val="50000"/>
                </a:schemeClr>
              </a:solidFill>
            </a:rPr>
            <a:t>Mounted Unit</a:t>
          </a:r>
        </a:p>
      </dgm:t>
    </dgm:pt>
    <dgm:pt modelId="{572CC8DB-81CE-4BC5-8C79-A467FD8100F3}" type="parTrans" cxnId="{CC13F4A1-6FC5-473F-9081-547BF176637F}">
      <dgm:prSet/>
      <dgm:spPr/>
      <dgm:t>
        <a:bodyPr/>
        <a:lstStyle/>
        <a:p>
          <a:endParaRPr lang="en-US"/>
        </a:p>
      </dgm:t>
    </dgm:pt>
    <dgm:pt modelId="{FEBF3F1D-B37E-4F96-80C9-6404A37EBB46}" type="sibTrans" cxnId="{CC13F4A1-6FC5-473F-9081-547BF176637F}">
      <dgm:prSet/>
      <dgm:spPr/>
      <dgm:t>
        <a:bodyPr/>
        <a:lstStyle/>
        <a:p>
          <a:endParaRPr lang="en-US"/>
        </a:p>
      </dgm:t>
    </dgm:pt>
    <dgm:pt modelId="{F1748C5E-16B1-41B7-BEE7-6EDF5AB734B6}">
      <dgm:prSet phldrT="[Text]" phldr="0"/>
      <dgm:spPr/>
      <dgm:t>
        <a:bodyPr/>
        <a:lstStyle/>
        <a:p>
          <a:r>
            <a:rPr lang="en-US" dirty="0">
              <a:solidFill>
                <a:schemeClr val="bg2">
                  <a:lumMod val="50000"/>
                </a:schemeClr>
              </a:solidFill>
            </a:rPr>
            <a:t>Magnet Academy</a:t>
          </a:r>
        </a:p>
      </dgm:t>
    </dgm:pt>
    <dgm:pt modelId="{6E1B3F8A-C274-429F-AC5E-588ADD204BE5}" type="parTrans" cxnId="{E4F0D49E-F8F6-43A4-9C7C-51A82BC683BD}">
      <dgm:prSet/>
      <dgm:spPr/>
      <dgm:t>
        <a:bodyPr/>
        <a:lstStyle/>
        <a:p>
          <a:endParaRPr lang="en-US"/>
        </a:p>
      </dgm:t>
    </dgm:pt>
    <dgm:pt modelId="{04A72944-1E87-4BA9-B591-5D84C821F6A3}" type="sibTrans" cxnId="{E4F0D49E-F8F6-43A4-9C7C-51A82BC683BD}">
      <dgm:prSet/>
      <dgm:spPr/>
      <dgm:t>
        <a:bodyPr/>
        <a:lstStyle/>
        <a:p>
          <a:endParaRPr lang="en-US"/>
        </a:p>
      </dgm:t>
    </dgm:pt>
    <dgm:pt modelId="{82C20F87-1404-4E7F-9679-E2447F6E70BC}">
      <dgm:prSet phldrT="[Text]" phldr="0"/>
      <dgm:spPr/>
      <dgm:t>
        <a:bodyPr/>
        <a:lstStyle/>
        <a:p>
          <a:r>
            <a:rPr lang="en-US" dirty="0">
              <a:solidFill>
                <a:schemeClr val="bg2">
                  <a:lumMod val="50000"/>
                </a:schemeClr>
              </a:solidFill>
            </a:rPr>
            <a:t>Shot Spotter (South &amp; East)</a:t>
          </a:r>
        </a:p>
      </dgm:t>
    </dgm:pt>
    <dgm:pt modelId="{900D6DB7-6944-4F2B-8C29-F24DFE9BF35A}" type="parTrans" cxnId="{DFACC1EB-5973-488E-A8CC-009D2F0ACC05}">
      <dgm:prSet/>
      <dgm:spPr/>
      <dgm:t>
        <a:bodyPr/>
        <a:lstStyle/>
        <a:p>
          <a:endParaRPr lang="en-US"/>
        </a:p>
      </dgm:t>
    </dgm:pt>
    <dgm:pt modelId="{BC4DB175-A539-41B6-9088-B62A97E2B263}" type="sibTrans" cxnId="{DFACC1EB-5973-488E-A8CC-009D2F0ACC05}">
      <dgm:prSet/>
      <dgm:spPr/>
      <dgm:t>
        <a:bodyPr/>
        <a:lstStyle/>
        <a:p>
          <a:endParaRPr lang="en-US"/>
        </a:p>
      </dgm:t>
    </dgm:pt>
    <dgm:pt modelId="{CA12C5B6-DC28-4D12-87C4-C6BB34951CB4}">
      <dgm:prSet phldrT="[Text]" phldr="0"/>
      <dgm:spPr/>
      <dgm:t>
        <a:bodyPr/>
        <a:lstStyle/>
        <a:p>
          <a:r>
            <a:rPr lang="en-US" dirty="0" err="1">
              <a:solidFill>
                <a:schemeClr val="bg2">
                  <a:lumMod val="50000"/>
                </a:schemeClr>
              </a:solidFill>
            </a:rPr>
            <a:t>SpidrTech</a:t>
          </a:r>
          <a:endParaRPr lang="en-US" dirty="0">
            <a:solidFill>
              <a:schemeClr val="bg2">
                <a:lumMod val="50000"/>
              </a:schemeClr>
            </a:solidFill>
          </a:endParaRPr>
        </a:p>
      </dgm:t>
    </dgm:pt>
    <dgm:pt modelId="{9DFF6F4A-A97E-41B0-98B5-29668E8A8A80}" type="parTrans" cxnId="{47885147-4D9E-4452-944B-07724CBD9ACE}">
      <dgm:prSet/>
      <dgm:spPr/>
      <dgm:t>
        <a:bodyPr/>
        <a:lstStyle/>
        <a:p>
          <a:endParaRPr lang="en-US"/>
        </a:p>
      </dgm:t>
    </dgm:pt>
    <dgm:pt modelId="{455BF1F4-0B81-44C2-91F2-02891698DAC4}" type="sibTrans" cxnId="{47885147-4D9E-4452-944B-07724CBD9ACE}">
      <dgm:prSet/>
      <dgm:spPr/>
      <dgm:t>
        <a:bodyPr/>
        <a:lstStyle/>
        <a:p>
          <a:endParaRPr lang="en-US"/>
        </a:p>
      </dgm:t>
    </dgm:pt>
    <dgm:pt modelId="{A35B6447-5B74-4811-A86D-2B386464F8B8}" type="pres">
      <dgm:prSet presAssocID="{474E783D-5AA8-4141-91E7-ECB464E7E5B2}" presName="linear" presStyleCnt="0">
        <dgm:presLayoutVars>
          <dgm:dir/>
          <dgm:animLvl val="lvl"/>
          <dgm:resizeHandles val="exact"/>
        </dgm:presLayoutVars>
      </dgm:prSet>
      <dgm:spPr/>
    </dgm:pt>
    <dgm:pt modelId="{7D289953-3C26-4137-BA83-7ED7A5EC4144}" type="pres">
      <dgm:prSet presAssocID="{53D1EBE8-ED16-48D1-9F48-E04574211AF9}" presName="parentLin" presStyleCnt="0"/>
      <dgm:spPr/>
    </dgm:pt>
    <dgm:pt modelId="{8D0458CC-1E2B-4D42-AA5F-3478D49684D7}" type="pres">
      <dgm:prSet presAssocID="{53D1EBE8-ED16-48D1-9F48-E04574211AF9}" presName="parentLeftMargin" presStyleLbl="node1" presStyleIdx="0" presStyleCnt="1"/>
      <dgm:spPr/>
    </dgm:pt>
    <dgm:pt modelId="{9148E56A-7FDB-4E5B-858A-F9DB35C5FC61}" type="pres">
      <dgm:prSet presAssocID="{53D1EBE8-ED16-48D1-9F48-E04574211AF9}" presName="parentText" presStyleLbl="node1" presStyleIdx="0" presStyleCnt="1">
        <dgm:presLayoutVars>
          <dgm:chMax val="0"/>
          <dgm:bulletEnabled val="1"/>
        </dgm:presLayoutVars>
      </dgm:prSet>
      <dgm:spPr/>
    </dgm:pt>
    <dgm:pt modelId="{EDE6035F-F90E-4858-8DA1-BE1711BFADF4}" type="pres">
      <dgm:prSet presAssocID="{53D1EBE8-ED16-48D1-9F48-E04574211AF9}" presName="negativeSpace" presStyleCnt="0"/>
      <dgm:spPr/>
    </dgm:pt>
    <dgm:pt modelId="{92FD49B2-1C97-4AE2-B998-32FE4AFC7203}" type="pres">
      <dgm:prSet presAssocID="{53D1EBE8-ED16-48D1-9F48-E04574211AF9}" presName="childText" presStyleLbl="conFgAcc1" presStyleIdx="0" presStyleCnt="1">
        <dgm:presLayoutVars>
          <dgm:bulletEnabled val="1"/>
        </dgm:presLayoutVars>
      </dgm:prSet>
      <dgm:spPr/>
    </dgm:pt>
  </dgm:ptLst>
  <dgm:cxnLst>
    <dgm:cxn modelId="{80ECC502-A37A-412A-B77F-91FFC09BDC7D}" type="presOf" srcId="{F1748C5E-16B1-41B7-BEE7-6EDF5AB734B6}" destId="{92FD49B2-1C97-4AE2-B998-32FE4AFC7203}" srcOrd="0" destOrd="1" presId="urn:microsoft.com/office/officeart/2005/8/layout/list1"/>
    <dgm:cxn modelId="{4B6C5805-FF6B-4989-A8D2-9D1FB5C5CF4A}" type="presOf" srcId="{A3E0DA22-76BB-4374-A2F9-65093C48793D}" destId="{92FD49B2-1C97-4AE2-B998-32FE4AFC7203}" srcOrd="0" destOrd="0" presId="urn:microsoft.com/office/officeart/2005/8/layout/list1"/>
    <dgm:cxn modelId="{6F3FF846-CFEB-4118-A412-72303A398AA7}" type="presOf" srcId="{82C20F87-1404-4E7F-9679-E2447F6E70BC}" destId="{92FD49B2-1C97-4AE2-B998-32FE4AFC7203}" srcOrd="0" destOrd="2" presId="urn:microsoft.com/office/officeart/2005/8/layout/list1"/>
    <dgm:cxn modelId="{47885147-4D9E-4452-944B-07724CBD9ACE}" srcId="{53D1EBE8-ED16-48D1-9F48-E04574211AF9}" destId="{CA12C5B6-DC28-4D12-87C4-C6BB34951CB4}" srcOrd="3" destOrd="0" parTransId="{9DFF6F4A-A97E-41B0-98B5-29668E8A8A80}" sibTransId="{455BF1F4-0B81-44C2-91F2-02891698DAC4}"/>
    <dgm:cxn modelId="{6B288E7B-DC3A-4988-A802-DB427E18DB86}" type="presOf" srcId="{CA12C5B6-DC28-4D12-87C4-C6BB34951CB4}" destId="{92FD49B2-1C97-4AE2-B998-32FE4AFC7203}" srcOrd="0" destOrd="3" presId="urn:microsoft.com/office/officeart/2005/8/layout/list1"/>
    <dgm:cxn modelId="{13A82D80-4C43-49A5-858D-A9985ABF8A5A}" type="presOf" srcId="{53D1EBE8-ED16-48D1-9F48-E04574211AF9}" destId="{8D0458CC-1E2B-4D42-AA5F-3478D49684D7}" srcOrd="0" destOrd="0" presId="urn:microsoft.com/office/officeart/2005/8/layout/list1"/>
    <dgm:cxn modelId="{E4F0D49E-F8F6-43A4-9C7C-51A82BC683BD}" srcId="{53D1EBE8-ED16-48D1-9F48-E04574211AF9}" destId="{F1748C5E-16B1-41B7-BEE7-6EDF5AB734B6}" srcOrd="1" destOrd="0" parTransId="{6E1B3F8A-C274-429F-AC5E-588ADD204BE5}" sibTransId="{04A72944-1E87-4BA9-B591-5D84C821F6A3}"/>
    <dgm:cxn modelId="{CC13F4A1-6FC5-473F-9081-547BF176637F}" srcId="{53D1EBE8-ED16-48D1-9F48-E04574211AF9}" destId="{A3E0DA22-76BB-4374-A2F9-65093C48793D}" srcOrd="0" destOrd="0" parTransId="{572CC8DB-81CE-4BC5-8C79-A467FD8100F3}" sibTransId="{FEBF3F1D-B37E-4F96-80C9-6404A37EBB46}"/>
    <dgm:cxn modelId="{B0EE75B0-4E07-4BF2-9489-5FE455821FF3}" srcId="{474E783D-5AA8-4141-91E7-ECB464E7E5B2}" destId="{53D1EBE8-ED16-48D1-9F48-E04574211AF9}" srcOrd="0" destOrd="0" parTransId="{282EF762-539D-4C38-AD3D-9B80FBECD626}" sibTransId="{F4458897-1ACB-4C0B-BEFC-FBBF98D94440}"/>
    <dgm:cxn modelId="{BB7EE2E8-49C3-4BF0-926F-2B8F45D0BD39}" type="presOf" srcId="{474E783D-5AA8-4141-91E7-ECB464E7E5B2}" destId="{A35B6447-5B74-4811-A86D-2B386464F8B8}" srcOrd="0" destOrd="0" presId="urn:microsoft.com/office/officeart/2005/8/layout/list1"/>
    <dgm:cxn modelId="{DFACC1EB-5973-488E-A8CC-009D2F0ACC05}" srcId="{53D1EBE8-ED16-48D1-9F48-E04574211AF9}" destId="{82C20F87-1404-4E7F-9679-E2447F6E70BC}" srcOrd="2" destOrd="0" parTransId="{900D6DB7-6944-4F2B-8C29-F24DFE9BF35A}" sibTransId="{BC4DB175-A539-41B6-9088-B62A97E2B263}"/>
    <dgm:cxn modelId="{2D3103FD-851D-47AC-8086-8C673F00373E}" type="presOf" srcId="{53D1EBE8-ED16-48D1-9F48-E04574211AF9}" destId="{9148E56A-7FDB-4E5B-858A-F9DB35C5FC61}" srcOrd="1" destOrd="0" presId="urn:microsoft.com/office/officeart/2005/8/layout/list1"/>
    <dgm:cxn modelId="{FFD85D51-2AD3-4CF2-BFE3-C304FF1ACBBF}" type="presParOf" srcId="{A35B6447-5B74-4811-A86D-2B386464F8B8}" destId="{7D289953-3C26-4137-BA83-7ED7A5EC4144}" srcOrd="0" destOrd="0" presId="urn:microsoft.com/office/officeart/2005/8/layout/list1"/>
    <dgm:cxn modelId="{62B94CD3-BA9C-4CBC-9C53-FCAE890EA608}" type="presParOf" srcId="{7D289953-3C26-4137-BA83-7ED7A5EC4144}" destId="{8D0458CC-1E2B-4D42-AA5F-3478D49684D7}" srcOrd="0" destOrd="0" presId="urn:microsoft.com/office/officeart/2005/8/layout/list1"/>
    <dgm:cxn modelId="{AB4AF896-6DAB-4481-921B-A52BB54E487E}" type="presParOf" srcId="{7D289953-3C26-4137-BA83-7ED7A5EC4144}" destId="{9148E56A-7FDB-4E5B-858A-F9DB35C5FC61}" srcOrd="1" destOrd="0" presId="urn:microsoft.com/office/officeart/2005/8/layout/list1"/>
    <dgm:cxn modelId="{879B8F90-1C1A-4DC3-BAFF-A6C2ACF5E50B}" type="presParOf" srcId="{A35B6447-5B74-4811-A86D-2B386464F8B8}" destId="{EDE6035F-F90E-4858-8DA1-BE1711BFADF4}" srcOrd="1" destOrd="0" presId="urn:microsoft.com/office/officeart/2005/8/layout/list1"/>
    <dgm:cxn modelId="{BAC95C2F-E9A8-4BBA-ABDF-94C589FDBC77}" type="presParOf" srcId="{A35B6447-5B74-4811-A86D-2B386464F8B8}" destId="{92FD49B2-1C97-4AE2-B998-32FE4AFC720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581442B-9128-4036-B26A-2BCFBC37FDB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5EDDCE7-186E-48B5-9B18-14D703D31B25}">
      <dgm:prSet/>
      <dgm:spPr/>
      <dgm:t>
        <a:bodyPr/>
        <a:lstStyle/>
        <a:p>
          <a:r>
            <a:rPr lang="en-US" b="0" i="0"/>
            <a:t>Adjust fines for frequent parking violations.</a:t>
          </a:r>
          <a:endParaRPr lang="en-US"/>
        </a:p>
      </dgm:t>
    </dgm:pt>
    <dgm:pt modelId="{C852F7F8-283D-400E-8D86-51DC1FB6F0D0}" type="parTrans" cxnId="{FF0E6854-A786-4AE5-B032-8D9472D083E7}">
      <dgm:prSet/>
      <dgm:spPr/>
      <dgm:t>
        <a:bodyPr/>
        <a:lstStyle/>
        <a:p>
          <a:endParaRPr lang="en-US"/>
        </a:p>
      </dgm:t>
    </dgm:pt>
    <dgm:pt modelId="{8DDD9AC4-0AE8-4CCE-99D5-A0FD7643050B}" type="sibTrans" cxnId="{FF0E6854-A786-4AE5-B032-8D9472D083E7}">
      <dgm:prSet/>
      <dgm:spPr/>
      <dgm:t>
        <a:bodyPr/>
        <a:lstStyle/>
        <a:p>
          <a:endParaRPr lang="en-US"/>
        </a:p>
      </dgm:t>
    </dgm:pt>
    <dgm:pt modelId="{CB2DE24E-3AC2-4961-9A1E-730D4D22FB68}">
      <dgm:prSet/>
      <dgm:spPr/>
      <dgm:t>
        <a:bodyPr/>
        <a:lstStyle/>
        <a:p>
          <a:r>
            <a:rPr lang="en-US" b="0" i="0"/>
            <a:t>Adjust meter rates to encourage turnover and match market pricing.</a:t>
          </a:r>
          <a:endParaRPr lang="en-US"/>
        </a:p>
      </dgm:t>
    </dgm:pt>
    <dgm:pt modelId="{99F6603B-DE08-43F0-BF28-CD45942F1B0D}" type="parTrans" cxnId="{2F041747-037B-4BB0-A0AF-55655D989B02}">
      <dgm:prSet/>
      <dgm:spPr/>
      <dgm:t>
        <a:bodyPr/>
        <a:lstStyle/>
        <a:p>
          <a:endParaRPr lang="en-US"/>
        </a:p>
      </dgm:t>
    </dgm:pt>
    <dgm:pt modelId="{F2E17F96-BE17-41A5-9572-64069CCBF01A}" type="sibTrans" cxnId="{2F041747-037B-4BB0-A0AF-55655D989B02}">
      <dgm:prSet/>
      <dgm:spPr/>
      <dgm:t>
        <a:bodyPr/>
        <a:lstStyle/>
        <a:p>
          <a:endParaRPr lang="en-US"/>
        </a:p>
      </dgm:t>
    </dgm:pt>
    <dgm:pt modelId="{AEE5944F-3D0D-4B09-9F35-2BAA8695B8C6}">
      <dgm:prSet/>
      <dgm:spPr/>
      <dgm:t>
        <a:bodyPr/>
        <a:lstStyle/>
        <a:p>
          <a:r>
            <a:rPr lang="en-US" b="0" i="0"/>
            <a:t>Set uniform meter hours ending at </a:t>
          </a:r>
        </a:p>
        <a:p>
          <a:r>
            <a:rPr lang="en-US" b="0" i="0"/>
            <a:t>10 PM citywide.</a:t>
          </a:r>
          <a:endParaRPr lang="en-US"/>
        </a:p>
      </dgm:t>
    </dgm:pt>
    <dgm:pt modelId="{0DEE16AB-52DD-40CC-8BBD-861293D94517}" type="parTrans" cxnId="{E5672027-093E-4FF5-A807-1BEACE6DB3DA}">
      <dgm:prSet/>
      <dgm:spPr/>
      <dgm:t>
        <a:bodyPr/>
        <a:lstStyle/>
        <a:p>
          <a:endParaRPr lang="en-US"/>
        </a:p>
      </dgm:t>
    </dgm:pt>
    <dgm:pt modelId="{E6BEB36D-C2B4-4482-9A56-1043ED2CF280}" type="sibTrans" cxnId="{E5672027-093E-4FF5-A807-1BEACE6DB3DA}">
      <dgm:prSet/>
      <dgm:spPr/>
      <dgm:t>
        <a:bodyPr/>
        <a:lstStyle/>
        <a:p>
          <a:endParaRPr lang="en-US"/>
        </a:p>
      </dgm:t>
    </dgm:pt>
    <dgm:pt modelId="{5E7011B8-1107-481B-BFC7-9676879456F0}">
      <dgm:prSet/>
      <dgm:spPr/>
      <dgm:t>
        <a:bodyPr/>
        <a:lstStyle/>
        <a:p>
          <a:r>
            <a:rPr lang="en-US" b="0" i="0"/>
            <a:t>Add 200 paid parking spaces in high-demand areas.</a:t>
          </a:r>
          <a:endParaRPr lang="en-US"/>
        </a:p>
      </dgm:t>
    </dgm:pt>
    <dgm:pt modelId="{09E10519-0E9D-4B49-8E63-C047819B9B7A}" type="parTrans" cxnId="{872266AA-C6E4-46E1-AD06-49161450DEB5}">
      <dgm:prSet/>
      <dgm:spPr/>
      <dgm:t>
        <a:bodyPr/>
        <a:lstStyle/>
        <a:p>
          <a:endParaRPr lang="en-US"/>
        </a:p>
      </dgm:t>
    </dgm:pt>
    <dgm:pt modelId="{7AA78C8B-277A-46D9-AF7D-576BA2E6905C}" type="sibTrans" cxnId="{872266AA-C6E4-46E1-AD06-49161450DEB5}">
      <dgm:prSet/>
      <dgm:spPr/>
      <dgm:t>
        <a:bodyPr/>
        <a:lstStyle/>
        <a:p>
          <a:endParaRPr lang="en-US"/>
        </a:p>
      </dgm:t>
    </dgm:pt>
    <dgm:pt modelId="{33B06F8E-8F15-4CDF-B716-5A4454A35EFF}">
      <dgm:prSet/>
      <dgm:spPr/>
      <dgm:t>
        <a:bodyPr/>
        <a:lstStyle/>
        <a:p>
          <a:r>
            <a:rPr lang="en-US" b="0" i="0"/>
            <a:t>Implement residential permit fees to cover program costs.</a:t>
          </a:r>
          <a:endParaRPr lang="en-US"/>
        </a:p>
      </dgm:t>
    </dgm:pt>
    <dgm:pt modelId="{8BC6DEF5-E879-47D0-9E87-AA997BDECA36}" type="parTrans" cxnId="{26F69D0F-A067-4244-88EC-BA634DF9DDD9}">
      <dgm:prSet/>
      <dgm:spPr/>
      <dgm:t>
        <a:bodyPr/>
        <a:lstStyle/>
        <a:p>
          <a:endParaRPr lang="en-US"/>
        </a:p>
      </dgm:t>
    </dgm:pt>
    <dgm:pt modelId="{17845291-EB08-4E00-BCC2-E95D126BE3A7}" type="sibTrans" cxnId="{26F69D0F-A067-4244-88EC-BA634DF9DDD9}">
      <dgm:prSet/>
      <dgm:spPr/>
      <dgm:t>
        <a:bodyPr/>
        <a:lstStyle/>
        <a:p>
          <a:endParaRPr lang="en-US"/>
        </a:p>
      </dgm:t>
    </dgm:pt>
    <dgm:pt modelId="{6124AA6E-9A41-498D-BD23-AC002C4AFFCC}" type="pres">
      <dgm:prSet presAssocID="{6581442B-9128-4036-B26A-2BCFBC37FDBA}" presName="diagram" presStyleCnt="0">
        <dgm:presLayoutVars>
          <dgm:dir/>
          <dgm:resizeHandles val="exact"/>
        </dgm:presLayoutVars>
      </dgm:prSet>
      <dgm:spPr/>
    </dgm:pt>
    <dgm:pt modelId="{B757F0DC-CF08-49E6-B8FA-121B4260320E}" type="pres">
      <dgm:prSet presAssocID="{05EDDCE7-186E-48B5-9B18-14D703D31B25}" presName="node" presStyleLbl="node1" presStyleIdx="0" presStyleCnt="5">
        <dgm:presLayoutVars>
          <dgm:bulletEnabled val="1"/>
        </dgm:presLayoutVars>
      </dgm:prSet>
      <dgm:spPr/>
    </dgm:pt>
    <dgm:pt modelId="{27EA6B55-E68C-4EE3-B9D5-148557381717}" type="pres">
      <dgm:prSet presAssocID="{8DDD9AC4-0AE8-4CCE-99D5-A0FD7643050B}" presName="sibTrans" presStyleCnt="0"/>
      <dgm:spPr/>
    </dgm:pt>
    <dgm:pt modelId="{59742154-EBC0-4B22-B48D-D2F4D658A811}" type="pres">
      <dgm:prSet presAssocID="{CB2DE24E-3AC2-4961-9A1E-730D4D22FB68}" presName="node" presStyleLbl="node1" presStyleIdx="1" presStyleCnt="5">
        <dgm:presLayoutVars>
          <dgm:bulletEnabled val="1"/>
        </dgm:presLayoutVars>
      </dgm:prSet>
      <dgm:spPr/>
    </dgm:pt>
    <dgm:pt modelId="{96F75062-2D4B-49D1-B5A7-195F9A3253DA}" type="pres">
      <dgm:prSet presAssocID="{F2E17F96-BE17-41A5-9572-64069CCBF01A}" presName="sibTrans" presStyleCnt="0"/>
      <dgm:spPr/>
    </dgm:pt>
    <dgm:pt modelId="{ABDBE2C0-2C19-45E9-8D31-5BDDC9F529B3}" type="pres">
      <dgm:prSet presAssocID="{AEE5944F-3D0D-4B09-9F35-2BAA8695B8C6}" presName="node" presStyleLbl="node1" presStyleIdx="2" presStyleCnt="5">
        <dgm:presLayoutVars>
          <dgm:bulletEnabled val="1"/>
        </dgm:presLayoutVars>
      </dgm:prSet>
      <dgm:spPr/>
    </dgm:pt>
    <dgm:pt modelId="{4126556D-359F-4495-AF4A-7ECA366509B6}" type="pres">
      <dgm:prSet presAssocID="{E6BEB36D-C2B4-4482-9A56-1043ED2CF280}" presName="sibTrans" presStyleCnt="0"/>
      <dgm:spPr/>
    </dgm:pt>
    <dgm:pt modelId="{CEEECA07-16F9-49D2-BE04-5E1FFBD88D66}" type="pres">
      <dgm:prSet presAssocID="{5E7011B8-1107-481B-BFC7-9676879456F0}" presName="node" presStyleLbl="node1" presStyleIdx="3" presStyleCnt="5">
        <dgm:presLayoutVars>
          <dgm:bulletEnabled val="1"/>
        </dgm:presLayoutVars>
      </dgm:prSet>
      <dgm:spPr/>
    </dgm:pt>
    <dgm:pt modelId="{396477BA-411E-44ED-902D-04786D5A5E9F}" type="pres">
      <dgm:prSet presAssocID="{7AA78C8B-277A-46D9-AF7D-576BA2E6905C}" presName="sibTrans" presStyleCnt="0"/>
      <dgm:spPr/>
    </dgm:pt>
    <dgm:pt modelId="{3766A595-5479-4250-BBD7-83239BD732C4}" type="pres">
      <dgm:prSet presAssocID="{33B06F8E-8F15-4CDF-B716-5A4454A35EFF}" presName="node" presStyleLbl="node1" presStyleIdx="4" presStyleCnt="5">
        <dgm:presLayoutVars>
          <dgm:bulletEnabled val="1"/>
        </dgm:presLayoutVars>
      </dgm:prSet>
      <dgm:spPr/>
    </dgm:pt>
  </dgm:ptLst>
  <dgm:cxnLst>
    <dgm:cxn modelId="{BAC8E605-34D2-4A92-9AEC-7DBFFEE42C08}" type="presOf" srcId="{5E7011B8-1107-481B-BFC7-9676879456F0}" destId="{CEEECA07-16F9-49D2-BE04-5E1FFBD88D66}" srcOrd="0" destOrd="0" presId="urn:microsoft.com/office/officeart/2005/8/layout/default"/>
    <dgm:cxn modelId="{26F69D0F-A067-4244-88EC-BA634DF9DDD9}" srcId="{6581442B-9128-4036-B26A-2BCFBC37FDBA}" destId="{33B06F8E-8F15-4CDF-B716-5A4454A35EFF}" srcOrd="4" destOrd="0" parTransId="{8BC6DEF5-E879-47D0-9E87-AA997BDECA36}" sibTransId="{17845291-EB08-4E00-BCC2-E95D126BE3A7}"/>
    <dgm:cxn modelId="{4948CE14-7C7C-4583-AE33-2FE241608EA1}" type="presOf" srcId="{CB2DE24E-3AC2-4961-9A1E-730D4D22FB68}" destId="{59742154-EBC0-4B22-B48D-D2F4D658A811}" srcOrd="0" destOrd="0" presId="urn:microsoft.com/office/officeart/2005/8/layout/default"/>
    <dgm:cxn modelId="{E5672027-093E-4FF5-A807-1BEACE6DB3DA}" srcId="{6581442B-9128-4036-B26A-2BCFBC37FDBA}" destId="{AEE5944F-3D0D-4B09-9F35-2BAA8695B8C6}" srcOrd="2" destOrd="0" parTransId="{0DEE16AB-52DD-40CC-8BBD-861293D94517}" sibTransId="{E6BEB36D-C2B4-4482-9A56-1043ED2CF280}"/>
    <dgm:cxn modelId="{2F041747-037B-4BB0-A0AF-55655D989B02}" srcId="{6581442B-9128-4036-B26A-2BCFBC37FDBA}" destId="{CB2DE24E-3AC2-4961-9A1E-730D4D22FB68}" srcOrd="1" destOrd="0" parTransId="{99F6603B-DE08-43F0-BF28-CD45942F1B0D}" sibTransId="{F2E17F96-BE17-41A5-9572-64069CCBF01A}"/>
    <dgm:cxn modelId="{FF0E6854-A786-4AE5-B032-8D9472D083E7}" srcId="{6581442B-9128-4036-B26A-2BCFBC37FDBA}" destId="{05EDDCE7-186E-48B5-9B18-14D703D31B25}" srcOrd="0" destOrd="0" parTransId="{C852F7F8-283D-400E-8D86-51DC1FB6F0D0}" sibTransId="{8DDD9AC4-0AE8-4CCE-99D5-A0FD7643050B}"/>
    <dgm:cxn modelId="{352E8C77-CDAA-4A6A-911D-0B5EE879AC29}" type="presOf" srcId="{6581442B-9128-4036-B26A-2BCFBC37FDBA}" destId="{6124AA6E-9A41-498D-BD23-AC002C4AFFCC}" srcOrd="0" destOrd="0" presId="urn:microsoft.com/office/officeart/2005/8/layout/default"/>
    <dgm:cxn modelId="{26918690-06E4-46CF-8D6C-3BBE537DE86A}" type="presOf" srcId="{05EDDCE7-186E-48B5-9B18-14D703D31B25}" destId="{B757F0DC-CF08-49E6-B8FA-121B4260320E}" srcOrd="0" destOrd="0" presId="urn:microsoft.com/office/officeart/2005/8/layout/default"/>
    <dgm:cxn modelId="{872266AA-C6E4-46E1-AD06-49161450DEB5}" srcId="{6581442B-9128-4036-B26A-2BCFBC37FDBA}" destId="{5E7011B8-1107-481B-BFC7-9676879456F0}" srcOrd="3" destOrd="0" parTransId="{09E10519-0E9D-4B49-8E63-C047819B9B7A}" sibTransId="{7AA78C8B-277A-46D9-AF7D-576BA2E6905C}"/>
    <dgm:cxn modelId="{6C7BA2D8-EF93-48A5-B002-A158F718E29A}" type="presOf" srcId="{AEE5944F-3D0D-4B09-9F35-2BAA8695B8C6}" destId="{ABDBE2C0-2C19-45E9-8D31-5BDDC9F529B3}" srcOrd="0" destOrd="0" presId="urn:microsoft.com/office/officeart/2005/8/layout/default"/>
    <dgm:cxn modelId="{DF6929EA-2590-4336-AC13-79B46A93ADC1}" type="presOf" srcId="{33B06F8E-8F15-4CDF-B716-5A4454A35EFF}" destId="{3766A595-5479-4250-BBD7-83239BD732C4}" srcOrd="0" destOrd="0" presId="urn:microsoft.com/office/officeart/2005/8/layout/default"/>
    <dgm:cxn modelId="{BE1626CE-EC2A-45A9-A658-42A37210945E}" type="presParOf" srcId="{6124AA6E-9A41-498D-BD23-AC002C4AFFCC}" destId="{B757F0DC-CF08-49E6-B8FA-121B4260320E}" srcOrd="0" destOrd="0" presId="urn:microsoft.com/office/officeart/2005/8/layout/default"/>
    <dgm:cxn modelId="{1EE8148B-524E-4F76-BDD6-E6FB090A03B9}" type="presParOf" srcId="{6124AA6E-9A41-498D-BD23-AC002C4AFFCC}" destId="{27EA6B55-E68C-4EE3-B9D5-148557381717}" srcOrd="1" destOrd="0" presId="urn:microsoft.com/office/officeart/2005/8/layout/default"/>
    <dgm:cxn modelId="{0EE85855-62ED-4DC2-9CF4-3066171F430C}" type="presParOf" srcId="{6124AA6E-9A41-498D-BD23-AC002C4AFFCC}" destId="{59742154-EBC0-4B22-B48D-D2F4D658A811}" srcOrd="2" destOrd="0" presId="urn:microsoft.com/office/officeart/2005/8/layout/default"/>
    <dgm:cxn modelId="{E6B22A9F-04B2-4365-B3E8-10D3C5D17C71}" type="presParOf" srcId="{6124AA6E-9A41-498D-BD23-AC002C4AFFCC}" destId="{96F75062-2D4B-49D1-B5A7-195F9A3253DA}" srcOrd="3" destOrd="0" presId="urn:microsoft.com/office/officeart/2005/8/layout/default"/>
    <dgm:cxn modelId="{2F5EF73B-0B02-4147-B9BC-0F4302524CF6}" type="presParOf" srcId="{6124AA6E-9A41-498D-BD23-AC002C4AFFCC}" destId="{ABDBE2C0-2C19-45E9-8D31-5BDDC9F529B3}" srcOrd="4" destOrd="0" presId="urn:microsoft.com/office/officeart/2005/8/layout/default"/>
    <dgm:cxn modelId="{007DE581-3C31-4A30-8734-6BF8692405CF}" type="presParOf" srcId="{6124AA6E-9A41-498D-BD23-AC002C4AFFCC}" destId="{4126556D-359F-4495-AF4A-7ECA366509B6}" srcOrd="5" destOrd="0" presId="urn:microsoft.com/office/officeart/2005/8/layout/default"/>
    <dgm:cxn modelId="{5D19A374-EC3C-410E-9970-14900DEC7A8A}" type="presParOf" srcId="{6124AA6E-9A41-498D-BD23-AC002C4AFFCC}" destId="{CEEECA07-16F9-49D2-BE04-5E1FFBD88D66}" srcOrd="6" destOrd="0" presId="urn:microsoft.com/office/officeart/2005/8/layout/default"/>
    <dgm:cxn modelId="{A6ECE1DD-4EDA-4EBB-9CBF-32E496F59996}" type="presParOf" srcId="{6124AA6E-9A41-498D-BD23-AC002C4AFFCC}" destId="{396477BA-411E-44ED-902D-04786D5A5E9F}" srcOrd="7" destOrd="0" presId="urn:microsoft.com/office/officeart/2005/8/layout/default"/>
    <dgm:cxn modelId="{CAE4A067-6A30-4191-AB33-E9563DBE8C14}" type="presParOf" srcId="{6124AA6E-9A41-498D-BD23-AC002C4AFFCC}" destId="{3766A595-5479-4250-BBD7-83239BD732C4}"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2FEE5-E405-4F7B-86DA-AFADE8A7826B}">
      <dsp:nvSpPr>
        <dsp:cNvPr id="0" name=""/>
        <dsp:cNvSpPr/>
      </dsp:nvSpPr>
      <dsp:spPr>
        <a:xfrm>
          <a:off x="0" y="334414"/>
          <a:ext cx="9250531" cy="10206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17944" tIns="374904" rIns="71794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Homelessness</a:t>
          </a:r>
        </a:p>
        <a:p>
          <a:pPr marL="171450" lvl="1" indent="-171450" algn="l" defTabSz="800100">
            <a:lnSpc>
              <a:spcPct val="90000"/>
            </a:lnSpc>
            <a:spcBef>
              <a:spcPct val="0"/>
            </a:spcBef>
            <a:spcAft>
              <a:spcPct val="15000"/>
            </a:spcAft>
            <a:buChar char="•"/>
          </a:pPr>
          <a:r>
            <a:rPr lang="en-US" sz="1800" kern="1200" dirty="0"/>
            <a:t>Children’s Fund</a:t>
          </a:r>
        </a:p>
      </dsp:txBody>
      <dsp:txXfrm>
        <a:off x="0" y="334414"/>
        <a:ext cx="9250531" cy="1020600"/>
      </dsp:txXfrm>
    </dsp:sp>
    <dsp:sp modelId="{51C16778-63A7-4BD3-B572-B9530082392F}">
      <dsp:nvSpPr>
        <dsp:cNvPr id="0" name=""/>
        <dsp:cNvSpPr/>
      </dsp:nvSpPr>
      <dsp:spPr>
        <a:xfrm>
          <a:off x="462526" y="68734"/>
          <a:ext cx="6475371" cy="53136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44754" tIns="0" rIns="244754" bIns="0" numCol="1" spcCol="1270" anchor="ctr" anchorCtr="0">
          <a:noAutofit/>
        </a:bodyPr>
        <a:lstStyle/>
        <a:p>
          <a:pPr marL="0" lvl="0" indent="0" algn="l" defTabSz="800100">
            <a:lnSpc>
              <a:spcPct val="90000"/>
            </a:lnSpc>
            <a:spcBef>
              <a:spcPct val="0"/>
            </a:spcBef>
            <a:spcAft>
              <a:spcPct val="35000"/>
            </a:spcAft>
            <a:buNone/>
          </a:pPr>
          <a:r>
            <a:rPr lang="en-US" sz="1800" b="1" kern="1200" dirty="0"/>
            <a:t>New Services / Commitments</a:t>
          </a:r>
        </a:p>
      </dsp:txBody>
      <dsp:txXfrm>
        <a:off x="488465" y="94673"/>
        <a:ext cx="6423493" cy="479482"/>
      </dsp:txXfrm>
    </dsp:sp>
    <dsp:sp modelId="{E8CDBCA4-5DB1-4905-AB58-C2848AFF6F40}">
      <dsp:nvSpPr>
        <dsp:cNvPr id="0" name=""/>
        <dsp:cNvSpPr/>
      </dsp:nvSpPr>
      <dsp:spPr>
        <a:xfrm>
          <a:off x="0" y="1717894"/>
          <a:ext cx="9250531" cy="10206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17944" tIns="374904" rIns="71794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Inflation (Higher cost for City goods / services – impacts on Sales Tax revenues)</a:t>
          </a:r>
        </a:p>
        <a:p>
          <a:pPr marL="171450" lvl="1" indent="-171450" algn="l" defTabSz="800100">
            <a:lnSpc>
              <a:spcPct val="90000"/>
            </a:lnSpc>
            <a:spcBef>
              <a:spcPct val="0"/>
            </a:spcBef>
            <a:spcAft>
              <a:spcPct val="15000"/>
            </a:spcAft>
            <a:buChar char="•"/>
          </a:pPr>
          <a:r>
            <a:rPr lang="en-US" sz="1800" kern="1200" dirty="0"/>
            <a:t>Insurance Costs</a:t>
          </a:r>
        </a:p>
      </dsp:txBody>
      <dsp:txXfrm>
        <a:off x="0" y="1717894"/>
        <a:ext cx="9250531" cy="1020600"/>
      </dsp:txXfrm>
    </dsp:sp>
    <dsp:sp modelId="{8755A667-8553-460F-9C8B-0CA406588B47}">
      <dsp:nvSpPr>
        <dsp:cNvPr id="0" name=""/>
        <dsp:cNvSpPr/>
      </dsp:nvSpPr>
      <dsp:spPr>
        <a:xfrm>
          <a:off x="462526" y="1452214"/>
          <a:ext cx="6475371" cy="531360"/>
        </a:xfrm>
        <a:prstGeom prst="roundRect">
          <a:avLst/>
        </a:prstGeom>
        <a:solidFill>
          <a:schemeClr val="accent2">
            <a:hueOff val="-4382579"/>
            <a:satOff val="-6529"/>
            <a:lumOff val="999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44754" tIns="0" rIns="244754" bIns="0" numCol="1" spcCol="1270" anchor="ctr" anchorCtr="0">
          <a:noAutofit/>
        </a:bodyPr>
        <a:lstStyle/>
        <a:p>
          <a:pPr marL="0" lvl="0" indent="0" algn="l" defTabSz="800100">
            <a:lnSpc>
              <a:spcPct val="90000"/>
            </a:lnSpc>
            <a:spcBef>
              <a:spcPct val="0"/>
            </a:spcBef>
            <a:spcAft>
              <a:spcPct val="35000"/>
            </a:spcAft>
            <a:buNone/>
          </a:pPr>
          <a:r>
            <a:rPr lang="en-US" sz="1800" b="1" kern="1200" dirty="0"/>
            <a:t>Macroeconomic Factors</a:t>
          </a:r>
        </a:p>
      </dsp:txBody>
      <dsp:txXfrm>
        <a:off x="488465" y="1478153"/>
        <a:ext cx="6423493" cy="479482"/>
      </dsp:txXfrm>
    </dsp:sp>
    <dsp:sp modelId="{B871A56F-BBE6-4E3E-9BA0-98610B6DE20E}">
      <dsp:nvSpPr>
        <dsp:cNvPr id="0" name=""/>
        <dsp:cNvSpPr/>
      </dsp:nvSpPr>
      <dsp:spPr>
        <a:xfrm>
          <a:off x="0" y="3101374"/>
          <a:ext cx="9250531" cy="13041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17944" tIns="374904" rIns="71794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Labor increases (related to inflation)</a:t>
          </a:r>
        </a:p>
        <a:p>
          <a:pPr marL="171450" lvl="1" indent="-171450" algn="l" defTabSz="800100">
            <a:lnSpc>
              <a:spcPct val="90000"/>
            </a:lnSpc>
            <a:spcBef>
              <a:spcPct val="0"/>
            </a:spcBef>
            <a:spcAft>
              <a:spcPct val="15000"/>
            </a:spcAft>
            <a:buChar char="•"/>
          </a:pPr>
          <a:r>
            <a:rPr lang="en-US" sz="1800" kern="1200" dirty="0"/>
            <a:t>Retirement liabilities</a:t>
          </a:r>
        </a:p>
        <a:p>
          <a:pPr marL="171450" lvl="1" indent="-171450" algn="l" defTabSz="800100">
            <a:lnSpc>
              <a:spcPct val="90000"/>
            </a:lnSpc>
            <a:spcBef>
              <a:spcPct val="0"/>
            </a:spcBef>
            <a:spcAft>
              <a:spcPct val="15000"/>
            </a:spcAft>
            <a:buChar char="•"/>
          </a:pPr>
          <a:r>
            <a:rPr lang="en-US" sz="1800" kern="1200" dirty="0"/>
            <a:t>Reduced State funding for homeless services / Costs picked up by General Fund</a:t>
          </a:r>
        </a:p>
      </dsp:txBody>
      <dsp:txXfrm>
        <a:off x="0" y="3101374"/>
        <a:ext cx="9250531" cy="1304100"/>
      </dsp:txXfrm>
    </dsp:sp>
    <dsp:sp modelId="{3EBE17FA-CB90-42B3-B063-B6146873CCED}">
      <dsp:nvSpPr>
        <dsp:cNvPr id="0" name=""/>
        <dsp:cNvSpPr/>
      </dsp:nvSpPr>
      <dsp:spPr>
        <a:xfrm>
          <a:off x="462526" y="2835694"/>
          <a:ext cx="6475371" cy="531360"/>
        </a:xfrm>
        <a:prstGeom prst="roundRect">
          <a:avLst/>
        </a:prstGeom>
        <a:solidFill>
          <a:schemeClr val="accent2">
            <a:hueOff val="-8765159"/>
            <a:satOff val="-13058"/>
            <a:lumOff val="1999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44754" tIns="0" rIns="244754" bIns="0" numCol="1" spcCol="1270" anchor="ctr" anchorCtr="0">
          <a:noAutofit/>
        </a:bodyPr>
        <a:lstStyle/>
        <a:p>
          <a:pPr marL="0" lvl="0" indent="0" algn="l" defTabSz="800100">
            <a:lnSpc>
              <a:spcPct val="90000"/>
            </a:lnSpc>
            <a:spcBef>
              <a:spcPct val="0"/>
            </a:spcBef>
            <a:spcAft>
              <a:spcPct val="35000"/>
            </a:spcAft>
            <a:buNone/>
          </a:pPr>
          <a:r>
            <a:rPr lang="en-US" sz="1800" b="1" kern="1200" dirty="0"/>
            <a:t>Other Costs</a:t>
          </a:r>
        </a:p>
      </dsp:txBody>
      <dsp:txXfrm>
        <a:off x="488465" y="2861633"/>
        <a:ext cx="6423493"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6A4D3-BFF7-48D7-9839-58E3AEEC8DCE}">
      <dsp:nvSpPr>
        <dsp:cNvPr id="0" name=""/>
        <dsp:cNvSpPr/>
      </dsp:nvSpPr>
      <dsp:spPr>
        <a:xfrm>
          <a:off x="0" y="177093"/>
          <a:ext cx="7036364" cy="748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Revenue Increases</a:t>
          </a:r>
        </a:p>
      </dsp:txBody>
      <dsp:txXfrm>
        <a:off x="36553" y="213646"/>
        <a:ext cx="6963258" cy="675694"/>
      </dsp:txXfrm>
    </dsp:sp>
    <dsp:sp modelId="{787AEB8D-D791-4A8F-A1CF-1D172AF3C2B3}">
      <dsp:nvSpPr>
        <dsp:cNvPr id="0" name=""/>
        <dsp:cNvSpPr/>
      </dsp:nvSpPr>
      <dsp:spPr>
        <a:xfrm>
          <a:off x="0" y="925893"/>
          <a:ext cx="7036364"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solidFill>
                <a:schemeClr val="tx1"/>
              </a:solidFill>
              <a:latin typeface="Calibri"/>
              <a:ea typeface="Calibri"/>
              <a:cs typeface="Calibri"/>
            </a:rPr>
            <a:t>New fee for Micro-Community Program</a:t>
          </a:r>
          <a:r>
            <a:rPr lang="en-US" sz="2500" kern="1200" dirty="0">
              <a:solidFill>
                <a:schemeClr val="tx1"/>
              </a:solidFill>
            </a:rPr>
            <a:t> </a:t>
          </a:r>
          <a:r>
            <a:rPr lang="en-US" sz="2500" b="1" kern="1200" dirty="0">
              <a:solidFill>
                <a:schemeClr val="tx1"/>
              </a:solidFill>
            </a:rPr>
            <a:t>$36,000</a:t>
          </a:r>
        </a:p>
      </dsp:txBody>
      <dsp:txXfrm>
        <a:off x="0" y="925893"/>
        <a:ext cx="7036364" cy="529920"/>
      </dsp:txXfrm>
    </dsp:sp>
    <dsp:sp modelId="{A8387B06-4BE1-4739-ABAB-5050D55392C0}">
      <dsp:nvSpPr>
        <dsp:cNvPr id="0" name=""/>
        <dsp:cNvSpPr/>
      </dsp:nvSpPr>
      <dsp:spPr>
        <a:xfrm>
          <a:off x="0" y="1455813"/>
          <a:ext cx="7036364" cy="748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Expense Reductions</a:t>
          </a:r>
        </a:p>
      </dsp:txBody>
      <dsp:txXfrm>
        <a:off x="36553" y="1492366"/>
        <a:ext cx="6963258" cy="675694"/>
      </dsp:txXfrm>
    </dsp:sp>
    <dsp:sp modelId="{47BF9C7A-9746-4D77-8A0E-F61A4BEE6B66}">
      <dsp:nvSpPr>
        <dsp:cNvPr id="0" name=""/>
        <dsp:cNvSpPr/>
      </dsp:nvSpPr>
      <dsp:spPr>
        <a:xfrm>
          <a:off x="0" y="2204613"/>
          <a:ext cx="7036364" cy="264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solidFill>
                <a:schemeClr val="tx1"/>
              </a:solidFill>
              <a:latin typeface="Calibri"/>
              <a:ea typeface="Calibri"/>
              <a:cs typeface="Calibri"/>
            </a:rPr>
            <a:t>City Motel Program- Shift to a voucher-based model focusing on unsheltered families. </a:t>
          </a:r>
          <a:br>
            <a:rPr lang="en-US" sz="2500" kern="1200" dirty="0">
              <a:solidFill>
                <a:schemeClr val="tx1"/>
              </a:solidFill>
              <a:latin typeface="Calibri"/>
              <a:ea typeface="Calibri"/>
              <a:cs typeface="Calibri"/>
            </a:rPr>
          </a:br>
          <a:r>
            <a:rPr lang="en-US" sz="2500" b="1" kern="1200" dirty="0">
              <a:solidFill>
                <a:schemeClr val="tx1"/>
              </a:solidFill>
              <a:latin typeface="Calibri"/>
              <a:ea typeface="Calibri"/>
              <a:cs typeface="Calibri"/>
            </a:rPr>
            <a:t>$3.2 million </a:t>
          </a:r>
          <a:endParaRPr lang="en-US" sz="2500" b="1" kern="1200" dirty="0">
            <a:solidFill>
              <a:schemeClr val="tx1"/>
            </a:solidFill>
          </a:endParaRPr>
        </a:p>
        <a:p>
          <a:pPr marL="228600" lvl="1" indent="-228600" algn="l" defTabSz="1111250">
            <a:lnSpc>
              <a:spcPct val="90000"/>
            </a:lnSpc>
            <a:spcBef>
              <a:spcPct val="0"/>
            </a:spcBef>
            <a:spcAft>
              <a:spcPct val="20000"/>
            </a:spcAft>
            <a:buChar char="•"/>
          </a:pPr>
          <a:r>
            <a:rPr lang="en-US" sz="2500" kern="1200" dirty="0">
              <a:solidFill>
                <a:schemeClr val="tx1"/>
              </a:solidFill>
              <a:latin typeface="Calibri"/>
              <a:ea typeface="Calibri"/>
              <a:cs typeface="Calibri"/>
            </a:rPr>
            <a:t>X Street Navigation Center- Caltrans lease to expire in FY27. Shift, restructure, or relocate operations. </a:t>
          </a:r>
          <a:br>
            <a:rPr lang="en-US" sz="2500" kern="1200" dirty="0">
              <a:solidFill>
                <a:schemeClr val="tx1"/>
              </a:solidFill>
              <a:latin typeface="Calibri"/>
              <a:ea typeface="Calibri"/>
              <a:cs typeface="Calibri"/>
            </a:rPr>
          </a:br>
          <a:r>
            <a:rPr lang="en-US" sz="2500" b="1" kern="1200" dirty="0">
              <a:solidFill>
                <a:schemeClr val="tx1"/>
              </a:solidFill>
              <a:latin typeface="Calibri"/>
              <a:ea typeface="Calibri"/>
              <a:cs typeface="Calibri"/>
            </a:rPr>
            <a:t>$2.8 million</a:t>
          </a:r>
          <a:endParaRPr lang="en-US" sz="2500" b="1" kern="1200" dirty="0">
            <a:solidFill>
              <a:schemeClr val="tx1"/>
            </a:solidFill>
          </a:endParaRPr>
        </a:p>
      </dsp:txBody>
      <dsp:txXfrm>
        <a:off x="0" y="2204613"/>
        <a:ext cx="7036364" cy="2649600"/>
      </dsp:txXfrm>
    </dsp:sp>
    <dsp:sp modelId="{96A9B35A-0FC0-46DA-8CE9-2BF851A1B692}">
      <dsp:nvSpPr>
        <dsp:cNvPr id="0" name=""/>
        <dsp:cNvSpPr/>
      </dsp:nvSpPr>
      <dsp:spPr>
        <a:xfrm>
          <a:off x="0" y="4854214"/>
          <a:ext cx="7036364" cy="748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0" kern="1200" dirty="0">
              <a:solidFill>
                <a:schemeClr val="bg1"/>
              </a:solidFill>
            </a:rPr>
            <a:t>Operational Efficiencies</a:t>
          </a:r>
        </a:p>
      </dsp:txBody>
      <dsp:txXfrm>
        <a:off x="36553" y="4890767"/>
        <a:ext cx="6963258" cy="675694"/>
      </dsp:txXfrm>
    </dsp:sp>
    <dsp:sp modelId="{4D1AF941-26A1-4213-BBBD-627646AC77C1}">
      <dsp:nvSpPr>
        <dsp:cNvPr id="0" name=""/>
        <dsp:cNvSpPr/>
      </dsp:nvSpPr>
      <dsp:spPr>
        <a:xfrm>
          <a:off x="0" y="5603014"/>
          <a:ext cx="7036364" cy="794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b="0" kern="1200" dirty="0">
              <a:solidFill>
                <a:schemeClr val="tx1"/>
              </a:solidFill>
              <a:latin typeface="Calibri" panose="020F0502020204030204" pitchFamily="34" charset="0"/>
              <a:ea typeface="Calibri" panose="020F0502020204030204" pitchFamily="34" charset="0"/>
              <a:cs typeface="Calibri" panose="020F0502020204030204" pitchFamily="34" charset="0"/>
            </a:rPr>
            <a:t>Contract renegotiations and service delivery remodeling savings. </a:t>
          </a:r>
          <a:r>
            <a:rPr lang="en-US" sz="25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$3.8 million</a:t>
          </a:r>
        </a:p>
      </dsp:txBody>
      <dsp:txXfrm>
        <a:off x="0" y="5603014"/>
        <a:ext cx="7036364" cy="794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6A4D3-BFF7-48D7-9839-58E3AEEC8DCE}">
      <dsp:nvSpPr>
        <dsp:cNvPr id="0" name=""/>
        <dsp:cNvSpPr/>
      </dsp:nvSpPr>
      <dsp:spPr>
        <a:xfrm>
          <a:off x="0" y="109830"/>
          <a:ext cx="7036364" cy="748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Revenue Increases ($9.8M)</a:t>
          </a:r>
        </a:p>
      </dsp:txBody>
      <dsp:txXfrm>
        <a:off x="36553" y="146383"/>
        <a:ext cx="6963258" cy="675694"/>
      </dsp:txXfrm>
    </dsp:sp>
    <dsp:sp modelId="{787AEB8D-D791-4A8F-A1CF-1D172AF3C2B3}">
      <dsp:nvSpPr>
        <dsp:cNvPr id="0" name=""/>
        <dsp:cNvSpPr/>
      </dsp:nvSpPr>
      <dsp:spPr>
        <a:xfrm>
          <a:off x="0" y="858630"/>
          <a:ext cx="7036364" cy="3047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t>Aligning budget with projections for the following revenue sources (no changes in fee or charge amounts):</a:t>
          </a:r>
        </a:p>
        <a:p>
          <a:pPr marL="457200" lvl="2" indent="-228600" algn="l" defTabSz="1111250">
            <a:lnSpc>
              <a:spcPct val="90000"/>
            </a:lnSpc>
            <a:spcBef>
              <a:spcPct val="0"/>
            </a:spcBef>
            <a:spcAft>
              <a:spcPct val="20000"/>
            </a:spcAft>
            <a:buChar char="•"/>
          </a:pPr>
          <a:r>
            <a:rPr lang="en-US" sz="2500" kern="1200" dirty="0"/>
            <a:t>Fire District Reimbursements</a:t>
          </a:r>
        </a:p>
        <a:p>
          <a:pPr marL="457200" lvl="2" indent="-228600" algn="l" defTabSz="1111250">
            <a:lnSpc>
              <a:spcPct val="90000"/>
            </a:lnSpc>
            <a:spcBef>
              <a:spcPct val="0"/>
            </a:spcBef>
            <a:spcAft>
              <a:spcPct val="20000"/>
            </a:spcAft>
            <a:buChar char="•"/>
          </a:pPr>
          <a:r>
            <a:rPr lang="en-US" sz="2500" kern="1200" dirty="0"/>
            <a:t>Emergency Medical Services – Advanced Life Support</a:t>
          </a:r>
        </a:p>
        <a:p>
          <a:pPr marL="457200" lvl="2" indent="-228600" algn="l" defTabSz="1111250">
            <a:lnSpc>
              <a:spcPct val="90000"/>
            </a:lnSpc>
            <a:spcBef>
              <a:spcPct val="0"/>
            </a:spcBef>
            <a:spcAft>
              <a:spcPct val="20000"/>
            </a:spcAft>
            <a:buChar char="•"/>
          </a:pPr>
          <a:r>
            <a:rPr lang="en-US" sz="2500" kern="1200" dirty="0"/>
            <a:t>Emergency Medical Services – IGT Program</a:t>
          </a:r>
        </a:p>
        <a:p>
          <a:pPr marL="457200" lvl="2" indent="-228600" algn="l" defTabSz="1111250">
            <a:lnSpc>
              <a:spcPct val="90000"/>
            </a:lnSpc>
            <a:spcBef>
              <a:spcPct val="0"/>
            </a:spcBef>
            <a:spcAft>
              <a:spcPct val="20000"/>
            </a:spcAft>
            <a:buChar char="•"/>
          </a:pPr>
          <a:r>
            <a:rPr lang="en-US" sz="2500" kern="1200" dirty="0"/>
            <a:t>Fire Prevention</a:t>
          </a:r>
        </a:p>
      </dsp:txBody>
      <dsp:txXfrm>
        <a:off x="0" y="858630"/>
        <a:ext cx="7036364" cy="3047040"/>
      </dsp:txXfrm>
    </dsp:sp>
    <dsp:sp modelId="{D8DEBA06-CCF7-471F-962C-16A400A834BD}">
      <dsp:nvSpPr>
        <dsp:cNvPr id="0" name=""/>
        <dsp:cNvSpPr/>
      </dsp:nvSpPr>
      <dsp:spPr>
        <a:xfrm>
          <a:off x="0" y="3905670"/>
          <a:ext cx="7036364" cy="748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Single Role Implementation ($3.6M)</a:t>
          </a:r>
        </a:p>
      </dsp:txBody>
      <dsp:txXfrm>
        <a:off x="36553" y="3942223"/>
        <a:ext cx="6963258" cy="675694"/>
      </dsp:txXfrm>
    </dsp:sp>
    <dsp:sp modelId="{1C9588D0-E5EA-480D-BBEE-585E84AE000D}">
      <dsp:nvSpPr>
        <dsp:cNvPr id="0" name=""/>
        <dsp:cNvSpPr/>
      </dsp:nvSpPr>
      <dsp:spPr>
        <a:xfrm>
          <a:off x="0" y="4654470"/>
          <a:ext cx="7036364" cy="1424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t>Continued implementation of Single Role program to allow dispatching of emergency services without having to send fire suppression teams.</a:t>
          </a:r>
        </a:p>
      </dsp:txBody>
      <dsp:txXfrm>
        <a:off x="0" y="4654470"/>
        <a:ext cx="7036364" cy="1424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6A4D3-BFF7-48D7-9839-58E3AEEC8DCE}">
      <dsp:nvSpPr>
        <dsp:cNvPr id="0" name=""/>
        <dsp:cNvSpPr/>
      </dsp:nvSpPr>
      <dsp:spPr>
        <a:xfrm>
          <a:off x="0" y="11280"/>
          <a:ext cx="7036364" cy="79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Staffing Realignment ($0.3M)</a:t>
          </a:r>
        </a:p>
      </dsp:txBody>
      <dsp:txXfrm>
        <a:off x="38838" y="50118"/>
        <a:ext cx="6958688" cy="717924"/>
      </dsp:txXfrm>
    </dsp:sp>
    <dsp:sp modelId="{787AEB8D-D791-4A8F-A1CF-1D172AF3C2B3}">
      <dsp:nvSpPr>
        <dsp:cNvPr id="0" name=""/>
        <dsp:cNvSpPr/>
      </dsp:nvSpPr>
      <dsp:spPr>
        <a:xfrm>
          <a:off x="0" y="806880"/>
          <a:ext cx="7036364" cy="1970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The Diversity, Outreach, and Recruitment will be realigned to allow for minimal impact to the program while maintaining the mission, but a vacant position would be eliminated. </a:t>
          </a:r>
        </a:p>
        <a:p>
          <a:pPr marL="228600" lvl="1" indent="-228600" algn="l" defTabSz="1200150">
            <a:lnSpc>
              <a:spcPct val="90000"/>
            </a:lnSpc>
            <a:spcBef>
              <a:spcPct val="0"/>
            </a:spcBef>
            <a:spcAft>
              <a:spcPct val="20000"/>
            </a:spcAft>
            <a:buChar char="•"/>
          </a:pPr>
          <a:endParaRPr lang="en-US" sz="2700" kern="1200" dirty="0"/>
        </a:p>
      </dsp:txBody>
      <dsp:txXfrm>
        <a:off x="0" y="806880"/>
        <a:ext cx="7036364" cy="1970640"/>
      </dsp:txXfrm>
    </dsp:sp>
    <dsp:sp modelId="{D8DEBA06-CCF7-471F-962C-16A400A834BD}">
      <dsp:nvSpPr>
        <dsp:cNvPr id="0" name=""/>
        <dsp:cNvSpPr/>
      </dsp:nvSpPr>
      <dsp:spPr>
        <a:xfrm>
          <a:off x="0" y="2777520"/>
          <a:ext cx="7036364" cy="79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Service Reductions ($5.3M)</a:t>
          </a:r>
        </a:p>
      </dsp:txBody>
      <dsp:txXfrm>
        <a:off x="38838" y="2816358"/>
        <a:ext cx="6958688" cy="717924"/>
      </dsp:txXfrm>
    </dsp:sp>
    <dsp:sp modelId="{1C9588D0-E5EA-480D-BBEE-585E84AE000D}">
      <dsp:nvSpPr>
        <dsp:cNvPr id="0" name=""/>
        <dsp:cNvSpPr/>
      </dsp:nvSpPr>
      <dsp:spPr>
        <a:xfrm>
          <a:off x="0" y="3573120"/>
          <a:ext cx="7036364" cy="2604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405"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Elimination of vacant positions and implementation of dynamic staffing which may result in longer response times, reduced operational capacity, increased risk of injury on duty, and diminished community outreach. However, no sworn Fire personnel would be separated from the City.</a:t>
          </a:r>
        </a:p>
      </dsp:txBody>
      <dsp:txXfrm>
        <a:off x="0" y="3573120"/>
        <a:ext cx="7036364" cy="26040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D49B2-1C97-4AE2-B998-32FE4AFC7203}">
      <dsp:nvSpPr>
        <dsp:cNvPr id="0" name=""/>
        <dsp:cNvSpPr/>
      </dsp:nvSpPr>
      <dsp:spPr>
        <a:xfrm>
          <a:off x="0" y="541233"/>
          <a:ext cx="6082378" cy="181912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2060" tIns="687324" rIns="472060" bIns="234696" numCol="1" spcCol="1270" anchor="t" anchorCtr="0">
          <a:noAutofit/>
        </a:bodyPr>
        <a:lstStyle/>
        <a:p>
          <a:pPr marL="285750" lvl="1" indent="-285750" algn="l" defTabSz="1466850">
            <a:lnSpc>
              <a:spcPct val="90000"/>
            </a:lnSpc>
            <a:spcBef>
              <a:spcPct val="0"/>
            </a:spcBef>
            <a:spcAft>
              <a:spcPct val="15000"/>
            </a:spcAft>
            <a:buChar char="•"/>
          </a:pPr>
          <a:r>
            <a:rPr lang="en-US" sz="3300" kern="1200" dirty="0">
              <a:solidFill>
                <a:schemeClr val="bg2">
                  <a:lumMod val="50000"/>
                </a:schemeClr>
              </a:solidFill>
            </a:rPr>
            <a:t>State reimbursement for sexual assault exams </a:t>
          </a:r>
        </a:p>
      </dsp:txBody>
      <dsp:txXfrm>
        <a:off x="0" y="541233"/>
        <a:ext cx="6082378" cy="1819125"/>
      </dsp:txXfrm>
    </dsp:sp>
    <dsp:sp modelId="{9148E56A-7FDB-4E5B-858A-F9DB35C5FC61}">
      <dsp:nvSpPr>
        <dsp:cNvPr id="0" name=""/>
        <dsp:cNvSpPr/>
      </dsp:nvSpPr>
      <dsp:spPr>
        <a:xfrm>
          <a:off x="304118" y="54153"/>
          <a:ext cx="4257665"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930" tIns="0" rIns="160930" bIns="0" numCol="1" spcCol="1270" anchor="ctr" anchorCtr="0">
          <a:noAutofit/>
        </a:bodyPr>
        <a:lstStyle/>
        <a:p>
          <a:pPr marL="0" lvl="0" indent="0" algn="l" defTabSz="1466850">
            <a:lnSpc>
              <a:spcPct val="90000"/>
            </a:lnSpc>
            <a:spcBef>
              <a:spcPct val="0"/>
            </a:spcBef>
            <a:spcAft>
              <a:spcPct val="35000"/>
            </a:spcAft>
            <a:buNone/>
          </a:pPr>
          <a:r>
            <a:rPr lang="en-US" sz="3300" kern="1200" dirty="0"/>
            <a:t>Revenue Increases ($0.1M)</a:t>
          </a:r>
        </a:p>
      </dsp:txBody>
      <dsp:txXfrm>
        <a:off x="351673" y="101708"/>
        <a:ext cx="4162555" cy="879050"/>
      </dsp:txXfrm>
    </dsp:sp>
    <dsp:sp modelId="{69EA49A5-8770-46F3-A6E7-6540F3D7B275}">
      <dsp:nvSpPr>
        <dsp:cNvPr id="0" name=""/>
        <dsp:cNvSpPr/>
      </dsp:nvSpPr>
      <dsp:spPr>
        <a:xfrm>
          <a:off x="0" y="3025638"/>
          <a:ext cx="6082378" cy="233887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2060" tIns="687324" rIns="472060" bIns="234696" numCol="1" spcCol="1270" anchor="t" anchorCtr="0">
          <a:noAutofit/>
        </a:bodyPr>
        <a:lstStyle/>
        <a:p>
          <a:pPr marL="285750" lvl="1" indent="-285750" algn="l" defTabSz="1466850">
            <a:lnSpc>
              <a:spcPct val="90000"/>
            </a:lnSpc>
            <a:spcBef>
              <a:spcPct val="0"/>
            </a:spcBef>
            <a:spcAft>
              <a:spcPct val="15000"/>
            </a:spcAft>
            <a:buChar char="•"/>
          </a:pPr>
          <a:r>
            <a:rPr lang="en-US" sz="3300" kern="1200" dirty="0">
              <a:solidFill>
                <a:schemeClr val="bg2">
                  <a:lumMod val="50000"/>
                </a:schemeClr>
              </a:solidFill>
            </a:rPr>
            <a:t>State Violence Prevention grant</a:t>
          </a:r>
        </a:p>
        <a:p>
          <a:pPr marL="285750" lvl="1" indent="-285750" algn="l" defTabSz="1466850">
            <a:lnSpc>
              <a:spcPct val="90000"/>
            </a:lnSpc>
            <a:spcBef>
              <a:spcPct val="0"/>
            </a:spcBef>
            <a:spcAft>
              <a:spcPct val="15000"/>
            </a:spcAft>
            <a:buChar char="•"/>
          </a:pPr>
          <a:r>
            <a:rPr lang="en-US" sz="3300" kern="1200" dirty="0">
              <a:solidFill>
                <a:schemeClr val="bg2">
                  <a:lumMod val="50000"/>
                </a:schemeClr>
              </a:solidFill>
            </a:rPr>
            <a:t>Violence Prevention MYOP</a:t>
          </a:r>
        </a:p>
      </dsp:txBody>
      <dsp:txXfrm>
        <a:off x="0" y="3025638"/>
        <a:ext cx="6082378" cy="2338875"/>
      </dsp:txXfrm>
    </dsp:sp>
    <dsp:sp modelId="{6EE5D7D5-4245-4C90-A77F-E02021FB16A7}">
      <dsp:nvSpPr>
        <dsp:cNvPr id="0" name=""/>
        <dsp:cNvSpPr/>
      </dsp:nvSpPr>
      <dsp:spPr>
        <a:xfrm>
          <a:off x="304118" y="2538558"/>
          <a:ext cx="4257665"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930" tIns="0" rIns="160930" bIns="0" numCol="1" spcCol="1270" anchor="ctr" anchorCtr="0">
          <a:noAutofit/>
        </a:bodyPr>
        <a:lstStyle/>
        <a:p>
          <a:pPr marL="0" lvl="0" indent="0" algn="l" defTabSz="1466850">
            <a:lnSpc>
              <a:spcPct val="90000"/>
            </a:lnSpc>
            <a:spcBef>
              <a:spcPct val="0"/>
            </a:spcBef>
            <a:spcAft>
              <a:spcPct val="35000"/>
            </a:spcAft>
            <a:buNone/>
          </a:pPr>
          <a:r>
            <a:rPr lang="en-US" sz="3300" kern="1200" dirty="0"/>
            <a:t>Cost Shift ($1.8M)</a:t>
          </a:r>
        </a:p>
      </dsp:txBody>
      <dsp:txXfrm>
        <a:off x="351673" y="2586113"/>
        <a:ext cx="4162555" cy="8790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D49B2-1C97-4AE2-B998-32FE4AFC7203}">
      <dsp:nvSpPr>
        <dsp:cNvPr id="0" name=""/>
        <dsp:cNvSpPr/>
      </dsp:nvSpPr>
      <dsp:spPr>
        <a:xfrm>
          <a:off x="0" y="407531"/>
          <a:ext cx="7676721" cy="589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5799" tIns="541528" rIns="595799" bIns="184912" numCol="1" spcCol="1270" anchor="t" anchorCtr="0">
          <a:noAutofit/>
        </a:bodyPr>
        <a:lstStyle/>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Administrative Services</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Records Division</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Hiring Pipeline</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Recruiting</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Advanced Officer Training</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Background Investigations</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Force Investigations Team</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K9 Unit</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Forensics Unit</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Crime Analysis Unit</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Policy Team</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Communications </a:t>
          </a:r>
        </a:p>
        <a:p>
          <a:pPr marL="228600" lvl="1" indent="-228600" algn="l" defTabSz="1155700">
            <a:lnSpc>
              <a:spcPct val="90000"/>
            </a:lnSpc>
            <a:spcBef>
              <a:spcPct val="0"/>
            </a:spcBef>
            <a:spcAft>
              <a:spcPct val="15000"/>
            </a:spcAft>
            <a:buChar char="•"/>
          </a:pPr>
          <a:r>
            <a:rPr lang="en-US" sz="2600" kern="1200" dirty="0">
              <a:solidFill>
                <a:schemeClr val="bg2">
                  <a:lumMod val="50000"/>
                </a:schemeClr>
              </a:solidFill>
            </a:rPr>
            <a:t>Community Support Services</a:t>
          </a:r>
        </a:p>
      </dsp:txBody>
      <dsp:txXfrm>
        <a:off x="0" y="407531"/>
        <a:ext cx="7676721" cy="5896800"/>
      </dsp:txXfrm>
    </dsp:sp>
    <dsp:sp modelId="{9148E56A-7FDB-4E5B-858A-F9DB35C5FC61}">
      <dsp:nvSpPr>
        <dsp:cNvPr id="0" name=""/>
        <dsp:cNvSpPr/>
      </dsp:nvSpPr>
      <dsp:spPr>
        <a:xfrm>
          <a:off x="383836" y="119185"/>
          <a:ext cx="5373704" cy="7675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113" tIns="0" rIns="203113" bIns="0" numCol="1" spcCol="1270" anchor="ctr" anchorCtr="0">
          <a:noAutofit/>
        </a:bodyPr>
        <a:lstStyle/>
        <a:p>
          <a:pPr marL="0" lvl="0" indent="0" algn="l" defTabSz="1155700">
            <a:lnSpc>
              <a:spcPct val="90000"/>
            </a:lnSpc>
            <a:spcBef>
              <a:spcPct val="0"/>
            </a:spcBef>
            <a:spcAft>
              <a:spcPct val="35000"/>
            </a:spcAft>
            <a:buNone/>
          </a:pPr>
          <a:r>
            <a:rPr lang="en-US" sz="2600" kern="1200" dirty="0"/>
            <a:t>Specialized Unit Reductions &amp; Reorganizations ($4.6)</a:t>
          </a:r>
        </a:p>
      </dsp:txBody>
      <dsp:txXfrm>
        <a:off x="421303" y="156652"/>
        <a:ext cx="5298770" cy="6925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D49B2-1C97-4AE2-B998-32FE4AFC7203}">
      <dsp:nvSpPr>
        <dsp:cNvPr id="0" name=""/>
        <dsp:cNvSpPr/>
      </dsp:nvSpPr>
      <dsp:spPr>
        <a:xfrm>
          <a:off x="0" y="2170564"/>
          <a:ext cx="7651321" cy="264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3828" tIns="624840" rIns="593828" bIns="213360" numCol="1" spcCol="1270" anchor="t" anchorCtr="0">
          <a:noAutofit/>
        </a:bodyPr>
        <a:lstStyle/>
        <a:p>
          <a:pPr marL="285750" lvl="1" indent="-285750" algn="l" defTabSz="1333500">
            <a:lnSpc>
              <a:spcPct val="90000"/>
            </a:lnSpc>
            <a:spcBef>
              <a:spcPct val="0"/>
            </a:spcBef>
            <a:spcAft>
              <a:spcPct val="15000"/>
            </a:spcAft>
            <a:buChar char="•"/>
          </a:pPr>
          <a:r>
            <a:rPr lang="en-US" sz="3000" kern="1200" dirty="0">
              <a:solidFill>
                <a:schemeClr val="bg2">
                  <a:lumMod val="50000"/>
                </a:schemeClr>
              </a:solidFill>
            </a:rPr>
            <a:t>Mounted Unit</a:t>
          </a:r>
        </a:p>
        <a:p>
          <a:pPr marL="285750" lvl="1" indent="-285750" algn="l" defTabSz="1333500">
            <a:lnSpc>
              <a:spcPct val="90000"/>
            </a:lnSpc>
            <a:spcBef>
              <a:spcPct val="0"/>
            </a:spcBef>
            <a:spcAft>
              <a:spcPct val="15000"/>
            </a:spcAft>
            <a:buChar char="•"/>
          </a:pPr>
          <a:r>
            <a:rPr lang="en-US" sz="3000" kern="1200" dirty="0">
              <a:solidFill>
                <a:schemeClr val="bg2">
                  <a:lumMod val="50000"/>
                </a:schemeClr>
              </a:solidFill>
            </a:rPr>
            <a:t>Magnet Academy</a:t>
          </a:r>
        </a:p>
        <a:p>
          <a:pPr marL="285750" lvl="1" indent="-285750" algn="l" defTabSz="1333500">
            <a:lnSpc>
              <a:spcPct val="90000"/>
            </a:lnSpc>
            <a:spcBef>
              <a:spcPct val="0"/>
            </a:spcBef>
            <a:spcAft>
              <a:spcPct val="15000"/>
            </a:spcAft>
            <a:buChar char="•"/>
          </a:pPr>
          <a:r>
            <a:rPr lang="en-US" sz="3000" kern="1200" dirty="0">
              <a:solidFill>
                <a:schemeClr val="bg2">
                  <a:lumMod val="50000"/>
                </a:schemeClr>
              </a:solidFill>
            </a:rPr>
            <a:t>Shot Spotter (South &amp; East)</a:t>
          </a:r>
        </a:p>
        <a:p>
          <a:pPr marL="285750" lvl="1" indent="-285750" algn="l" defTabSz="1333500">
            <a:lnSpc>
              <a:spcPct val="90000"/>
            </a:lnSpc>
            <a:spcBef>
              <a:spcPct val="0"/>
            </a:spcBef>
            <a:spcAft>
              <a:spcPct val="15000"/>
            </a:spcAft>
            <a:buChar char="•"/>
          </a:pPr>
          <a:r>
            <a:rPr lang="en-US" sz="3000" kern="1200" dirty="0" err="1">
              <a:solidFill>
                <a:schemeClr val="bg2">
                  <a:lumMod val="50000"/>
                </a:schemeClr>
              </a:solidFill>
            </a:rPr>
            <a:t>SpidrTech</a:t>
          </a:r>
          <a:endParaRPr lang="en-US" sz="3000" kern="1200" dirty="0">
            <a:solidFill>
              <a:schemeClr val="bg2">
                <a:lumMod val="50000"/>
              </a:schemeClr>
            </a:solidFill>
          </a:endParaRPr>
        </a:p>
      </dsp:txBody>
      <dsp:txXfrm>
        <a:off x="0" y="2170564"/>
        <a:ext cx="7651321" cy="2646000"/>
      </dsp:txXfrm>
    </dsp:sp>
    <dsp:sp modelId="{9148E56A-7FDB-4E5B-858A-F9DB35C5FC61}">
      <dsp:nvSpPr>
        <dsp:cNvPr id="0" name=""/>
        <dsp:cNvSpPr/>
      </dsp:nvSpPr>
      <dsp:spPr>
        <a:xfrm>
          <a:off x="382566" y="1727764"/>
          <a:ext cx="5355924" cy="88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2441" tIns="0" rIns="202441" bIns="0" numCol="1" spcCol="1270" anchor="ctr" anchorCtr="0">
          <a:noAutofit/>
        </a:bodyPr>
        <a:lstStyle/>
        <a:p>
          <a:pPr marL="0" lvl="0" indent="0" algn="l" defTabSz="1333500">
            <a:lnSpc>
              <a:spcPct val="90000"/>
            </a:lnSpc>
            <a:spcBef>
              <a:spcPct val="0"/>
            </a:spcBef>
            <a:spcAft>
              <a:spcPct val="35000"/>
            </a:spcAft>
            <a:buNone/>
          </a:pPr>
          <a:r>
            <a:rPr lang="en-US" sz="3000" kern="1200" dirty="0"/>
            <a:t>Specialized Unit Elimination and Other Reductions ($2.6M)</a:t>
          </a:r>
        </a:p>
      </dsp:txBody>
      <dsp:txXfrm>
        <a:off x="425797" y="1770995"/>
        <a:ext cx="5269462" cy="7991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57F0DC-CF08-49E6-B8FA-121B4260320E}">
      <dsp:nvSpPr>
        <dsp:cNvPr id="0" name=""/>
        <dsp:cNvSpPr/>
      </dsp:nvSpPr>
      <dsp:spPr>
        <a:xfrm>
          <a:off x="0" y="239910"/>
          <a:ext cx="2869405" cy="1721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Adjust fines for frequent parking violations.</a:t>
          </a:r>
          <a:endParaRPr lang="en-US" sz="2600" kern="1200"/>
        </a:p>
      </dsp:txBody>
      <dsp:txXfrm>
        <a:off x="0" y="239910"/>
        <a:ext cx="2869405" cy="1721643"/>
      </dsp:txXfrm>
    </dsp:sp>
    <dsp:sp modelId="{59742154-EBC0-4B22-B48D-D2F4D658A811}">
      <dsp:nvSpPr>
        <dsp:cNvPr id="0" name=""/>
        <dsp:cNvSpPr/>
      </dsp:nvSpPr>
      <dsp:spPr>
        <a:xfrm>
          <a:off x="3156346" y="239910"/>
          <a:ext cx="2869405" cy="1721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Adjust meter rates to encourage turnover and match market pricing.</a:t>
          </a:r>
          <a:endParaRPr lang="en-US" sz="2600" kern="1200"/>
        </a:p>
      </dsp:txBody>
      <dsp:txXfrm>
        <a:off x="3156346" y="239910"/>
        <a:ext cx="2869405" cy="1721643"/>
      </dsp:txXfrm>
    </dsp:sp>
    <dsp:sp modelId="{ABDBE2C0-2C19-45E9-8D31-5BDDC9F529B3}">
      <dsp:nvSpPr>
        <dsp:cNvPr id="0" name=""/>
        <dsp:cNvSpPr/>
      </dsp:nvSpPr>
      <dsp:spPr>
        <a:xfrm>
          <a:off x="6312693" y="239910"/>
          <a:ext cx="2869405" cy="1721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Set uniform meter hours ending at </a:t>
          </a:r>
        </a:p>
        <a:p>
          <a:pPr marL="0" lvl="0" indent="0" algn="ctr" defTabSz="1155700">
            <a:lnSpc>
              <a:spcPct val="90000"/>
            </a:lnSpc>
            <a:spcBef>
              <a:spcPct val="0"/>
            </a:spcBef>
            <a:spcAft>
              <a:spcPct val="35000"/>
            </a:spcAft>
            <a:buNone/>
          </a:pPr>
          <a:r>
            <a:rPr lang="en-US" sz="2600" b="0" i="0" kern="1200"/>
            <a:t>10 PM citywide.</a:t>
          </a:r>
          <a:endParaRPr lang="en-US" sz="2600" kern="1200"/>
        </a:p>
      </dsp:txBody>
      <dsp:txXfrm>
        <a:off x="6312693" y="239910"/>
        <a:ext cx="2869405" cy="1721643"/>
      </dsp:txXfrm>
    </dsp:sp>
    <dsp:sp modelId="{CEEECA07-16F9-49D2-BE04-5E1FFBD88D66}">
      <dsp:nvSpPr>
        <dsp:cNvPr id="0" name=""/>
        <dsp:cNvSpPr/>
      </dsp:nvSpPr>
      <dsp:spPr>
        <a:xfrm>
          <a:off x="1578173" y="2248494"/>
          <a:ext cx="2869405" cy="1721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Add 200 paid parking spaces in high-demand areas.</a:t>
          </a:r>
          <a:endParaRPr lang="en-US" sz="2600" kern="1200"/>
        </a:p>
      </dsp:txBody>
      <dsp:txXfrm>
        <a:off x="1578173" y="2248494"/>
        <a:ext cx="2869405" cy="1721643"/>
      </dsp:txXfrm>
    </dsp:sp>
    <dsp:sp modelId="{3766A595-5479-4250-BBD7-83239BD732C4}">
      <dsp:nvSpPr>
        <dsp:cNvPr id="0" name=""/>
        <dsp:cNvSpPr/>
      </dsp:nvSpPr>
      <dsp:spPr>
        <a:xfrm>
          <a:off x="4734519" y="2248494"/>
          <a:ext cx="2869405" cy="1721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Implement residential permit fees to cover program costs.</a:t>
          </a:r>
          <a:endParaRPr lang="en-US" sz="2600" kern="1200"/>
        </a:p>
      </dsp:txBody>
      <dsp:txXfrm>
        <a:off x="4734519" y="2248494"/>
        <a:ext cx="2869405" cy="172164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0.4383</cdr:x>
      <cdr:y>0.42902</cdr:y>
    </cdr:from>
    <cdr:to>
      <cdr:x>0.58869</cdr:x>
      <cdr:y>0.66598</cdr:y>
    </cdr:to>
    <cdr:sp macro="" textlink="">
      <cdr:nvSpPr>
        <cdr:cNvPr id="2" name="TextBox 1">
          <a:extLst xmlns:a="http://schemas.openxmlformats.org/drawingml/2006/main">
            <a:ext uri="{FF2B5EF4-FFF2-40B4-BE49-F238E27FC236}">
              <a16:creationId xmlns:a16="http://schemas.microsoft.com/office/drawing/2014/main" id="{54EEC787-8484-89B8-04C1-EC1185DFB97C}"/>
            </a:ext>
          </a:extLst>
        </cdr:cNvPr>
        <cdr:cNvSpPr txBox="1"/>
      </cdr:nvSpPr>
      <cdr:spPr>
        <a:xfrm xmlns:a="http://schemas.openxmlformats.org/drawingml/2006/main">
          <a:off x="3712028" y="1852595"/>
          <a:ext cx="1273629" cy="102325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800" b="1" kern="1200" dirty="0"/>
            <a:t>TOTAL: </a:t>
          </a:r>
        </a:p>
        <a:p xmlns:a="http://schemas.openxmlformats.org/drawingml/2006/main">
          <a:pPr algn="ctr"/>
          <a:r>
            <a:rPr lang="en-US" sz="1800" b="1" kern="1200" dirty="0"/>
            <a:t>$1.7 Billion</a:t>
          </a:r>
        </a:p>
      </cdr:txBody>
    </cdr:sp>
  </cdr:relSizeAnchor>
</c:userShapes>
</file>

<file path=ppt/drawings/drawing2.xml><?xml version="1.0" encoding="utf-8"?>
<c:userShapes xmlns:c="http://schemas.openxmlformats.org/drawingml/2006/chart">
  <cdr:relSizeAnchor xmlns:cdr="http://schemas.openxmlformats.org/drawingml/2006/chartDrawing">
    <cdr:from>
      <cdr:x>0.41321</cdr:x>
      <cdr:y>0.40272</cdr:y>
    </cdr:from>
    <cdr:to>
      <cdr:x>0.55167</cdr:x>
      <cdr:y>0.59728</cdr:y>
    </cdr:to>
    <cdr:sp macro="" textlink="">
      <cdr:nvSpPr>
        <cdr:cNvPr id="2" name="TextBox 1">
          <a:extLst xmlns:a="http://schemas.openxmlformats.org/drawingml/2006/main">
            <a:ext uri="{FF2B5EF4-FFF2-40B4-BE49-F238E27FC236}">
              <a16:creationId xmlns:a16="http://schemas.microsoft.com/office/drawing/2014/main" id="{87C1F013-2732-930E-A784-F10BB28C65EC}"/>
            </a:ext>
          </a:extLst>
        </cdr:cNvPr>
        <cdr:cNvSpPr txBox="1"/>
      </cdr:nvSpPr>
      <cdr:spPr>
        <a:xfrm xmlns:a="http://schemas.openxmlformats.org/drawingml/2006/main">
          <a:off x="3647274" y="1692518"/>
          <a:ext cx="1222131" cy="8176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000" b="1" dirty="0"/>
            <a:t>TOTAL: </a:t>
          </a:r>
        </a:p>
        <a:p xmlns:a="http://schemas.openxmlformats.org/drawingml/2006/main">
          <a:pPr algn="ctr"/>
          <a:r>
            <a:rPr lang="en-US" sz="2000" b="1" dirty="0"/>
            <a:t>$872.5</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1B827A-A74E-455A-AAC3-B9CE12440DBD}" type="datetimeFigureOut">
              <a:rPr lang="en-US" smtClean="0"/>
              <a:t>3/12/2026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C0CB80-1B88-46A5-BC51-9B0059632FE2}" type="slidenum">
              <a:rPr lang="en-US" smtClean="0"/>
              <a:t>‹#›</a:t>
            </a:fld>
            <a:endParaRPr lang="en-US"/>
          </a:p>
        </p:txBody>
      </p:sp>
    </p:spTree>
    <p:extLst>
      <p:ext uri="{BB962C8B-B14F-4D97-AF65-F5344CB8AC3E}">
        <p14:creationId xmlns:p14="http://schemas.microsoft.com/office/powerpoint/2010/main" val="1540067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c6f73a04f_0_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c6f73a04f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8953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7669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7786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$36K Micro Communities and not realized </a:t>
            </a:r>
            <a:r>
              <a:rPr lang="en-US" sz="1600" dirty="0" err="1"/>
              <a:t>CalAIM</a:t>
            </a:r>
            <a:r>
              <a:rPr lang="en-US" sz="1600" dirty="0"/>
              <a:t> until next FY27.</a:t>
            </a:r>
          </a:p>
          <a:p>
            <a:endParaRPr lang="en-US" sz="1600" dirty="0"/>
          </a:p>
          <a:p>
            <a:r>
              <a:rPr lang="en-US" sz="1600" dirty="0"/>
              <a:t>$3.2M is CMP transition to voucher (can this be moved to a lower level) meeting the need for families who are actually unsheltered.</a:t>
            </a:r>
          </a:p>
          <a:p>
            <a:endParaRPr lang="en-US" sz="1600" dirty="0">
              <a:solidFill>
                <a:srgbClr val="444444"/>
              </a:solidFill>
            </a:endParaRPr>
          </a:p>
          <a:p>
            <a:r>
              <a:rPr lang="en-US" sz="1600" dirty="0"/>
              <a:t>$2.8M is X street (planning on an off ramp for the 100 or transition)</a:t>
            </a:r>
            <a:endParaRPr lang="en-US" sz="1600" dirty="0">
              <a:solidFill>
                <a:srgbClr val="444444"/>
              </a:solidFill>
            </a:endParaRPr>
          </a:p>
          <a:p>
            <a:pPr marL="139700" indent="0">
              <a:buNone/>
            </a:pPr>
            <a:endParaRPr lang="en-US" dirty="0"/>
          </a:p>
        </p:txBody>
      </p:sp>
    </p:spTree>
    <p:extLst>
      <p:ext uri="{BB962C8B-B14F-4D97-AF65-F5344CB8AC3E}">
        <p14:creationId xmlns:p14="http://schemas.microsoft.com/office/powerpoint/2010/main" val="11020706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4A55C-922B-EAEE-C49F-FF278EFC1A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833088-5ACD-C1BE-D7F8-8738F8C590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34142-62B0-556D-B51B-A8804B4E9D0E}"/>
              </a:ext>
            </a:extLst>
          </p:cNvPr>
          <p:cNvSpPr>
            <a:spLocks noGrp="1"/>
          </p:cNvSpPr>
          <p:nvPr>
            <p:ph type="body" idx="1"/>
          </p:nvPr>
        </p:nvSpPr>
        <p:spPr/>
        <p:txBody>
          <a:bodyPr/>
          <a:lstStyle/>
          <a:p>
            <a:pPr marL="139700" indent="0">
              <a:buNone/>
              <a:defRPr sz="1800"/>
            </a:pPr>
            <a:r>
              <a:rPr lang="en-US" b="1" dirty="0"/>
              <a:t>Expense Reductions – Impacts to the Community: </a:t>
            </a:r>
          </a:p>
          <a:p>
            <a:pPr>
              <a:defRPr sz="1800"/>
            </a:pPr>
            <a:r>
              <a:rPr lang="en-US" dirty="0"/>
              <a:t>Longer emergency response times due to fewer staffed units</a:t>
            </a:r>
          </a:p>
          <a:p>
            <a:pPr>
              <a:defRPr sz="1800"/>
            </a:pPr>
            <a:r>
              <a:rPr lang="en-US" dirty="0"/>
              <a:t>Delayed medical interventions during critical incidents</a:t>
            </a:r>
          </a:p>
          <a:p>
            <a:pPr>
              <a:defRPr sz="1800"/>
            </a:pPr>
            <a:r>
              <a:rPr lang="en-US" dirty="0"/>
              <a:t>Reduced capacity for community outreach and prevention programs</a:t>
            </a:r>
          </a:p>
          <a:p>
            <a:pPr>
              <a:defRPr sz="1800"/>
            </a:pPr>
            <a:r>
              <a:rPr lang="en-US" dirty="0"/>
              <a:t>Increased number of larger complex fires resulting in greater loss to the community. Example – X Street fire and 15</a:t>
            </a:r>
            <a:r>
              <a:rPr lang="en-US" baseline="30000" dirty="0"/>
              <a:t>th</a:t>
            </a:r>
            <a:r>
              <a:rPr lang="en-US" dirty="0"/>
              <a:t> street construction workers on scaffolding </a:t>
            </a:r>
          </a:p>
          <a:p>
            <a:pPr marL="139700" indent="0">
              <a:buNone/>
              <a:defRPr sz="1800"/>
            </a:pPr>
            <a:endParaRPr lang="en-US" dirty="0"/>
          </a:p>
        </p:txBody>
      </p:sp>
    </p:spTree>
    <p:extLst>
      <p:ext uri="{BB962C8B-B14F-4D97-AF65-F5344CB8AC3E}">
        <p14:creationId xmlns:p14="http://schemas.microsoft.com/office/powerpoint/2010/main" val="35302949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D5554-1503-F3AF-9E5E-79EFA0BDEF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89711-1C80-0C10-0524-47132BD262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358F24-6B68-9A74-037E-EB429D28DCC4}"/>
              </a:ext>
            </a:extLst>
          </p:cNvPr>
          <p:cNvSpPr>
            <a:spLocks noGrp="1"/>
          </p:cNvSpPr>
          <p:nvPr>
            <p:ph type="body" idx="1"/>
          </p:nvPr>
        </p:nvSpPr>
        <p:spPr/>
        <p:txBody>
          <a:bodyPr/>
          <a:lstStyle/>
          <a:p>
            <a:pPr marL="139700" indent="0">
              <a:buNone/>
              <a:defRPr sz="1800"/>
            </a:pPr>
            <a:r>
              <a:rPr lang="en-US" dirty="0"/>
              <a:t>Expense Reductions – Impacts to the Community: </a:t>
            </a:r>
          </a:p>
          <a:p>
            <a:pPr>
              <a:defRPr sz="1800"/>
            </a:pPr>
            <a:r>
              <a:rPr lang="en-US" dirty="0"/>
              <a:t>Longer emergency response times due to fewer staffed units</a:t>
            </a:r>
          </a:p>
          <a:p>
            <a:pPr>
              <a:defRPr sz="1800"/>
            </a:pPr>
            <a:r>
              <a:rPr lang="en-US" dirty="0"/>
              <a:t>Delayed medical interventions during critical incidents</a:t>
            </a:r>
          </a:p>
          <a:p>
            <a:pPr>
              <a:defRPr sz="1800"/>
            </a:pPr>
            <a:r>
              <a:rPr lang="en-US" dirty="0"/>
              <a:t>Reduced capacity for community outreach and prevention programs</a:t>
            </a:r>
          </a:p>
          <a:p>
            <a:pPr>
              <a:defRPr sz="1800"/>
            </a:pPr>
            <a:r>
              <a:rPr lang="en-US" dirty="0"/>
              <a:t>Increased number of larger complex fires resulting in greater loss to the community. Example – X Street fire and 15</a:t>
            </a:r>
            <a:r>
              <a:rPr lang="en-US" baseline="30000" dirty="0"/>
              <a:t>th</a:t>
            </a:r>
            <a:r>
              <a:rPr lang="en-US" dirty="0"/>
              <a:t> street construction workers on scaffolding </a:t>
            </a:r>
          </a:p>
          <a:p>
            <a:pPr marL="139700" indent="0">
              <a:buNone/>
              <a:defRPr sz="1800"/>
            </a:pPr>
            <a:endParaRPr lang="en-US" dirty="0"/>
          </a:p>
        </p:txBody>
      </p:sp>
    </p:spTree>
    <p:extLst>
      <p:ext uri="{BB962C8B-B14F-4D97-AF65-F5344CB8AC3E}">
        <p14:creationId xmlns:p14="http://schemas.microsoft.com/office/powerpoint/2010/main" val="1077289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85458-CBEC-0BDD-383C-DA0DDFF7F5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366703-107F-6167-BC15-632A4C118A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4522A-407C-438D-5085-E3FB9AAA423B}"/>
              </a:ext>
            </a:extLst>
          </p:cNvPr>
          <p:cNvSpPr>
            <a:spLocks noGrp="1"/>
          </p:cNvSpPr>
          <p:nvPr>
            <p:ph type="body" idx="1"/>
          </p:nvPr>
        </p:nvSpPr>
        <p:spPr/>
        <p:txBody>
          <a:bodyPr/>
          <a:lstStyle/>
          <a:p>
            <a:pPr marL="139700" indent="0">
              <a:buFont typeface="+mj-lt"/>
              <a:buNone/>
            </a:pPr>
            <a:endParaRPr lang="en-US" b="0" dirty="0"/>
          </a:p>
          <a:p>
            <a:pPr marL="368300" indent="-228600">
              <a:buFont typeface="+mj-lt"/>
              <a:buAutoNum type="arabicPeriod"/>
            </a:pPr>
            <a:endParaRPr lang="en-US" b="0" dirty="0"/>
          </a:p>
          <a:p>
            <a:endParaRPr lang="en-US" dirty="0"/>
          </a:p>
        </p:txBody>
      </p:sp>
    </p:spTree>
    <p:extLst>
      <p:ext uri="{BB962C8B-B14F-4D97-AF65-F5344CB8AC3E}">
        <p14:creationId xmlns:p14="http://schemas.microsoft.com/office/powerpoint/2010/main" val="1462844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5F7F5-2F58-848D-56B4-AB070AF8E9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C8ABC-D068-9F11-9930-0151A8671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0568A9-5942-BEDD-AEB5-3D53D2C71FC9}"/>
              </a:ext>
            </a:extLst>
          </p:cNvPr>
          <p:cNvSpPr>
            <a:spLocks noGrp="1"/>
          </p:cNvSpPr>
          <p:nvPr>
            <p:ph type="body" idx="1"/>
          </p:nvPr>
        </p:nvSpPr>
        <p:spPr/>
        <p:txBody>
          <a:bodyPr/>
          <a:lstStyle/>
          <a:p>
            <a:pPr marL="139700" indent="0">
              <a:buFont typeface="+mj-lt"/>
              <a:buNone/>
            </a:pPr>
            <a:endParaRPr lang="en-US" b="0" dirty="0"/>
          </a:p>
          <a:p>
            <a:pPr marL="368300" indent="-228600">
              <a:buFont typeface="+mj-lt"/>
              <a:buAutoNum type="arabicPeriod"/>
            </a:pPr>
            <a:endParaRPr lang="en-US" b="0" dirty="0"/>
          </a:p>
          <a:p>
            <a:endParaRPr lang="en-US" dirty="0"/>
          </a:p>
        </p:txBody>
      </p:sp>
    </p:spTree>
    <p:extLst>
      <p:ext uri="{BB962C8B-B14F-4D97-AF65-F5344CB8AC3E}">
        <p14:creationId xmlns:p14="http://schemas.microsoft.com/office/powerpoint/2010/main" val="17515384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A5A15-549C-CC64-8B61-D1819867CC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9E184-3705-B3E7-3087-A3B46B4CA0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CA1623-40D4-255A-0BAD-57C018D2B30B}"/>
              </a:ext>
            </a:extLst>
          </p:cNvPr>
          <p:cNvSpPr>
            <a:spLocks noGrp="1"/>
          </p:cNvSpPr>
          <p:nvPr>
            <p:ph type="body" idx="1"/>
          </p:nvPr>
        </p:nvSpPr>
        <p:spPr/>
        <p:txBody>
          <a:bodyPr/>
          <a:lstStyle/>
          <a:p>
            <a:pPr marL="139700" indent="0">
              <a:buFont typeface="+mj-lt"/>
              <a:buNone/>
            </a:pPr>
            <a:endParaRPr lang="en-US" b="0" dirty="0"/>
          </a:p>
          <a:p>
            <a:pPr marL="368300" indent="-228600">
              <a:buFont typeface="+mj-lt"/>
              <a:buAutoNum type="arabicPeriod"/>
            </a:pPr>
            <a:endParaRPr lang="en-US" b="0" dirty="0"/>
          </a:p>
          <a:p>
            <a:endParaRPr lang="en-US" dirty="0"/>
          </a:p>
        </p:txBody>
      </p:sp>
    </p:spTree>
    <p:extLst>
      <p:ext uri="{BB962C8B-B14F-4D97-AF65-F5344CB8AC3E}">
        <p14:creationId xmlns:p14="http://schemas.microsoft.com/office/powerpoint/2010/main" val="28917575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7FA71-BFB1-B3B6-2E37-8BEEA92DF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057023-6234-9FDA-4F9F-1C9B3CA7BB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1AB57C-D131-F5CA-7D3B-4B7A8FCF62F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67876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421287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91733-87E7-32BE-8E41-B5652DA3A6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2EBAB7-BC80-147B-D96B-E7138F4BB9B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E42D0B8-DD63-4A3F-D7F4-C10192962B6D}"/>
              </a:ext>
            </a:extLst>
          </p:cNvPr>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4026193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E7744-A5C1-E75B-8748-CDEA54474D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CA170-8514-CA2D-2BFF-23F759175E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AB263B-2F03-BF6A-886E-6B40D99560D6}"/>
              </a:ext>
            </a:extLst>
          </p:cNvPr>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1454521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659FB-529D-47E1-3D9A-DD90D3AD3E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E4BA6B-DEC6-9570-96F2-66E788D9205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305EDF6-A361-8435-F582-ED599D2DDFDA}"/>
              </a:ext>
            </a:extLst>
          </p:cNvPr>
          <p:cNvSpPr>
            <a:spLocks noGrp="1"/>
          </p:cNvSpPr>
          <p:nvPr>
            <p:ph type="body" idx="1"/>
          </p:nvPr>
        </p:nvSpPr>
        <p:spPr/>
        <p:txBody>
          <a:bodyPr/>
          <a:lstStyle/>
          <a:p>
            <a:pPr marL="285750" indent="-285750"/>
            <a:endParaRPr lang="en-US" dirty="0"/>
          </a:p>
        </p:txBody>
      </p:sp>
    </p:spTree>
    <p:extLst>
      <p:ext uri="{BB962C8B-B14F-4D97-AF65-F5344CB8AC3E}">
        <p14:creationId xmlns:p14="http://schemas.microsoft.com/office/powerpoint/2010/main" val="30720196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5135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801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78775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5101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42268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26156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a:t>Between 16 and 17 – tease council feedback on reductions.</a:t>
            </a:r>
          </a:p>
        </p:txBody>
      </p:sp>
    </p:spTree>
    <p:extLst>
      <p:ext uri="{BB962C8B-B14F-4D97-AF65-F5344CB8AC3E}">
        <p14:creationId xmlns:p14="http://schemas.microsoft.com/office/powerpoint/2010/main" val="3154684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2616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reserve="1">
  <p:cSld name="Title slide">
    <p:bg>
      <p:bgPr>
        <a:solidFill>
          <a:srgbClr val="2A3B66"/>
        </a:solidFill>
        <a:effectLst/>
      </p:bgPr>
    </p:bg>
    <p:spTree>
      <p:nvGrpSpPr>
        <p:cNvPr id="1" name="Shape 9"/>
        <p:cNvGrpSpPr/>
        <p:nvPr/>
      </p:nvGrpSpPr>
      <p:grpSpPr>
        <a:xfrm>
          <a:off x="0" y="0"/>
          <a:ext cx="0" cy="0"/>
          <a:chOff x="0" y="0"/>
          <a:chExt cx="0" cy="0"/>
        </a:xfrm>
      </p:grpSpPr>
      <p:sp>
        <p:nvSpPr>
          <p:cNvPr id="10" name="Google Shape;10;p2"/>
          <p:cNvSpPr/>
          <p:nvPr/>
        </p:nvSpPr>
        <p:spPr>
          <a:xfrm flipH="1">
            <a:off x="10995200" y="5661233"/>
            <a:ext cx="1196800" cy="1196800"/>
          </a:xfrm>
          <a:prstGeom prst="rtTriangle">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 name="Google Shape;11;p2"/>
          <p:cNvSpPr/>
          <p:nvPr/>
        </p:nvSpPr>
        <p:spPr>
          <a:xfrm flipH="1">
            <a:off x="10995200" y="5661167"/>
            <a:ext cx="1196800" cy="1196800"/>
          </a:xfrm>
          <a:prstGeom prst="round1Rect">
            <a:avLst>
              <a:gd name="adj" fmla="val 16667"/>
            </a:avLst>
          </a:prstGeom>
          <a:solidFill>
            <a:schemeClr val="lt1">
              <a:alpha val="6808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txBox="1">
            <a:spLocks noGrp="1"/>
          </p:cNvSpPr>
          <p:nvPr>
            <p:ph type="ctrTitle"/>
          </p:nvPr>
        </p:nvSpPr>
        <p:spPr>
          <a:xfrm>
            <a:off x="520700" y="2425700"/>
            <a:ext cx="10962800" cy="12448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13" name="Google Shape;13;p2"/>
          <p:cNvSpPr txBox="1">
            <a:spLocks noGrp="1"/>
          </p:cNvSpPr>
          <p:nvPr>
            <p:ph type="subTitle" idx="1"/>
          </p:nvPr>
        </p:nvSpPr>
        <p:spPr>
          <a:xfrm>
            <a:off x="520700" y="3718840"/>
            <a:ext cx="10962800" cy="577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2400">
                <a:solidFill>
                  <a:schemeClr val="lt1"/>
                </a:solidFill>
              </a:defRPr>
            </a:lvl2pPr>
            <a:lvl3pPr lvl="2">
              <a:lnSpc>
                <a:spcPct val="100000"/>
              </a:lnSpc>
              <a:spcBef>
                <a:spcPts val="0"/>
              </a:spcBef>
              <a:spcAft>
                <a:spcPts val="0"/>
              </a:spcAft>
              <a:buClr>
                <a:schemeClr val="lt1"/>
              </a:buClr>
              <a:buSzPts val="1800"/>
              <a:buNone/>
              <a:defRPr sz="2400">
                <a:solidFill>
                  <a:schemeClr val="lt1"/>
                </a:solidFill>
              </a:defRPr>
            </a:lvl3pPr>
            <a:lvl4pPr lvl="3">
              <a:lnSpc>
                <a:spcPct val="100000"/>
              </a:lnSpc>
              <a:spcBef>
                <a:spcPts val="0"/>
              </a:spcBef>
              <a:spcAft>
                <a:spcPts val="0"/>
              </a:spcAft>
              <a:buClr>
                <a:schemeClr val="lt1"/>
              </a:buClr>
              <a:buSzPts val="1800"/>
              <a:buNone/>
              <a:defRPr sz="2400">
                <a:solidFill>
                  <a:schemeClr val="lt1"/>
                </a:solidFill>
              </a:defRPr>
            </a:lvl4pPr>
            <a:lvl5pPr lvl="4">
              <a:lnSpc>
                <a:spcPct val="100000"/>
              </a:lnSpc>
              <a:spcBef>
                <a:spcPts val="0"/>
              </a:spcBef>
              <a:spcAft>
                <a:spcPts val="0"/>
              </a:spcAft>
              <a:buClr>
                <a:schemeClr val="lt1"/>
              </a:buClr>
              <a:buSzPts val="1800"/>
              <a:buNone/>
              <a:defRPr sz="2400">
                <a:solidFill>
                  <a:schemeClr val="lt1"/>
                </a:solidFill>
              </a:defRPr>
            </a:lvl5pPr>
            <a:lvl6pPr lvl="5">
              <a:lnSpc>
                <a:spcPct val="100000"/>
              </a:lnSpc>
              <a:spcBef>
                <a:spcPts val="0"/>
              </a:spcBef>
              <a:spcAft>
                <a:spcPts val="0"/>
              </a:spcAft>
              <a:buClr>
                <a:schemeClr val="lt1"/>
              </a:buClr>
              <a:buSzPts val="1800"/>
              <a:buNone/>
              <a:defRPr sz="2400">
                <a:solidFill>
                  <a:schemeClr val="lt1"/>
                </a:solidFill>
              </a:defRPr>
            </a:lvl6pPr>
            <a:lvl7pPr lvl="6">
              <a:lnSpc>
                <a:spcPct val="100000"/>
              </a:lnSpc>
              <a:spcBef>
                <a:spcPts val="0"/>
              </a:spcBef>
              <a:spcAft>
                <a:spcPts val="0"/>
              </a:spcAft>
              <a:buClr>
                <a:schemeClr val="lt1"/>
              </a:buClr>
              <a:buSzPts val="1800"/>
              <a:buNone/>
              <a:defRPr sz="2400">
                <a:solidFill>
                  <a:schemeClr val="lt1"/>
                </a:solidFill>
              </a:defRPr>
            </a:lvl7pPr>
            <a:lvl8pPr lvl="7">
              <a:lnSpc>
                <a:spcPct val="100000"/>
              </a:lnSpc>
              <a:spcBef>
                <a:spcPts val="0"/>
              </a:spcBef>
              <a:spcAft>
                <a:spcPts val="0"/>
              </a:spcAft>
              <a:buClr>
                <a:schemeClr val="lt1"/>
              </a:buClr>
              <a:buSzPts val="1800"/>
              <a:buNone/>
              <a:defRPr sz="2400">
                <a:solidFill>
                  <a:schemeClr val="lt1"/>
                </a:solidFill>
              </a:defRPr>
            </a:lvl8pPr>
            <a:lvl9pPr lvl="8">
              <a:lnSpc>
                <a:spcPct val="100000"/>
              </a:lnSpc>
              <a:spcBef>
                <a:spcPts val="0"/>
              </a:spcBef>
              <a:spcAft>
                <a:spcPts val="0"/>
              </a:spcAft>
              <a:buClr>
                <a:schemeClr val="lt1"/>
              </a:buClr>
              <a:buSzPts val="1800"/>
              <a:buNone/>
              <a:defRPr sz="2400">
                <a:solidFill>
                  <a:schemeClr val="lt1"/>
                </a:solidFill>
              </a:defRPr>
            </a:lvl9pPr>
          </a:lstStyle>
          <a:p>
            <a:endParaRPr/>
          </a:p>
        </p:txBody>
      </p:sp>
      <p:sp>
        <p:nvSpPr>
          <p:cNvPr id="14" name="Google Shape;14;p2"/>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6317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
    <p:bg>
      <p:bgPr>
        <a:solidFill>
          <a:srgbClr val="2A3B66"/>
        </a:solidFill>
        <a:effectLst/>
      </p:bgPr>
    </p:bg>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12192000" cy="62612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10"/>
          <p:cNvSpPr/>
          <p:nvPr/>
        </p:nvSpPr>
        <p:spPr>
          <a:xfrm rot="10800000" flipH="1">
            <a:off x="0" y="6163633"/>
            <a:ext cx="12192000" cy="98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5" name="Google Shape;55;p10"/>
          <p:cNvSpPr txBox="1">
            <a:spLocks noGrp="1"/>
          </p:cNvSpPr>
          <p:nvPr>
            <p:ph type="body" idx="1"/>
          </p:nvPr>
        </p:nvSpPr>
        <p:spPr>
          <a:xfrm>
            <a:off x="76200" y="6262433"/>
            <a:ext cx="11176000" cy="5956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Clr>
                <a:schemeClr val="lt1"/>
              </a:buClr>
              <a:buSzPts val="1200"/>
              <a:buNone/>
              <a:defRPr sz="1600">
                <a:solidFill>
                  <a:schemeClr val="lt1"/>
                </a:solidFill>
              </a:defRPr>
            </a:lvl1pPr>
          </a:lstStyle>
          <a:p>
            <a:endParaRPr/>
          </a:p>
        </p:txBody>
      </p:sp>
      <p:sp>
        <p:nvSpPr>
          <p:cNvPr id="56" name="Google Shape;56;p10"/>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8140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rgbClr val="2A3B66"/>
        </a:solidFill>
        <a:effectLst/>
      </p:bgPr>
    </p:bg>
    <p:spTree>
      <p:nvGrpSpPr>
        <p:cNvPr id="1" name="Shape 45"/>
        <p:cNvGrpSpPr/>
        <p:nvPr/>
      </p:nvGrpSpPr>
      <p:grpSpPr>
        <a:xfrm>
          <a:off x="0" y="0"/>
          <a:ext cx="0" cy="0"/>
          <a:chOff x="0" y="0"/>
          <a:chExt cx="0" cy="0"/>
        </a:xfrm>
      </p:grpSpPr>
      <p:sp>
        <p:nvSpPr>
          <p:cNvPr id="46" name="Google Shape;46;p9"/>
          <p:cNvSpPr/>
          <p:nvPr/>
        </p:nvSpPr>
        <p:spPr>
          <a:xfrm flipH="1">
            <a:off x="0" y="0"/>
            <a:ext cx="6096000" cy="6858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9"/>
          <p:cNvSpPr/>
          <p:nvPr/>
        </p:nvSpPr>
        <p:spPr>
          <a:xfrm rot="5400000">
            <a:off x="2595233" y="3357000"/>
            <a:ext cx="68572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5600">
                <a:solidFill>
                  <a:schemeClr val="dk2"/>
                </a:solidFill>
              </a:defRPr>
            </a:lvl1pPr>
            <a:lvl2pPr lvl="1" algn="ctr">
              <a:spcBef>
                <a:spcPts val="0"/>
              </a:spcBef>
              <a:spcAft>
                <a:spcPts val="0"/>
              </a:spcAft>
              <a:buClr>
                <a:schemeClr val="dk2"/>
              </a:buClr>
              <a:buSzPts val="4200"/>
              <a:buNone/>
              <a:defRPr sz="5600">
                <a:solidFill>
                  <a:schemeClr val="dk2"/>
                </a:solidFill>
              </a:defRPr>
            </a:lvl2pPr>
            <a:lvl3pPr lvl="2" algn="ctr">
              <a:spcBef>
                <a:spcPts val="0"/>
              </a:spcBef>
              <a:spcAft>
                <a:spcPts val="0"/>
              </a:spcAft>
              <a:buClr>
                <a:schemeClr val="dk2"/>
              </a:buClr>
              <a:buSzPts val="4200"/>
              <a:buNone/>
              <a:defRPr sz="5600">
                <a:solidFill>
                  <a:schemeClr val="dk2"/>
                </a:solidFill>
              </a:defRPr>
            </a:lvl3pPr>
            <a:lvl4pPr lvl="3" algn="ctr">
              <a:spcBef>
                <a:spcPts val="0"/>
              </a:spcBef>
              <a:spcAft>
                <a:spcPts val="0"/>
              </a:spcAft>
              <a:buClr>
                <a:schemeClr val="dk2"/>
              </a:buClr>
              <a:buSzPts val="4200"/>
              <a:buNone/>
              <a:defRPr sz="5600">
                <a:solidFill>
                  <a:schemeClr val="dk2"/>
                </a:solidFill>
              </a:defRPr>
            </a:lvl4pPr>
            <a:lvl5pPr lvl="4" algn="ctr">
              <a:spcBef>
                <a:spcPts val="0"/>
              </a:spcBef>
              <a:spcAft>
                <a:spcPts val="0"/>
              </a:spcAft>
              <a:buClr>
                <a:schemeClr val="dk2"/>
              </a:buClr>
              <a:buSzPts val="4200"/>
              <a:buNone/>
              <a:defRPr sz="5600">
                <a:solidFill>
                  <a:schemeClr val="dk2"/>
                </a:solidFill>
              </a:defRPr>
            </a:lvl5pPr>
            <a:lvl6pPr lvl="5" algn="ctr">
              <a:spcBef>
                <a:spcPts val="0"/>
              </a:spcBef>
              <a:spcAft>
                <a:spcPts val="0"/>
              </a:spcAft>
              <a:buClr>
                <a:schemeClr val="dk2"/>
              </a:buClr>
              <a:buSzPts val="4200"/>
              <a:buNone/>
              <a:defRPr sz="5600">
                <a:solidFill>
                  <a:schemeClr val="dk2"/>
                </a:solidFill>
              </a:defRPr>
            </a:lvl6pPr>
            <a:lvl7pPr lvl="6" algn="ctr">
              <a:spcBef>
                <a:spcPts val="0"/>
              </a:spcBef>
              <a:spcAft>
                <a:spcPts val="0"/>
              </a:spcAft>
              <a:buClr>
                <a:schemeClr val="dk2"/>
              </a:buClr>
              <a:buSzPts val="4200"/>
              <a:buNone/>
              <a:defRPr sz="5600">
                <a:solidFill>
                  <a:schemeClr val="dk2"/>
                </a:solidFill>
              </a:defRPr>
            </a:lvl7pPr>
            <a:lvl8pPr lvl="7" algn="ctr">
              <a:spcBef>
                <a:spcPts val="0"/>
              </a:spcBef>
              <a:spcAft>
                <a:spcPts val="0"/>
              </a:spcAft>
              <a:buClr>
                <a:schemeClr val="dk2"/>
              </a:buClr>
              <a:buSzPts val="4200"/>
              <a:buNone/>
              <a:defRPr sz="5600">
                <a:solidFill>
                  <a:schemeClr val="dk2"/>
                </a:solidFill>
              </a:defRPr>
            </a:lvl8pPr>
            <a:lvl9pPr lvl="8" algn="ctr">
              <a:spcBef>
                <a:spcPts val="0"/>
              </a:spcBef>
              <a:spcAft>
                <a:spcPts val="0"/>
              </a:spcAft>
              <a:buClr>
                <a:schemeClr val="dk2"/>
              </a:buClr>
              <a:buSzPts val="4200"/>
              <a:buNone/>
              <a:defRPr sz="5600">
                <a:solidFill>
                  <a:schemeClr val="dk2"/>
                </a:solidFill>
              </a:defRPr>
            </a:lvl9pPr>
          </a:lstStyle>
          <a:p>
            <a:endParaRPr/>
          </a:p>
        </p:txBody>
      </p:sp>
      <p:sp>
        <p:nvSpPr>
          <p:cNvPr id="49" name="Google Shape;49;p9"/>
          <p:cNvSpPr txBox="1">
            <a:spLocks noGrp="1"/>
          </p:cNvSpPr>
          <p:nvPr>
            <p:ph type="subTitle" idx="1"/>
          </p:nvPr>
        </p:nvSpPr>
        <p:spPr>
          <a:xfrm>
            <a:off x="354000" y="3705956"/>
            <a:ext cx="53936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0" name="Google Shape;50;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931407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rgbClr val="2A3B66"/>
        </a:solidFill>
        <a:effectLst/>
      </p:bgPr>
    </p:bg>
    <p:spTree>
      <p:nvGrpSpPr>
        <p:cNvPr id="1" name="Shape 31"/>
        <p:cNvGrpSpPr/>
        <p:nvPr/>
      </p:nvGrpSpPr>
      <p:grpSpPr>
        <a:xfrm>
          <a:off x="0" y="0"/>
          <a:ext cx="0" cy="0"/>
          <a:chOff x="0" y="0"/>
          <a:chExt cx="0" cy="0"/>
        </a:xfrm>
      </p:grpSpPr>
      <p:sp>
        <p:nvSpPr>
          <p:cNvPr id="32" name="Google Shape;32;p6"/>
          <p:cNvSpPr/>
          <p:nvPr/>
        </p:nvSpPr>
        <p:spPr>
          <a:xfrm rot="10800000" flipH="1">
            <a:off x="0" y="875200"/>
            <a:ext cx="12192000" cy="598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6"/>
          <p:cNvSpPr/>
          <p:nvPr/>
        </p:nvSpPr>
        <p:spPr>
          <a:xfrm>
            <a:off x="0" y="875133"/>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6"/>
          <p:cNvSpPr txBox="1">
            <a:spLocks noGrp="1"/>
          </p:cNvSpPr>
          <p:nvPr>
            <p:ph type="title"/>
          </p:nvPr>
        </p:nvSpPr>
        <p:spPr>
          <a:xfrm>
            <a:off x="131000" y="21800"/>
            <a:ext cx="11768800" cy="8036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2400"/>
            </a:lvl1pPr>
            <a:lvl2pPr lvl="1">
              <a:spcBef>
                <a:spcPts val="0"/>
              </a:spcBef>
              <a:spcAft>
                <a:spcPts val="0"/>
              </a:spcAft>
              <a:buSzPts val="1800"/>
              <a:buNone/>
              <a:defRPr sz="2400"/>
            </a:lvl2pPr>
            <a:lvl3pPr lvl="2">
              <a:spcBef>
                <a:spcPts val="0"/>
              </a:spcBef>
              <a:spcAft>
                <a:spcPts val="0"/>
              </a:spcAft>
              <a:buSzPts val="1800"/>
              <a:buNone/>
              <a:defRPr sz="2400"/>
            </a:lvl3pPr>
            <a:lvl4pPr lvl="3">
              <a:spcBef>
                <a:spcPts val="0"/>
              </a:spcBef>
              <a:spcAft>
                <a:spcPts val="0"/>
              </a:spcAft>
              <a:buSzPts val="1800"/>
              <a:buNone/>
              <a:defRPr sz="2400"/>
            </a:lvl4pPr>
            <a:lvl5pPr lvl="4">
              <a:spcBef>
                <a:spcPts val="0"/>
              </a:spcBef>
              <a:spcAft>
                <a:spcPts val="0"/>
              </a:spcAft>
              <a:buSzPts val="1800"/>
              <a:buNone/>
              <a:defRPr sz="2400"/>
            </a:lvl5pPr>
            <a:lvl6pPr lvl="5">
              <a:spcBef>
                <a:spcPts val="0"/>
              </a:spcBef>
              <a:spcAft>
                <a:spcPts val="0"/>
              </a:spcAft>
              <a:buSzPts val="1800"/>
              <a:buNone/>
              <a:defRPr sz="2400"/>
            </a:lvl6pPr>
            <a:lvl7pPr lvl="6">
              <a:spcBef>
                <a:spcPts val="0"/>
              </a:spcBef>
              <a:spcAft>
                <a:spcPts val="0"/>
              </a:spcAft>
              <a:buSzPts val="1800"/>
              <a:buNone/>
              <a:defRPr sz="2400"/>
            </a:lvl7pPr>
            <a:lvl8pPr lvl="7">
              <a:spcBef>
                <a:spcPts val="0"/>
              </a:spcBef>
              <a:spcAft>
                <a:spcPts val="0"/>
              </a:spcAft>
              <a:buSzPts val="1800"/>
              <a:buNone/>
              <a:defRPr sz="2400"/>
            </a:lvl8pPr>
            <a:lvl9pPr lvl="8">
              <a:spcBef>
                <a:spcPts val="0"/>
              </a:spcBef>
              <a:spcAft>
                <a:spcPts val="0"/>
              </a:spcAft>
              <a:buSzPts val="1800"/>
              <a:buNone/>
              <a:defRPr sz="2400"/>
            </a:lvl9pPr>
          </a:lstStyle>
          <a:p>
            <a:endParaRPr/>
          </a:p>
        </p:txBody>
      </p:sp>
      <p:sp>
        <p:nvSpPr>
          <p:cNvPr id="35" name="Google Shape;35;p6"/>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31496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rgbClr val="2A3B66"/>
        </a:solidFill>
        <a:effectLst/>
      </p:bgPr>
    </p:bg>
    <p:spTree>
      <p:nvGrpSpPr>
        <p:cNvPr id="1" name="Shape 9"/>
        <p:cNvGrpSpPr/>
        <p:nvPr/>
      </p:nvGrpSpPr>
      <p:grpSpPr>
        <a:xfrm>
          <a:off x="0" y="0"/>
          <a:ext cx="0" cy="0"/>
          <a:chOff x="0" y="0"/>
          <a:chExt cx="0" cy="0"/>
        </a:xfrm>
      </p:grpSpPr>
      <p:sp>
        <p:nvSpPr>
          <p:cNvPr id="10" name="Google Shape;10;p2"/>
          <p:cNvSpPr/>
          <p:nvPr/>
        </p:nvSpPr>
        <p:spPr>
          <a:xfrm flipH="1">
            <a:off x="10995200" y="5661233"/>
            <a:ext cx="1196800" cy="1196800"/>
          </a:xfrm>
          <a:prstGeom prst="rtTriangle">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 name="Google Shape;11;p2"/>
          <p:cNvSpPr/>
          <p:nvPr/>
        </p:nvSpPr>
        <p:spPr>
          <a:xfrm flipH="1">
            <a:off x="10995200" y="5661167"/>
            <a:ext cx="1196800" cy="1196800"/>
          </a:xfrm>
          <a:prstGeom prst="round1Rect">
            <a:avLst>
              <a:gd name="adj" fmla="val 16667"/>
            </a:avLst>
          </a:prstGeom>
          <a:solidFill>
            <a:schemeClr val="lt1">
              <a:alpha val="6808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txBox="1">
            <a:spLocks noGrp="1"/>
          </p:cNvSpPr>
          <p:nvPr>
            <p:ph type="ctrTitle"/>
          </p:nvPr>
        </p:nvSpPr>
        <p:spPr>
          <a:xfrm>
            <a:off x="520700" y="2425700"/>
            <a:ext cx="10962800" cy="12448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13" name="Google Shape;13;p2"/>
          <p:cNvSpPr txBox="1">
            <a:spLocks noGrp="1"/>
          </p:cNvSpPr>
          <p:nvPr>
            <p:ph type="subTitle" idx="1"/>
          </p:nvPr>
        </p:nvSpPr>
        <p:spPr>
          <a:xfrm>
            <a:off x="520700" y="3718840"/>
            <a:ext cx="10962800" cy="577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2400">
                <a:solidFill>
                  <a:schemeClr val="lt1"/>
                </a:solidFill>
              </a:defRPr>
            </a:lvl2pPr>
            <a:lvl3pPr lvl="2">
              <a:lnSpc>
                <a:spcPct val="100000"/>
              </a:lnSpc>
              <a:spcBef>
                <a:spcPts val="0"/>
              </a:spcBef>
              <a:spcAft>
                <a:spcPts val="0"/>
              </a:spcAft>
              <a:buClr>
                <a:schemeClr val="lt1"/>
              </a:buClr>
              <a:buSzPts val="1800"/>
              <a:buNone/>
              <a:defRPr sz="2400">
                <a:solidFill>
                  <a:schemeClr val="lt1"/>
                </a:solidFill>
              </a:defRPr>
            </a:lvl3pPr>
            <a:lvl4pPr lvl="3">
              <a:lnSpc>
                <a:spcPct val="100000"/>
              </a:lnSpc>
              <a:spcBef>
                <a:spcPts val="0"/>
              </a:spcBef>
              <a:spcAft>
                <a:spcPts val="0"/>
              </a:spcAft>
              <a:buClr>
                <a:schemeClr val="lt1"/>
              </a:buClr>
              <a:buSzPts val="1800"/>
              <a:buNone/>
              <a:defRPr sz="2400">
                <a:solidFill>
                  <a:schemeClr val="lt1"/>
                </a:solidFill>
              </a:defRPr>
            </a:lvl4pPr>
            <a:lvl5pPr lvl="4">
              <a:lnSpc>
                <a:spcPct val="100000"/>
              </a:lnSpc>
              <a:spcBef>
                <a:spcPts val="0"/>
              </a:spcBef>
              <a:spcAft>
                <a:spcPts val="0"/>
              </a:spcAft>
              <a:buClr>
                <a:schemeClr val="lt1"/>
              </a:buClr>
              <a:buSzPts val="1800"/>
              <a:buNone/>
              <a:defRPr sz="2400">
                <a:solidFill>
                  <a:schemeClr val="lt1"/>
                </a:solidFill>
              </a:defRPr>
            </a:lvl5pPr>
            <a:lvl6pPr lvl="5">
              <a:lnSpc>
                <a:spcPct val="100000"/>
              </a:lnSpc>
              <a:spcBef>
                <a:spcPts val="0"/>
              </a:spcBef>
              <a:spcAft>
                <a:spcPts val="0"/>
              </a:spcAft>
              <a:buClr>
                <a:schemeClr val="lt1"/>
              </a:buClr>
              <a:buSzPts val="1800"/>
              <a:buNone/>
              <a:defRPr sz="2400">
                <a:solidFill>
                  <a:schemeClr val="lt1"/>
                </a:solidFill>
              </a:defRPr>
            </a:lvl6pPr>
            <a:lvl7pPr lvl="6">
              <a:lnSpc>
                <a:spcPct val="100000"/>
              </a:lnSpc>
              <a:spcBef>
                <a:spcPts val="0"/>
              </a:spcBef>
              <a:spcAft>
                <a:spcPts val="0"/>
              </a:spcAft>
              <a:buClr>
                <a:schemeClr val="lt1"/>
              </a:buClr>
              <a:buSzPts val="1800"/>
              <a:buNone/>
              <a:defRPr sz="2400">
                <a:solidFill>
                  <a:schemeClr val="lt1"/>
                </a:solidFill>
              </a:defRPr>
            </a:lvl7pPr>
            <a:lvl8pPr lvl="7">
              <a:lnSpc>
                <a:spcPct val="100000"/>
              </a:lnSpc>
              <a:spcBef>
                <a:spcPts val="0"/>
              </a:spcBef>
              <a:spcAft>
                <a:spcPts val="0"/>
              </a:spcAft>
              <a:buClr>
                <a:schemeClr val="lt1"/>
              </a:buClr>
              <a:buSzPts val="1800"/>
              <a:buNone/>
              <a:defRPr sz="2400">
                <a:solidFill>
                  <a:schemeClr val="lt1"/>
                </a:solidFill>
              </a:defRPr>
            </a:lvl8pPr>
            <a:lvl9pPr lvl="8">
              <a:lnSpc>
                <a:spcPct val="100000"/>
              </a:lnSpc>
              <a:spcBef>
                <a:spcPts val="0"/>
              </a:spcBef>
              <a:spcAft>
                <a:spcPts val="0"/>
              </a:spcAft>
              <a:buClr>
                <a:schemeClr val="lt1"/>
              </a:buClr>
              <a:buSzPts val="1800"/>
              <a:buNone/>
              <a:defRPr sz="2400">
                <a:solidFill>
                  <a:schemeClr val="lt1"/>
                </a:solidFill>
              </a:defRPr>
            </a:lvl9pPr>
          </a:lstStyle>
          <a:p>
            <a:endParaRPr/>
          </a:p>
        </p:txBody>
      </p:sp>
      <p:sp>
        <p:nvSpPr>
          <p:cNvPr id="14" name="Google Shape;14;p2"/>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66576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rgbClr val="2A3B66"/>
        </a:solidFill>
        <a:effectLst/>
      </p:bgPr>
    </p:bg>
    <p:spTree>
      <p:nvGrpSpPr>
        <p:cNvPr id="1" name="Shape 18"/>
        <p:cNvGrpSpPr/>
        <p:nvPr/>
      </p:nvGrpSpPr>
      <p:grpSpPr>
        <a:xfrm>
          <a:off x="0" y="0"/>
          <a:ext cx="0" cy="0"/>
          <a:chOff x="0" y="0"/>
          <a:chExt cx="0" cy="0"/>
        </a:xfrm>
      </p:grpSpPr>
      <p:sp>
        <p:nvSpPr>
          <p:cNvPr id="19" name="Google Shape;19;p4"/>
          <p:cNvSpPr/>
          <p:nvPr/>
        </p:nvSpPr>
        <p:spPr>
          <a:xfrm rot="10800000" flipH="1">
            <a:off x="0" y="2248000"/>
            <a:ext cx="12192000" cy="4610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 name="Google Shape;20;p4"/>
          <p:cNvSpPr/>
          <p:nvPr/>
        </p:nvSpPr>
        <p:spPr>
          <a:xfrm>
            <a:off x="0" y="2248000"/>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1" name="Google Shape;21;p4"/>
          <p:cNvSpPr txBox="1">
            <a:spLocks noGrp="1"/>
          </p:cNvSpPr>
          <p:nvPr>
            <p:ph type="title"/>
          </p:nvPr>
        </p:nvSpPr>
        <p:spPr>
          <a:xfrm>
            <a:off x="629200" y="984967"/>
            <a:ext cx="10962800" cy="10236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dirty="0"/>
          </a:p>
        </p:txBody>
      </p:sp>
      <p:sp>
        <p:nvSpPr>
          <p:cNvPr id="22" name="Google Shape;22;p4"/>
          <p:cNvSpPr txBox="1">
            <a:spLocks noGrp="1"/>
          </p:cNvSpPr>
          <p:nvPr>
            <p:ph type="body" idx="1"/>
          </p:nvPr>
        </p:nvSpPr>
        <p:spPr>
          <a:xfrm>
            <a:off x="629200" y="2558767"/>
            <a:ext cx="10962800" cy="36136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dirty="0"/>
          </a:p>
        </p:txBody>
      </p:sp>
      <p:sp>
        <p:nvSpPr>
          <p:cNvPr id="23" name="Google Shape;23;p4"/>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8763650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rgbClr val="2A3B66"/>
        </a:solidFill>
        <a:effectLst/>
      </p:bgPr>
    </p:bg>
    <p:spTree>
      <p:nvGrpSpPr>
        <p:cNvPr id="1" name="Shape 36"/>
        <p:cNvGrpSpPr/>
        <p:nvPr/>
      </p:nvGrpSpPr>
      <p:grpSpPr>
        <a:xfrm>
          <a:off x="0" y="0"/>
          <a:ext cx="0" cy="0"/>
          <a:chOff x="0" y="0"/>
          <a:chExt cx="0" cy="0"/>
        </a:xfrm>
      </p:grpSpPr>
      <p:sp>
        <p:nvSpPr>
          <p:cNvPr id="37" name="Google Shape;37;p7"/>
          <p:cNvSpPr txBox="1"/>
          <p:nvPr/>
        </p:nvSpPr>
        <p:spPr>
          <a:xfrm rot="10800000" flipH="1">
            <a:off x="4368800" y="33"/>
            <a:ext cx="7823200" cy="6858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7"/>
          <p:cNvSpPr/>
          <p:nvPr/>
        </p:nvSpPr>
        <p:spPr>
          <a:xfrm rot="-5400000">
            <a:off x="1012200" y="3356600"/>
            <a:ext cx="6858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7"/>
          <p:cNvSpPr txBox="1">
            <a:spLocks noGrp="1"/>
          </p:cNvSpPr>
          <p:nvPr>
            <p:ph type="title"/>
          </p:nvPr>
        </p:nvSpPr>
        <p:spPr>
          <a:xfrm>
            <a:off x="301437" y="477067"/>
            <a:ext cx="3744000" cy="1271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40" name="Google Shape;40;p7"/>
          <p:cNvSpPr txBox="1">
            <a:spLocks noGrp="1"/>
          </p:cNvSpPr>
          <p:nvPr>
            <p:ph type="body" idx="1"/>
          </p:nvPr>
        </p:nvSpPr>
        <p:spPr>
          <a:xfrm>
            <a:off x="301433" y="1954400"/>
            <a:ext cx="3744000" cy="42180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Clr>
                <a:schemeClr val="lt1"/>
              </a:buClr>
              <a:buSzPts val="1200"/>
              <a:buChar char="●"/>
              <a:defRPr sz="1600">
                <a:solidFill>
                  <a:schemeClr val="lt1"/>
                </a:solidFill>
              </a:defRPr>
            </a:lvl1pPr>
            <a:lvl2pPr marL="1219170" lvl="1" indent="-406390">
              <a:spcBef>
                <a:spcPts val="2133"/>
              </a:spcBef>
              <a:spcAft>
                <a:spcPts val="0"/>
              </a:spcAft>
              <a:buClr>
                <a:schemeClr val="lt1"/>
              </a:buClr>
              <a:buSzPts val="1200"/>
              <a:buChar char="○"/>
              <a:defRPr sz="1600">
                <a:solidFill>
                  <a:schemeClr val="lt1"/>
                </a:solidFill>
              </a:defRPr>
            </a:lvl2pPr>
            <a:lvl3pPr marL="1828754" lvl="2" indent="-406390">
              <a:spcBef>
                <a:spcPts val="2133"/>
              </a:spcBef>
              <a:spcAft>
                <a:spcPts val="0"/>
              </a:spcAft>
              <a:buClr>
                <a:schemeClr val="lt1"/>
              </a:buClr>
              <a:buSzPts val="1200"/>
              <a:buChar char="■"/>
              <a:defRPr sz="1600">
                <a:solidFill>
                  <a:schemeClr val="lt1"/>
                </a:solidFill>
              </a:defRPr>
            </a:lvl3pPr>
            <a:lvl4pPr marL="2438339" lvl="3" indent="-406390">
              <a:spcBef>
                <a:spcPts val="2133"/>
              </a:spcBef>
              <a:spcAft>
                <a:spcPts val="0"/>
              </a:spcAft>
              <a:buClr>
                <a:schemeClr val="lt1"/>
              </a:buClr>
              <a:buSzPts val="1200"/>
              <a:buChar char="●"/>
              <a:defRPr sz="1600">
                <a:solidFill>
                  <a:schemeClr val="lt1"/>
                </a:solidFill>
              </a:defRPr>
            </a:lvl4pPr>
            <a:lvl5pPr marL="3047924" lvl="4" indent="-406390">
              <a:spcBef>
                <a:spcPts val="2133"/>
              </a:spcBef>
              <a:spcAft>
                <a:spcPts val="0"/>
              </a:spcAft>
              <a:buClr>
                <a:schemeClr val="lt1"/>
              </a:buClr>
              <a:buSzPts val="1200"/>
              <a:buChar char="○"/>
              <a:defRPr sz="1600">
                <a:solidFill>
                  <a:schemeClr val="lt1"/>
                </a:solidFill>
              </a:defRPr>
            </a:lvl5pPr>
            <a:lvl6pPr marL="3657509" lvl="5" indent="-406390">
              <a:spcBef>
                <a:spcPts val="2133"/>
              </a:spcBef>
              <a:spcAft>
                <a:spcPts val="0"/>
              </a:spcAft>
              <a:buClr>
                <a:schemeClr val="lt1"/>
              </a:buClr>
              <a:buSzPts val="1200"/>
              <a:buChar char="■"/>
              <a:defRPr sz="1600">
                <a:solidFill>
                  <a:schemeClr val="lt1"/>
                </a:solidFill>
              </a:defRPr>
            </a:lvl6pPr>
            <a:lvl7pPr marL="4267093" lvl="6" indent="-406390">
              <a:spcBef>
                <a:spcPts val="2133"/>
              </a:spcBef>
              <a:spcAft>
                <a:spcPts val="0"/>
              </a:spcAft>
              <a:buClr>
                <a:schemeClr val="lt1"/>
              </a:buClr>
              <a:buSzPts val="1200"/>
              <a:buChar char="●"/>
              <a:defRPr sz="1600">
                <a:solidFill>
                  <a:schemeClr val="lt1"/>
                </a:solidFill>
              </a:defRPr>
            </a:lvl7pPr>
            <a:lvl8pPr marL="4876678" lvl="7" indent="-406390">
              <a:spcBef>
                <a:spcPts val="2133"/>
              </a:spcBef>
              <a:spcAft>
                <a:spcPts val="0"/>
              </a:spcAft>
              <a:buClr>
                <a:schemeClr val="lt1"/>
              </a:buClr>
              <a:buSzPts val="1200"/>
              <a:buChar char="○"/>
              <a:defRPr sz="1600">
                <a:solidFill>
                  <a:schemeClr val="lt1"/>
                </a:solidFill>
              </a:defRPr>
            </a:lvl8pPr>
            <a:lvl9pPr marL="5486263" lvl="8" indent="-406390">
              <a:spcBef>
                <a:spcPts val="2133"/>
              </a:spcBef>
              <a:spcAft>
                <a:spcPts val="2133"/>
              </a:spcAft>
              <a:buClr>
                <a:schemeClr val="lt1"/>
              </a:buClr>
              <a:buSzPts val="1200"/>
              <a:buChar char="■"/>
              <a:defRPr sz="1600">
                <a:solidFill>
                  <a:schemeClr val="lt1"/>
                </a:solidFill>
              </a:defRPr>
            </a:lvl9pPr>
          </a:lstStyle>
          <a:p>
            <a:endParaRPr/>
          </a:p>
        </p:txBody>
      </p:sp>
      <p:sp>
        <p:nvSpPr>
          <p:cNvPr id="41" name="Google Shape;41;p7"/>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948340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aption">
  <p:cSld name="Caption">
    <p:bg>
      <p:bgPr>
        <a:solidFill>
          <a:srgbClr val="2A3B66"/>
        </a:solidFill>
        <a:effectLst/>
      </p:bgPr>
    </p:bg>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12192000" cy="62612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10"/>
          <p:cNvSpPr/>
          <p:nvPr/>
        </p:nvSpPr>
        <p:spPr>
          <a:xfrm rot="10800000" flipH="1">
            <a:off x="0" y="6163633"/>
            <a:ext cx="12192000" cy="98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5" name="Google Shape;55;p10"/>
          <p:cNvSpPr txBox="1">
            <a:spLocks noGrp="1"/>
          </p:cNvSpPr>
          <p:nvPr>
            <p:ph type="body" idx="1"/>
          </p:nvPr>
        </p:nvSpPr>
        <p:spPr>
          <a:xfrm>
            <a:off x="76200" y="6262433"/>
            <a:ext cx="11176000" cy="5956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Clr>
                <a:schemeClr val="lt1"/>
              </a:buClr>
              <a:buSzPts val="1200"/>
              <a:buNone/>
              <a:defRPr sz="1600">
                <a:solidFill>
                  <a:schemeClr val="lt1"/>
                </a:solidFill>
              </a:defRPr>
            </a:lvl1pPr>
          </a:lstStyle>
          <a:p>
            <a:endParaRPr/>
          </a:p>
        </p:txBody>
      </p:sp>
      <p:sp>
        <p:nvSpPr>
          <p:cNvPr id="56" name="Google Shape;56;p10"/>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420887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rgbClr val="2A3B66"/>
        </a:solidFill>
        <a:effectLst/>
      </p:bgPr>
    </p:bg>
    <p:spTree>
      <p:nvGrpSpPr>
        <p:cNvPr id="1" name="Shape 45"/>
        <p:cNvGrpSpPr/>
        <p:nvPr/>
      </p:nvGrpSpPr>
      <p:grpSpPr>
        <a:xfrm>
          <a:off x="0" y="0"/>
          <a:ext cx="0" cy="0"/>
          <a:chOff x="0" y="0"/>
          <a:chExt cx="0" cy="0"/>
        </a:xfrm>
      </p:grpSpPr>
      <p:sp>
        <p:nvSpPr>
          <p:cNvPr id="46" name="Google Shape;46;p9"/>
          <p:cNvSpPr/>
          <p:nvPr/>
        </p:nvSpPr>
        <p:spPr>
          <a:xfrm flipH="1">
            <a:off x="0" y="0"/>
            <a:ext cx="6096000" cy="6858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9"/>
          <p:cNvSpPr/>
          <p:nvPr/>
        </p:nvSpPr>
        <p:spPr>
          <a:xfrm rot="5400000">
            <a:off x="2595233" y="3357000"/>
            <a:ext cx="68572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5600">
                <a:solidFill>
                  <a:schemeClr val="dk2"/>
                </a:solidFill>
              </a:defRPr>
            </a:lvl1pPr>
            <a:lvl2pPr lvl="1" algn="ctr">
              <a:spcBef>
                <a:spcPts val="0"/>
              </a:spcBef>
              <a:spcAft>
                <a:spcPts val="0"/>
              </a:spcAft>
              <a:buClr>
                <a:schemeClr val="dk2"/>
              </a:buClr>
              <a:buSzPts val="4200"/>
              <a:buNone/>
              <a:defRPr sz="5600">
                <a:solidFill>
                  <a:schemeClr val="dk2"/>
                </a:solidFill>
              </a:defRPr>
            </a:lvl2pPr>
            <a:lvl3pPr lvl="2" algn="ctr">
              <a:spcBef>
                <a:spcPts val="0"/>
              </a:spcBef>
              <a:spcAft>
                <a:spcPts val="0"/>
              </a:spcAft>
              <a:buClr>
                <a:schemeClr val="dk2"/>
              </a:buClr>
              <a:buSzPts val="4200"/>
              <a:buNone/>
              <a:defRPr sz="5600">
                <a:solidFill>
                  <a:schemeClr val="dk2"/>
                </a:solidFill>
              </a:defRPr>
            </a:lvl3pPr>
            <a:lvl4pPr lvl="3" algn="ctr">
              <a:spcBef>
                <a:spcPts val="0"/>
              </a:spcBef>
              <a:spcAft>
                <a:spcPts val="0"/>
              </a:spcAft>
              <a:buClr>
                <a:schemeClr val="dk2"/>
              </a:buClr>
              <a:buSzPts val="4200"/>
              <a:buNone/>
              <a:defRPr sz="5600">
                <a:solidFill>
                  <a:schemeClr val="dk2"/>
                </a:solidFill>
              </a:defRPr>
            </a:lvl4pPr>
            <a:lvl5pPr lvl="4" algn="ctr">
              <a:spcBef>
                <a:spcPts val="0"/>
              </a:spcBef>
              <a:spcAft>
                <a:spcPts val="0"/>
              </a:spcAft>
              <a:buClr>
                <a:schemeClr val="dk2"/>
              </a:buClr>
              <a:buSzPts val="4200"/>
              <a:buNone/>
              <a:defRPr sz="5600">
                <a:solidFill>
                  <a:schemeClr val="dk2"/>
                </a:solidFill>
              </a:defRPr>
            </a:lvl5pPr>
            <a:lvl6pPr lvl="5" algn="ctr">
              <a:spcBef>
                <a:spcPts val="0"/>
              </a:spcBef>
              <a:spcAft>
                <a:spcPts val="0"/>
              </a:spcAft>
              <a:buClr>
                <a:schemeClr val="dk2"/>
              </a:buClr>
              <a:buSzPts val="4200"/>
              <a:buNone/>
              <a:defRPr sz="5600">
                <a:solidFill>
                  <a:schemeClr val="dk2"/>
                </a:solidFill>
              </a:defRPr>
            </a:lvl6pPr>
            <a:lvl7pPr lvl="6" algn="ctr">
              <a:spcBef>
                <a:spcPts val="0"/>
              </a:spcBef>
              <a:spcAft>
                <a:spcPts val="0"/>
              </a:spcAft>
              <a:buClr>
                <a:schemeClr val="dk2"/>
              </a:buClr>
              <a:buSzPts val="4200"/>
              <a:buNone/>
              <a:defRPr sz="5600">
                <a:solidFill>
                  <a:schemeClr val="dk2"/>
                </a:solidFill>
              </a:defRPr>
            </a:lvl7pPr>
            <a:lvl8pPr lvl="7" algn="ctr">
              <a:spcBef>
                <a:spcPts val="0"/>
              </a:spcBef>
              <a:spcAft>
                <a:spcPts val="0"/>
              </a:spcAft>
              <a:buClr>
                <a:schemeClr val="dk2"/>
              </a:buClr>
              <a:buSzPts val="4200"/>
              <a:buNone/>
              <a:defRPr sz="5600">
                <a:solidFill>
                  <a:schemeClr val="dk2"/>
                </a:solidFill>
              </a:defRPr>
            </a:lvl8pPr>
            <a:lvl9pPr lvl="8" algn="ctr">
              <a:spcBef>
                <a:spcPts val="0"/>
              </a:spcBef>
              <a:spcAft>
                <a:spcPts val="0"/>
              </a:spcAft>
              <a:buClr>
                <a:schemeClr val="dk2"/>
              </a:buClr>
              <a:buSzPts val="4200"/>
              <a:buNone/>
              <a:defRPr sz="5600">
                <a:solidFill>
                  <a:schemeClr val="dk2"/>
                </a:solidFill>
              </a:defRPr>
            </a:lvl9pPr>
          </a:lstStyle>
          <a:p>
            <a:endParaRPr/>
          </a:p>
        </p:txBody>
      </p:sp>
      <p:sp>
        <p:nvSpPr>
          <p:cNvPr id="49" name="Google Shape;49;p9"/>
          <p:cNvSpPr txBox="1">
            <a:spLocks noGrp="1"/>
          </p:cNvSpPr>
          <p:nvPr>
            <p:ph type="subTitle" idx="1"/>
          </p:nvPr>
        </p:nvSpPr>
        <p:spPr>
          <a:xfrm>
            <a:off x="354000" y="3705956"/>
            <a:ext cx="53936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0" name="Google Shape;50;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4280798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rgbClr val="2A3B66"/>
        </a:solidFill>
        <a:effectLst/>
      </p:bgPr>
    </p:bg>
    <p:spTree>
      <p:nvGrpSpPr>
        <p:cNvPr id="1" name="Shape 31"/>
        <p:cNvGrpSpPr/>
        <p:nvPr/>
      </p:nvGrpSpPr>
      <p:grpSpPr>
        <a:xfrm>
          <a:off x="0" y="0"/>
          <a:ext cx="0" cy="0"/>
          <a:chOff x="0" y="0"/>
          <a:chExt cx="0" cy="0"/>
        </a:xfrm>
      </p:grpSpPr>
      <p:sp>
        <p:nvSpPr>
          <p:cNvPr id="32" name="Google Shape;32;p6"/>
          <p:cNvSpPr/>
          <p:nvPr/>
        </p:nvSpPr>
        <p:spPr>
          <a:xfrm rot="10800000" flipH="1">
            <a:off x="0" y="875200"/>
            <a:ext cx="12192000" cy="598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6"/>
          <p:cNvSpPr/>
          <p:nvPr/>
        </p:nvSpPr>
        <p:spPr>
          <a:xfrm>
            <a:off x="0" y="875133"/>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6"/>
          <p:cNvSpPr txBox="1">
            <a:spLocks noGrp="1"/>
          </p:cNvSpPr>
          <p:nvPr>
            <p:ph type="title"/>
          </p:nvPr>
        </p:nvSpPr>
        <p:spPr>
          <a:xfrm>
            <a:off x="131000" y="21800"/>
            <a:ext cx="11768800" cy="8036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2400"/>
            </a:lvl1pPr>
            <a:lvl2pPr lvl="1">
              <a:spcBef>
                <a:spcPts val="0"/>
              </a:spcBef>
              <a:spcAft>
                <a:spcPts val="0"/>
              </a:spcAft>
              <a:buSzPts val="1800"/>
              <a:buNone/>
              <a:defRPr sz="2400"/>
            </a:lvl2pPr>
            <a:lvl3pPr lvl="2">
              <a:spcBef>
                <a:spcPts val="0"/>
              </a:spcBef>
              <a:spcAft>
                <a:spcPts val="0"/>
              </a:spcAft>
              <a:buSzPts val="1800"/>
              <a:buNone/>
              <a:defRPr sz="2400"/>
            </a:lvl3pPr>
            <a:lvl4pPr lvl="3">
              <a:spcBef>
                <a:spcPts val="0"/>
              </a:spcBef>
              <a:spcAft>
                <a:spcPts val="0"/>
              </a:spcAft>
              <a:buSzPts val="1800"/>
              <a:buNone/>
              <a:defRPr sz="2400"/>
            </a:lvl4pPr>
            <a:lvl5pPr lvl="4">
              <a:spcBef>
                <a:spcPts val="0"/>
              </a:spcBef>
              <a:spcAft>
                <a:spcPts val="0"/>
              </a:spcAft>
              <a:buSzPts val="1800"/>
              <a:buNone/>
              <a:defRPr sz="2400"/>
            </a:lvl5pPr>
            <a:lvl6pPr lvl="5">
              <a:spcBef>
                <a:spcPts val="0"/>
              </a:spcBef>
              <a:spcAft>
                <a:spcPts val="0"/>
              </a:spcAft>
              <a:buSzPts val="1800"/>
              <a:buNone/>
              <a:defRPr sz="2400"/>
            </a:lvl6pPr>
            <a:lvl7pPr lvl="6">
              <a:spcBef>
                <a:spcPts val="0"/>
              </a:spcBef>
              <a:spcAft>
                <a:spcPts val="0"/>
              </a:spcAft>
              <a:buSzPts val="1800"/>
              <a:buNone/>
              <a:defRPr sz="2400"/>
            </a:lvl7pPr>
            <a:lvl8pPr lvl="7">
              <a:spcBef>
                <a:spcPts val="0"/>
              </a:spcBef>
              <a:spcAft>
                <a:spcPts val="0"/>
              </a:spcAft>
              <a:buSzPts val="1800"/>
              <a:buNone/>
              <a:defRPr sz="2400"/>
            </a:lvl8pPr>
            <a:lvl9pPr lvl="8">
              <a:spcBef>
                <a:spcPts val="0"/>
              </a:spcBef>
              <a:spcAft>
                <a:spcPts val="0"/>
              </a:spcAft>
              <a:buSzPts val="1800"/>
              <a:buNone/>
              <a:defRPr sz="2400"/>
            </a:lvl9pPr>
          </a:lstStyle>
          <a:p>
            <a:endParaRPr/>
          </a:p>
        </p:txBody>
      </p:sp>
      <p:sp>
        <p:nvSpPr>
          <p:cNvPr id="35" name="Google Shape;35;p6"/>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4645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reserve="1">
  <p:cSld name="Title and body">
    <p:bg>
      <p:bgPr>
        <a:solidFill>
          <a:srgbClr val="2A3B66"/>
        </a:solidFill>
        <a:effectLst/>
      </p:bgPr>
    </p:bg>
    <p:spTree>
      <p:nvGrpSpPr>
        <p:cNvPr id="1" name="Shape 18"/>
        <p:cNvGrpSpPr/>
        <p:nvPr/>
      </p:nvGrpSpPr>
      <p:grpSpPr>
        <a:xfrm>
          <a:off x="0" y="0"/>
          <a:ext cx="0" cy="0"/>
          <a:chOff x="0" y="0"/>
          <a:chExt cx="0" cy="0"/>
        </a:xfrm>
      </p:grpSpPr>
      <p:sp>
        <p:nvSpPr>
          <p:cNvPr id="19" name="Google Shape;19;p4"/>
          <p:cNvSpPr/>
          <p:nvPr/>
        </p:nvSpPr>
        <p:spPr>
          <a:xfrm rot="10800000" flipH="1">
            <a:off x="0" y="2248000"/>
            <a:ext cx="12192000" cy="4610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 name="Google Shape;20;p4"/>
          <p:cNvSpPr/>
          <p:nvPr/>
        </p:nvSpPr>
        <p:spPr>
          <a:xfrm>
            <a:off x="0" y="2248000"/>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1" name="Google Shape;21;p4"/>
          <p:cNvSpPr txBox="1">
            <a:spLocks noGrp="1"/>
          </p:cNvSpPr>
          <p:nvPr>
            <p:ph type="title"/>
          </p:nvPr>
        </p:nvSpPr>
        <p:spPr>
          <a:xfrm>
            <a:off x="629200" y="984967"/>
            <a:ext cx="10962800" cy="10236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dirty="0"/>
          </a:p>
        </p:txBody>
      </p:sp>
      <p:sp>
        <p:nvSpPr>
          <p:cNvPr id="22" name="Google Shape;22;p4"/>
          <p:cNvSpPr txBox="1">
            <a:spLocks noGrp="1"/>
          </p:cNvSpPr>
          <p:nvPr>
            <p:ph type="body" idx="1"/>
          </p:nvPr>
        </p:nvSpPr>
        <p:spPr>
          <a:xfrm>
            <a:off x="629200" y="2558767"/>
            <a:ext cx="10962800" cy="36136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dirty="0"/>
          </a:p>
        </p:txBody>
      </p:sp>
      <p:sp>
        <p:nvSpPr>
          <p:cNvPr id="23" name="Google Shape;23;p4"/>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573026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reserve="1">
  <p:cSld name="One column text">
    <p:bg>
      <p:bgPr>
        <a:solidFill>
          <a:srgbClr val="2A3B66"/>
        </a:solidFill>
        <a:effectLst/>
      </p:bgPr>
    </p:bg>
    <p:spTree>
      <p:nvGrpSpPr>
        <p:cNvPr id="1" name="Shape 36"/>
        <p:cNvGrpSpPr/>
        <p:nvPr/>
      </p:nvGrpSpPr>
      <p:grpSpPr>
        <a:xfrm>
          <a:off x="0" y="0"/>
          <a:ext cx="0" cy="0"/>
          <a:chOff x="0" y="0"/>
          <a:chExt cx="0" cy="0"/>
        </a:xfrm>
      </p:grpSpPr>
      <p:sp>
        <p:nvSpPr>
          <p:cNvPr id="37" name="Google Shape;37;p7"/>
          <p:cNvSpPr txBox="1"/>
          <p:nvPr/>
        </p:nvSpPr>
        <p:spPr>
          <a:xfrm rot="10800000" flipH="1">
            <a:off x="4368800" y="33"/>
            <a:ext cx="7823200" cy="6858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7"/>
          <p:cNvSpPr/>
          <p:nvPr/>
        </p:nvSpPr>
        <p:spPr>
          <a:xfrm rot="-5400000">
            <a:off x="1012200" y="3356600"/>
            <a:ext cx="6858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7"/>
          <p:cNvSpPr txBox="1">
            <a:spLocks noGrp="1"/>
          </p:cNvSpPr>
          <p:nvPr>
            <p:ph type="title"/>
          </p:nvPr>
        </p:nvSpPr>
        <p:spPr>
          <a:xfrm>
            <a:off x="301437" y="477067"/>
            <a:ext cx="3744000" cy="1271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40" name="Google Shape;40;p7"/>
          <p:cNvSpPr txBox="1">
            <a:spLocks noGrp="1"/>
          </p:cNvSpPr>
          <p:nvPr>
            <p:ph type="body" idx="1"/>
          </p:nvPr>
        </p:nvSpPr>
        <p:spPr>
          <a:xfrm>
            <a:off x="301433" y="1954400"/>
            <a:ext cx="3744000" cy="42180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Clr>
                <a:schemeClr val="lt1"/>
              </a:buClr>
              <a:buSzPts val="1200"/>
              <a:buChar char="●"/>
              <a:defRPr sz="1600">
                <a:solidFill>
                  <a:schemeClr val="lt1"/>
                </a:solidFill>
              </a:defRPr>
            </a:lvl1pPr>
            <a:lvl2pPr marL="1219170" lvl="1" indent="-406390">
              <a:spcBef>
                <a:spcPts val="2133"/>
              </a:spcBef>
              <a:spcAft>
                <a:spcPts val="0"/>
              </a:spcAft>
              <a:buClr>
                <a:schemeClr val="lt1"/>
              </a:buClr>
              <a:buSzPts val="1200"/>
              <a:buChar char="○"/>
              <a:defRPr sz="1600">
                <a:solidFill>
                  <a:schemeClr val="lt1"/>
                </a:solidFill>
              </a:defRPr>
            </a:lvl2pPr>
            <a:lvl3pPr marL="1828754" lvl="2" indent="-406390">
              <a:spcBef>
                <a:spcPts val="2133"/>
              </a:spcBef>
              <a:spcAft>
                <a:spcPts val="0"/>
              </a:spcAft>
              <a:buClr>
                <a:schemeClr val="lt1"/>
              </a:buClr>
              <a:buSzPts val="1200"/>
              <a:buChar char="■"/>
              <a:defRPr sz="1600">
                <a:solidFill>
                  <a:schemeClr val="lt1"/>
                </a:solidFill>
              </a:defRPr>
            </a:lvl3pPr>
            <a:lvl4pPr marL="2438339" lvl="3" indent="-406390">
              <a:spcBef>
                <a:spcPts val="2133"/>
              </a:spcBef>
              <a:spcAft>
                <a:spcPts val="0"/>
              </a:spcAft>
              <a:buClr>
                <a:schemeClr val="lt1"/>
              </a:buClr>
              <a:buSzPts val="1200"/>
              <a:buChar char="●"/>
              <a:defRPr sz="1600">
                <a:solidFill>
                  <a:schemeClr val="lt1"/>
                </a:solidFill>
              </a:defRPr>
            </a:lvl4pPr>
            <a:lvl5pPr marL="3047924" lvl="4" indent="-406390">
              <a:spcBef>
                <a:spcPts val="2133"/>
              </a:spcBef>
              <a:spcAft>
                <a:spcPts val="0"/>
              </a:spcAft>
              <a:buClr>
                <a:schemeClr val="lt1"/>
              </a:buClr>
              <a:buSzPts val="1200"/>
              <a:buChar char="○"/>
              <a:defRPr sz="1600">
                <a:solidFill>
                  <a:schemeClr val="lt1"/>
                </a:solidFill>
              </a:defRPr>
            </a:lvl5pPr>
            <a:lvl6pPr marL="3657509" lvl="5" indent="-406390">
              <a:spcBef>
                <a:spcPts val="2133"/>
              </a:spcBef>
              <a:spcAft>
                <a:spcPts val="0"/>
              </a:spcAft>
              <a:buClr>
                <a:schemeClr val="lt1"/>
              </a:buClr>
              <a:buSzPts val="1200"/>
              <a:buChar char="■"/>
              <a:defRPr sz="1600">
                <a:solidFill>
                  <a:schemeClr val="lt1"/>
                </a:solidFill>
              </a:defRPr>
            </a:lvl6pPr>
            <a:lvl7pPr marL="4267093" lvl="6" indent="-406390">
              <a:spcBef>
                <a:spcPts val="2133"/>
              </a:spcBef>
              <a:spcAft>
                <a:spcPts val="0"/>
              </a:spcAft>
              <a:buClr>
                <a:schemeClr val="lt1"/>
              </a:buClr>
              <a:buSzPts val="1200"/>
              <a:buChar char="●"/>
              <a:defRPr sz="1600">
                <a:solidFill>
                  <a:schemeClr val="lt1"/>
                </a:solidFill>
              </a:defRPr>
            </a:lvl7pPr>
            <a:lvl8pPr marL="4876678" lvl="7" indent="-406390">
              <a:spcBef>
                <a:spcPts val="2133"/>
              </a:spcBef>
              <a:spcAft>
                <a:spcPts val="0"/>
              </a:spcAft>
              <a:buClr>
                <a:schemeClr val="lt1"/>
              </a:buClr>
              <a:buSzPts val="1200"/>
              <a:buChar char="○"/>
              <a:defRPr sz="1600">
                <a:solidFill>
                  <a:schemeClr val="lt1"/>
                </a:solidFill>
              </a:defRPr>
            </a:lvl8pPr>
            <a:lvl9pPr marL="5486263" lvl="8" indent="-406390">
              <a:spcBef>
                <a:spcPts val="2133"/>
              </a:spcBef>
              <a:spcAft>
                <a:spcPts val="2133"/>
              </a:spcAft>
              <a:buClr>
                <a:schemeClr val="lt1"/>
              </a:buClr>
              <a:buSzPts val="1200"/>
              <a:buChar char="■"/>
              <a:defRPr sz="1600">
                <a:solidFill>
                  <a:schemeClr val="lt1"/>
                </a:solidFill>
              </a:defRPr>
            </a:lvl9pPr>
          </a:lstStyle>
          <a:p>
            <a:endParaRPr/>
          </a:p>
        </p:txBody>
      </p:sp>
      <p:sp>
        <p:nvSpPr>
          <p:cNvPr id="41" name="Google Shape;41;p7"/>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681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reserve="1">
  <p:cSld name="Caption">
    <p:bg>
      <p:bgPr>
        <a:solidFill>
          <a:srgbClr val="2A3B66"/>
        </a:solidFill>
        <a:effectLst/>
      </p:bgPr>
    </p:bg>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12192000" cy="62612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10"/>
          <p:cNvSpPr/>
          <p:nvPr/>
        </p:nvSpPr>
        <p:spPr>
          <a:xfrm rot="10800000" flipH="1">
            <a:off x="0" y="6163633"/>
            <a:ext cx="12192000" cy="98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5" name="Google Shape;55;p10"/>
          <p:cNvSpPr txBox="1">
            <a:spLocks noGrp="1"/>
          </p:cNvSpPr>
          <p:nvPr>
            <p:ph type="body" idx="1"/>
          </p:nvPr>
        </p:nvSpPr>
        <p:spPr>
          <a:xfrm>
            <a:off x="76200" y="6262433"/>
            <a:ext cx="11176000" cy="5956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Clr>
                <a:schemeClr val="lt1"/>
              </a:buClr>
              <a:buSzPts val="1200"/>
              <a:buNone/>
              <a:defRPr sz="1600">
                <a:solidFill>
                  <a:schemeClr val="lt1"/>
                </a:solidFill>
              </a:defRPr>
            </a:lvl1pPr>
          </a:lstStyle>
          <a:p>
            <a:endParaRPr/>
          </a:p>
        </p:txBody>
      </p:sp>
      <p:sp>
        <p:nvSpPr>
          <p:cNvPr id="56" name="Google Shape;56;p10"/>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008575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reserve="1">
  <p:cSld name="Section title and description">
    <p:bg>
      <p:bgPr>
        <a:solidFill>
          <a:srgbClr val="2A3B66"/>
        </a:solidFill>
        <a:effectLst/>
      </p:bgPr>
    </p:bg>
    <p:spTree>
      <p:nvGrpSpPr>
        <p:cNvPr id="1" name="Shape 45"/>
        <p:cNvGrpSpPr/>
        <p:nvPr/>
      </p:nvGrpSpPr>
      <p:grpSpPr>
        <a:xfrm>
          <a:off x="0" y="0"/>
          <a:ext cx="0" cy="0"/>
          <a:chOff x="0" y="0"/>
          <a:chExt cx="0" cy="0"/>
        </a:xfrm>
      </p:grpSpPr>
      <p:sp>
        <p:nvSpPr>
          <p:cNvPr id="46" name="Google Shape;46;p9"/>
          <p:cNvSpPr/>
          <p:nvPr/>
        </p:nvSpPr>
        <p:spPr>
          <a:xfrm flipH="1">
            <a:off x="0" y="0"/>
            <a:ext cx="6096000" cy="6858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9"/>
          <p:cNvSpPr/>
          <p:nvPr/>
        </p:nvSpPr>
        <p:spPr>
          <a:xfrm rot="5400000">
            <a:off x="2595233" y="3357000"/>
            <a:ext cx="68572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5600">
                <a:solidFill>
                  <a:schemeClr val="dk2"/>
                </a:solidFill>
              </a:defRPr>
            </a:lvl1pPr>
            <a:lvl2pPr lvl="1" algn="ctr">
              <a:spcBef>
                <a:spcPts val="0"/>
              </a:spcBef>
              <a:spcAft>
                <a:spcPts val="0"/>
              </a:spcAft>
              <a:buClr>
                <a:schemeClr val="dk2"/>
              </a:buClr>
              <a:buSzPts val="4200"/>
              <a:buNone/>
              <a:defRPr sz="5600">
                <a:solidFill>
                  <a:schemeClr val="dk2"/>
                </a:solidFill>
              </a:defRPr>
            </a:lvl2pPr>
            <a:lvl3pPr lvl="2" algn="ctr">
              <a:spcBef>
                <a:spcPts val="0"/>
              </a:spcBef>
              <a:spcAft>
                <a:spcPts val="0"/>
              </a:spcAft>
              <a:buClr>
                <a:schemeClr val="dk2"/>
              </a:buClr>
              <a:buSzPts val="4200"/>
              <a:buNone/>
              <a:defRPr sz="5600">
                <a:solidFill>
                  <a:schemeClr val="dk2"/>
                </a:solidFill>
              </a:defRPr>
            </a:lvl3pPr>
            <a:lvl4pPr lvl="3" algn="ctr">
              <a:spcBef>
                <a:spcPts val="0"/>
              </a:spcBef>
              <a:spcAft>
                <a:spcPts val="0"/>
              </a:spcAft>
              <a:buClr>
                <a:schemeClr val="dk2"/>
              </a:buClr>
              <a:buSzPts val="4200"/>
              <a:buNone/>
              <a:defRPr sz="5600">
                <a:solidFill>
                  <a:schemeClr val="dk2"/>
                </a:solidFill>
              </a:defRPr>
            </a:lvl4pPr>
            <a:lvl5pPr lvl="4" algn="ctr">
              <a:spcBef>
                <a:spcPts val="0"/>
              </a:spcBef>
              <a:spcAft>
                <a:spcPts val="0"/>
              </a:spcAft>
              <a:buClr>
                <a:schemeClr val="dk2"/>
              </a:buClr>
              <a:buSzPts val="4200"/>
              <a:buNone/>
              <a:defRPr sz="5600">
                <a:solidFill>
                  <a:schemeClr val="dk2"/>
                </a:solidFill>
              </a:defRPr>
            </a:lvl5pPr>
            <a:lvl6pPr lvl="5" algn="ctr">
              <a:spcBef>
                <a:spcPts val="0"/>
              </a:spcBef>
              <a:spcAft>
                <a:spcPts val="0"/>
              </a:spcAft>
              <a:buClr>
                <a:schemeClr val="dk2"/>
              </a:buClr>
              <a:buSzPts val="4200"/>
              <a:buNone/>
              <a:defRPr sz="5600">
                <a:solidFill>
                  <a:schemeClr val="dk2"/>
                </a:solidFill>
              </a:defRPr>
            </a:lvl6pPr>
            <a:lvl7pPr lvl="6" algn="ctr">
              <a:spcBef>
                <a:spcPts val="0"/>
              </a:spcBef>
              <a:spcAft>
                <a:spcPts val="0"/>
              </a:spcAft>
              <a:buClr>
                <a:schemeClr val="dk2"/>
              </a:buClr>
              <a:buSzPts val="4200"/>
              <a:buNone/>
              <a:defRPr sz="5600">
                <a:solidFill>
                  <a:schemeClr val="dk2"/>
                </a:solidFill>
              </a:defRPr>
            </a:lvl7pPr>
            <a:lvl8pPr lvl="7" algn="ctr">
              <a:spcBef>
                <a:spcPts val="0"/>
              </a:spcBef>
              <a:spcAft>
                <a:spcPts val="0"/>
              </a:spcAft>
              <a:buClr>
                <a:schemeClr val="dk2"/>
              </a:buClr>
              <a:buSzPts val="4200"/>
              <a:buNone/>
              <a:defRPr sz="5600">
                <a:solidFill>
                  <a:schemeClr val="dk2"/>
                </a:solidFill>
              </a:defRPr>
            </a:lvl8pPr>
            <a:lvl9pPr lvl="8" algn="ctr">
              <a:spcBef>
                <a:spcPts val="0"/>
              </a:spcBef>
              <a:spcAft>
                <a:spcPts val="0"/>
              </a:spcAft>
              <a:buClr>
                <a:schemeClr val="dk2"/>
              </a:buClr>
              <a:buSzPts val="4200"/>
              <a:buNone/>
              <a:defRPr sz="5600">
                <a:solidFill>
                  <a:schemeClr val="dk2"/>
                </a:solidFill>
              </a:defRPr>
            </a:lvl9pPr>
          </a:lstStyle>
          <a:p>
            <a:endParaRPr/>
          </a:p>
        </p:txBody>
      </p:sp>
      <p:sp>
        <p:nvSpPr>
          <p:cNvPr id="49" name="Google Shape;49;p9"/>
          <p:cNvSpPr txBox="1">
            <a:spLocks noGrp="1"/>
          </p:cNvSpPr>
          <p:nvPr>
            <p:ph type="subTitle" idx="1"/>
          </p:nvPr>
        </p:nvSpPr>
        <p:spPr>
          <a:xfrm>
            <a:off x="354000" y="3705956"/>
            <a:ext cx="53936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0" name="Google Shape;50;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307231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reserve="1">
  <p:cSld name="Title only">
    <p:bg>
      <p:bgPr>
        <a:solidFill>
          <a:srgbClr val="2A3B66"/>
        </a:solidFill>
        <a:effectLst/>
      </p:bgPr>
    </p:bg>
    <p:spTree>
      <p:nvGrpSpPr>
        <p:cNvPr id="1" name="Shape 31"/>
        <p:cNvGrpSpPr/>
        <p:nvPr/>
      </p:nvGrpSpPr>
      <p:grpSpPr>
        <a:xfrm>
          <a:off x="0" y="0"/>
          <a:ext cx="0" cy="0"/>
          <a:chOff x="0" y="0"/>
          <a:chExt cx="0" cy="0"/>
        </a:xfrm>
      </p:grpSpPr>
      <p:sp>
        <p:nvSpPr>
          <p:cNvPr id="32" name="Google Shape;32;p6"/>
          <p:cNvSpPr/>
          <p:nvPr/>
        </p:nvSpPr>
        <p:spPr>
          <a:xfrm rot="10800000" flipH="1">
            <a:off x="0" y="875200"/>
            <a:ext cx="12192000" cy="598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6"/>
          <p:cNvSpPr/>
          <p:nvPr/>
        </p:nvSpPr>
        <p:spPr>
          <a:xfrm>
            <a:off x="0" y="875133"/>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6"/>
          <p:cNvSpPr txBox="1">
            <a:spLocks noGrp="1"/>
          </p:cNvSpPr>
          <p:nvPr>
            <p:ph type="title"/>
          </p:nvPr>
        </p:nvSpPr>
        <p:spPr>
          <a:xfrm>
            <a:off x="131000" y="21800"/>
            <a:ext cx="11768800" cy="8036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2400"/>
            </a:lvl1pPr>
            <a:lvl2pPr lvl="1">
              <a:spcBef>
                <a:spcPts val="0"/>
              </a:spcBef>
              <a:spcAft>
                <a:spcPts val="0"/>
              </a:spcAft>
              <a:buSzPts val="1800"/>
              <a:buNone/>
              <a:defRPr sz="2400"/>
            </a:lvl2pPr>
            <a:lvl3pPr lvl="2">
              <a:spcBef>
                <a:spcPts val="0"/>
              </a:spcBef>
              <a:spcAft>
                <a:spcPts val="0"/>
              </a:spcAft>
              <a:buSzPts val="1800"/>
              <a:buNone/>
              <a:defRPr sz="2400"/>
            </a:lvl3pPr>
            <a:lvl4pPr lvl="3">
              <a:spcBef>
                <a:spcPts val="0"/>
              </a:spcBef>
              <a:spcAft>
                <a:spcPts val="0"/>
              </a:spcAft>
              <a:buSzPts val="1800"/>
              <a:buNone/>
              <a:defRPr sz="2400"/>
            </a:lvl4pPr>
            <a:lvl5pPr lvl="4">
              <a:spcBef>
                <a:spcPts val="0"/>
              </a:spcBef>
              <a:spcAft>
                <a:spcPts val="0"/>
              </a:spcAft>
              <a:buSzPts val="1800"/>
              <a:buNone/>
              <a:defRPr sz="2400"/>
            </a:lvl5pPr>
            <a:lvl6pPr lvl="5">
              <a:spcBef>
                <a:spcPts val="0"/>
              </a:spcBef>
              <a:spcAft>
                <a:spcPts val="0"/>
              </a:spcAft>
              <a:buSzPts val="1800"/>
              <a:buNone/>
              <a:defRPr sz="2400"/>
            </a:lvl6pPr>
            <a:lvl7pPr lvl="6">
              <a:spcBef>
                <a:spcPts val="0"/>
              </a:spcBef>
              <a:spcAft>
                <a:spcPts val="0"/>
              </a:spcAft>
              <a:buSzPts val="1800"/>
              <a:buNone/>
              <a:defRPr sz="2400"/>
            </a:lvl7pPr>
            <a:lvl8pPr lvl="7">
              <a:spcBef>
                <a:spcPts val="0"/>
              </a:spcBef>
              <a:spcAft>
                <a:spcPts val="0"/>
              </a:spcAft>
              <a:buSzPts val="1800"/>
              <a:buNone/>
              <a:defRPr sz="2400"/>
            </a:lvl8pPr>
            <a:lvl9pPr lvl="8">
              <a:spcBef>
                <a:spcPts val="0"/>
              </a:spcBef>
              <a:spcAft>
                <a:spcPts val="0"/>
              </a:spcAft>
              <a:buSzPts val="1800"/>
              <a:buNone/>
              <a:defRPr sz="2400"/>
            </a:lvl9pPr>
          </a:lstStyle>
          <a:p>
            <a:endParaRPr/>
          </a:p>
        </p:txBody>
      </p:sp>
      <p:sp>
        <p:nvSpPr>
          <p:cNvPr id="35" name="Google Shape;35;p6"/>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60742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rgbClr val="2A3B66"/>
        </a:solidFill>
        <a:effectLst/>
      </p:bgPr>
    </p:bg>
    <p:spTree>
      <p:nvGrpSpPr>
        <p:cNvPr id="1" name="Shape 9"/>
        <p:cNvGrpSpPr/>
        <p:nvPr/>
      </p:nvGrpSpPr>
      <p:grpSpPr>
        <a:xfrm>
          <a:off x="0" y="0"/>
          <a:ext cx="0" cy="0"/>
          <a:chOff x="0" y="0"/>
          <a:chExt cx="0" cy="0"/>
        </a:xfrm>
      </p:grpSpPr>
      <p:sp>
        <p:nvSpPr>
          <p:cNvPr id="10" name="Google Shape;10;p2"/>
          <p:cNvSpPr/>
          <p:nvPr/>
        </p:nvSpPr>
        <p:spPr>
          <a:xfrm flipH="1">
            <a:off x="10995200" y="5661233"/>
            <a:ext cx="1196800" cy="1196800"/>
          </a:xfrm>
          <a:prstGeom prst="rtTriangle">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 name="Google Shape;11;p2"/>
          <p:cNvSpPr/>
          <p:nvPr/>
        </p:nvSpPr>
        <p:spPr>
          <a:xfrm flipH="1">
            <a:off x="10995200" y="5661167"/>
            <a:ext cx="1196800" cy="1196800"/>
          </a:xfrm>
          <a:prstGeom prst="round1Rect">
            <a:avLst>
              <a:gd name="adj" fmla="val 16667"/>
            </a:avLst>
          </a:prstGeom>
          <a:solidFill>
            <a:schemeClr val="lt1">
              <a:alpha val="6808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txBox="1">
            <a:spLocks noGrp="1"/>
          </p:cNvSpPr>
          <p:nvPr>
            <p:ph type="ctrTitle"/>
          </p:nvPr>
        </p:nvSpPr>
        <p:spPr>
          <a:xfrm>
            <a:off x="520700" y="2425700"/>
            <a:ext cx="10962800" cy="12448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13" name="Google Shape;13;p2"/>
          <p:cNvSpPr txBox="1">
            <a:spLocks noGrp="1"/>
          </p:cNvSpPr>
          <p:nvPr>
            <p:ph type="subTitle" idx="1"/>
          </p:nvPr>
        </p:nvSpPr>
        <p:spPr>
          <a:xfrm>
            <a:off x="520700" y="3718840"/>
            <a:ext cx="10962800" cy="577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2400">
                <a:solidFill>
                  <a:schemeClr val="lt1"/>
                </a:solidFill>
              </a:defRPr>
            </a:lvl2pPr>
            <a:lvl3pPr lvl="2">
              <a:lnSpc>
                <a:spcPct val="100000"/>
              </a:lnSpc>
              <a:spcBef>
                <a:spcPts val="0"/>
              </a:spcBef>
              <a:spcAft>
                <a:spcPts val="0"/>
              </a:spcAft>
              <a:buClr>
                <a:schemeClr val="lt1"/>
              </a:buClr>
              <a:buSzPts val="1800"/>
              <a:buNone/>
              <a:defRPr sz="2400">
                <a:solidFill>
                  <a:schemeClr val="lt1"/>
                </a:solidFill>
              </a:defRPr>
            </a:lvl3pPr>
            <a:lvl4pPr lvl="3">
              <a:lnSpc>
                <a:spcPct val="100000"/>
              </a:lnSpc>
              <a:spcBef>
                <a:spcPts val="0"/>
              </a:spcBef>
              <a:spcAft>
                <a:spcPts val="0"/>
              </a:spcAft>
              <a:buClr>
                <a:schemeClr val="lt1"/>
              </a:buClr>
              <a:buSzPts val="1800"/>
              <a:buNone/>
              <a:defRPr sz="2400">
                <a:solidFill>
                  <a:schemeClr val="lt1"/>
                </a:solidFill>
              </a:defRPr>
            </a:lvl4pPr>
            <a:lvl5pPr lvl="4">
              <a:lnSpc>
                <a:spcPct val="100000"/>
              </a:lnSpc>
              <a:spcBef>
                <a:spcPts val="0"/>
              </a:spcBef>
              <a:spcAft>
                <a:spcPts val="0"/>
              </a:spcAft>
              <a:buClr>
                <a:schemeClr val="lt1"/>
              </a:buClr>
              <a:buSzPts val="1800"/>
              <a:buNone/>
              <a:defRPr sz="2400">
                <a:solidFill>
                  <a:schemeClr val="lt1"/>
                </a:solidFill>
              </a:defRPr>
            </a:lvl5pPr>
            <a:lvl6pPr lvl="5">
              <a:lnSpc>
                <a:spcPct val="100000"/>
              </a:lnSpc>
              <a:spcBef>
                <a:spcPts val="0"/>
              </a:spcBef>
              <a:spcAft>
                <a:spcPts val="0"/>
              </a:spcAft>
              <a:buClr>
                <a:schemeClr val="lt1"/>
              </a:buClr>
              <a:buSzPts val="1800"/>
              <a:buNone/>
              <a:defRPr sz="2400">
                <a:solidFill>
                  <a:schemeClr val="lt1"/>
                </a:solidFill>
              </a:defRPr>
            </a:lvl6pPr>
            <a:lvl7pPr lvl="6">
              <a:lnSpc>
                <a:spcPct val="100000"/>
              </a:lnSpc>
              <a:spcBef>
                <a:spcPts val="0"/>
              </a:spcBef>
              <a:spcAft>
                <a:spcPts val="0"/>
              </a:spcAft>
              <a:buClr>
                <a:schemeClr val="lt1"/>
              </a:buClr>
              <a:buSzPts val="1800"/>
              <a:buNone/>
              <a:defRPr sz="2400">
                <a:solidFill>
                  <a:schemeClr val="lt1"/>
                </a:solidFill>
              </a:defRPr>
            </a:lvl7pPr>
            <a:lvl8pPr lvl="7">
              <a:lnSpc>
                <a:spcPct val="100000"/>
              </a:lnSpc>
              <a:spcBef>
                <a:spcPts val="0"/>
              </a:spcBef>
              <a:spcAft>
                <a:spcPts val="0"/>
              </a:spcAft>
              <a:buClr>
                <a:schemeClr val="lt1"/>
              </a:buClr>
              <a:buSzPts val="1800"/>
              <a:buNone/>
              <a:defRPr sz="2400">
                <a:solidFill>
                  <a:schemeClr val="lt1"/>
                </a:solidFill>
              </a:defRPr>
            </a:lvl8pPr>
            <a:lvl9pPr lvl="8">
              <a:lnSpc>
                <a:spcPct val="100000"/>
              </a:lnSpc>
              <a:spcBef>
                <a:spcPts val="0"/>
              </a:spcBef>
              <a:spcAft>
                <a:spcPts val="0"/>
              </a:spcAft>
              <a:buClr>
                <a:schemeClr val="lt1"/>
              </a:buClr>
              <a:buSzPts val="1800"/>
              <a:buNone/>
              <a:defRPr sz="2400">
                <a:solidFill>
                  <a:schemeClr val="lt1"/>
                </a:solidFill>
              </a:defRPr>
            </a:lvl9pPr>
          </a:lstStyle>
          <a:p>
            <a:endParaRPr/>
          </a:p>
        </p:txBody>
      </p:sp>
      <p:sp>
        <p:nvSpPr>
          <p:cNvPr id="14" name="Google Shape;14;p2"/>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607514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rgbClr val="2A3B66"/>
        </a:solidFill>
        <a:effectLst/>
      </p:bgPr>
    </p:bg>
    <p:spTree>
      <p:nvGrpSpPr>
        <p:cNvPr id="1" name="Shape 18"/>
        <p:cNvGrpSpPr/>
        <p:nvPr/>
      </p:nvGrpSpPr>
      <p:grpSpPr>
        <a:xfrm>
          <a:off x="0" y="0"/>
          <a:ext cx="0" cy="0"/>
          <a:chOff x="0" y="0"/>
          <a:chExt cx="0" cy="0"/>
        </a:xfrm>
      </p:grpSpPr>
      <p:sp>
        <p:nvSpPr>
          <p:cNvPr id="19" name="Google Shape;19;p4"/>
          <p:cNvSpPr/>
          <p:nvPr/>
        </p:nvSpPr>
        <p:spPr>
          <a:xfrm rot="10800000" flipH="1">
            <a:off x="0" y="2248000"/>
            <a:ext cx="12192000" cy="4610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 name="Google Shape;20;p4"/>
          <p:cNvSpPr/>
          <p:nvPr/>
        </p:nvSpPr>
        <p:spPr>
          <a:xfrm>
            <a:off x="0" y="2248000"/>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1" name="Google Shape;21;p4"/>
          <p:cNvSpPr txBox="1">
            <a:spLocks noGrp="1"/>
          </p:cNvSpPr>
          <p:nvPr>
            <p:ph type="title"/>
          </p:nvPr>
        </p:nvSpPr>
        <p:spPr>
          <a:xfrm>
            <a:off x="629200" y="984967"/>
            <a:ext cx="10962800" cy="10236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dirty="0"/>
          </a:p>
        </p:txBody>
      </p:sp>
      <p:sp>
        <p:nvSpPr>
          <p:cNvPr id="22" name="Google Shape;22;p4"/>
          <p:cNvSpPr txBox="1">
            <a:spLocks noGrp="1"/>
          </p:cNvSpPr>
          <p:nvPr>
            <p:ph type="body" idx="1"/>
          </p:nvPr>
        </p:nvSpPr>
        <p:spPr>
          <a:xfrm>
            <a:off x="629200" y="2558767"/>
            <a:ext cx="10962800" cy="36136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dirty="0"/>
          </a:p>
        </p:txBody>
      </p:sp>
      <p:sp>
        <p:nvSpPr>
          <p:cNvPr id="23" name="Google Shape;23;p4"/>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75993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rgbClr val="2A3B66"/>
        </a:solidFill>
        <a:effectLst/>
      </p:bgPr>
    </p:bg>
    <p:spTree>
      <p:nvGrpSpPr>
        <p:cNvPr id="1" name="Shape 36"/>
        <p:cNvGrpSpPr/>
        <p:nvPr/>
      </p:nvGrpSpPr>
      <p:grpSpPr>
        <a:xfrm>
          <a:off x="0" y="0"/>
          <a:ext cx="0" cy="0"/>
          <a:chOff x="0" y="0"/>
          <a:chExt cx="0" cy="0"/>
        </a:xfrm>
      </p:grpSpPr>
      <p:sp>
        <p:nvSpPr>
          <p:cNvPr id="37" name="Google Shape;37;p7"/>
          <p:cNvSpPr txBox="1"/>
          <p:nvPr/>
        </p:nvSpPr>
        <p:spPr>
          <a:xfrm rot="10800000" flipH="1">
            <a:off x="4368800" y="33"/>
            <a:ext cx="7823200" cy="68580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7"/>
          <p:cNvSpPr/>
          <p:nvPr/>
        </p:nvSpPr>
        <p:spPr>
          <a:xfrm rot="-5400000">
            <a:off x="1012200" y="3356600"/>
            <a:ext cx="6858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7"/>
          <p:cNvSpPr txBox="1">
            <a:spLocks noGrp="1"/>
          </p:cNvSpPr>
          <p:nvPr>
            <p:ph type="title"/>
          </p:nvPr>
        </p:nvSpPr>
        <p:spPr>
          <a:xfrm>
            <a:off x="301437" y="477067"/>
            <a:ext cx="3744000" cy="1271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40" name="Google Shape;40;p7"/>
          <p:cNvSpPr txBox="1">
            <a:spLocks noGrp="1"/>
          </p:cNvSpPr>
          <p:nvPr>
            <p:ph type="body" idx="1"/>
          </p:nvPr>
        </p:nvSpPr>
        <p:spPr>
          <a:xfrm>
            <a:off x="301433" y="1954400"/>
            <a:ext cx="3744000" cy="42180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Clr>
                <a:schemeClr val="lt1"/>
              </a:buClr>
              <a:buSzPts val="1200"/>
              <a:buChar char="●"/>
              <a:defRPr sz="1600">
                <a:solidFill>
                  <a:schemeClr val="lt1"/>
                </a:solidFill>
              </a:defRPr>
            </a:lvl1pPr>
            <a:lvl2pPr marL="1219170" lvl="1" indent="-406390">
              <a:spcBef>
                <a:spcPts val="2133"/>
              </a:spcBef>
              <a:spcAft>
                <a:spcPts val="0"/>
              </a:spcAft>
              <a:buClr>
                <a:schemeClr val="lt1"/>
              </a:buClr>
              <a:buSzPts val="1200"/>
              <a:buChar char="○"/>
              <a:defRPr sz="1600">
                <a:solidFill>
                  <a:schemeClr val="lt1"/>
                </a:solidFill>
              </a:defRPr>
            </a:lvl2pPr>
            <a:lvl3pPr marL="1828754" lvl="2" indent="-406390">
              <a:spcBef>
                <a:spcPts val="2133"/>
              </a:spcBef>
              <a:spcAft>
                <a:spcPts val="0"/>
              </a:spcAft>
              <a:buClr>
                <a:schemeClr val="lt1"/>
              </a:buClr>
              <a:buSzPts val="1200"/>
              <a:buChar char="■"/>
              <a:defRPr sz="1600">
                <a:solidFill>
                  <a:schemeClr val="lt1"/>
                </a:solidFill>
              </a:defRPr>
            </a:lvl3pPr>
            <a:lvl4pPr marL="2438339" lvl="3" indent="-406390">
              <a:spcBef>
                <a:spcPts val="2133"/>
              </a:spcBef>
              <a:spcAft>
                <a:spcPts val="0"/>
              </a:spcAft>
              <a:buClr>
                <a:schemeClr val="lt1"/>
              </a:buClr>
              <a:buSzPts val="1200"/>
              <a:buChar char="●"/>
              <a:defRPr sz="1600">
                <a:solidFill>
                  <a:schemeClr val="lt1"/>
                </a:solidFill>
              </a:defRPr>
            </a:lvl4pPr>
            <a:lvl5pPr marL="3047924" lvl="4" indent="-406390">
              <a:spcBef>
                <a:spcPts val="2133"/>
              </a:spcBef>
              <a:spcAft>
                <a:spcPts val="0"/>
              </a:spcAft>
              <a:buClr>
                <a:schemeClr val="lt1"/>
              </a:buClr>
              <a:buSzPts val="1200"/>
              <a:buChar char="○"/>
              <a:defRPr sz="1600">
                <a:solidFill>
                  <a:schemeClr val="lt1"/>
                </a:solidFill>
              </a:defRPr>
            </a:lvl5pPr>
            <a:lvl6pPr marL="3657509" lvl="5" indent="-406390">
              <a:spcBef>
                <a:spcPts val="2133"/>
              </a:spcBef>
              <a:spcAft>
                <a:spcPts val="0"/>
              </a:spcAft>
              <a:buClr>
                <a:schemeClr val="lt1"/>
              </a:buClr>
              <a:buSzPts val="1200"/>
              <a:buChar char="■"/>
              <a:defRPr sz="1600">
                <a:solidFill>
                  <a:schemeClr val="lt1"/>
                </a:solidFill>
              </a:defRPr>
            </a:lvl6pPr>
            <a:lvl7pPr marL="4267093" lvl="6" indent="-406390">
              <a:spcBef>
                <a:spcPts val="2133"/>
              </a:spcBef>
              <a:spcAft>
                <a:spcPts val="0"/>
              </a:spcAft>
              <a:buClr>
                <a:schemeClr val="lt1"/>
              </a:buClr>
              <a:buSzPts val="1200"/>
              <a:buChar char="●"/>
              <a:defRPr sz="1600">
                <a:solidFill>
                  <a:schemeClr val="lt1"/>
                </a:solidFill>
              </a:defRPr>
            </a:lvl7pPr>
            <a:lvl8pPr marL="4876678" lvl="7" indent="-406390">
              <a:spcBef>
                <a:spcPts val="2133"/>
              </a:spcBef>
              <a:spcAft>
                <a:spcPts val="0"/>
              </a:spcAft>
              <a:buClr>
                <a:schemeClr val="lt1"/>
              </a:buClr>
              <a:buSzPts val="1200"/>
              <a:buChar char="○"/>
              <a:defRPr sz="1600">
                <a:solidFill>
                  <a:schemeClr val="lt1"/>
                </a:solidFill>
              </a:defRPr>
            </a:lvl8pPr>
            <a:lvl9pPr marL="5486263" lvl="8" indent="-406390">
              <a:spcBef>
                <a:spcPts val="2133"/>
              </a:spcBef>
              <a:spcAft>
                <a:spcPts val="2133"/>
              </a:spcAft>
              <a:buClr>
                <a:schemeClr val="lt1"/>
              </a:buClr>
              <a:buSzPts val="1200"/>
              <a:buChar char="■"/>
              <a:defRPr sz="1600">
                <a:solidFill>
                  <a:schemeClr val="lt1"/>
                </a:solidFill>
              </a:defRPr>
            </a:lvl9pPr>
          </a:lstStyle>
          <a:p>
            <a:endParaRPr/>
          </a:p>
        </p:txBody>
      </p:sp>
      <p:sp>
        <p:nvSpPr>
          <p:cNvPr id="41" name="Google Shape;41;p7"/>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2615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2A3B6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9200" y="984967"/>
            <a:ext cx="10962800" cy="10236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629200" y="2558767"/>
            <a:ext cx="10962800" cy="36136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11364721" y="6260831"/>
            <a:ext cx="731600" cy="524800"/>
          </a:xfrm>
          <a:prstGeom prst="rect">
            <a:avLst/>
          </a:prstGeom>
          <a:noFill/>
          <a:ln>
            <a:noFill/>
          </a:ln>
        </p:spPr>
        <p:txBody>
          <a:bodyPr spcFirstLastPara="1" wrap="square" lIns="91425" tIns="91425" rIns="91425" bIns="91425" anchor="ctr" anchorCtr="0">
            <a:noAutofit/>
          </a:bodyPr>
          <a:lstStyle>
            <a:lvl1pPr lvl="0" algn="r">
              <a:buNone/>
              <a:defRPr sz="1333">
                <a:solidFill>
                  <a:schemeClr val="lt2"/>
                </a:solidFill>
                <a:latin typeface="Roboto"/>
                <a:ea typeface="Roboto"/>
                <a:cs typeface="Roboto"/>
                <a:sym typeface="Roboto"/>
              </a:defRPr>
            </a:lvl1pPr>
            <a:lvl2pPr lvl="1" algn="r">
              <a:buNone/>
              <a:defRPr sz="1333">
                <a:solidFill>
                  <a:schemeClr val="lt2"/>
                </a:solidFill>
                <a:latin typeface="Roboto"/>
                <a:ea typeface="Roboto"/>
                <a:cs typeface="Roboto"/>
                <a:sym typeface="Roboto"/>
              </a:defRPr>
            </a:lvl2pPr>
            <a:lvl3pPr lvl="2" algn="r">
              <a:buNone/>
              <a:defRPr sz="1333">
                <a:solidFill>
                  <a:schemeClr val="lt2"/>
                </a:solidFill>
                <a:latin typeface="Roboto"/>
                <a:ea typeface="Roboto"/>
                <a:cs typeface="Roboto"/>
                <a:sym typeface="Roboto"/>
              </a:defRPr>
            </a:lvl3pPr>
            <a:lvl4pPr lvl="3" algn="r">
              <a:buNone/>
              <a:defRPr sz="1333">
                <a:solidFill>
                  <a:schemeClr val="lt2"/>
                </a:solidFill>
                <a:latin typeface="Roboto"/>
                <a:ea typeface="Roboto"/>
                <a:cs typeface="Roboto"/>
                <a:sym typeface="Roboto"/>
              </a:defRPr>
            </a:lvl4pPr>
            <a:lvl5pPr lvl="4" algn="r">
              <a:buNone/>
              <a:defRPr sz="1333">
                <a:solidFill>
                  <a:schemeClr val="lt2"/>
                </a:solidFill>
                <a:latin typeface="Roboto"/>
                <a:ea typeface="Roboto"/>
                <a:cs typeface="Roboto"/>
                <a:sym typeface="Roboto"/>
              </a:defRPr>
            </a:lvl5pPr>
            <a:lvl6pPr lvl="5" algn="r">
              <a:buNone/>
              <a:defRPr sz="1333">
                <a:solidFill>
                  <a:schemeClr val="lt2"/>
                </a:solidFill>
                <a:latin typeface="Roboto"/>
                <a:ea typeface="Roboto"/>
                <a:cs typeface="Roboto"/>
                <a:sym typeface="Roboto"/>
              </a:defRPr>
            </a:lvl6pPr>
            <a:lvl7pPr lvl="6" algn="r">
              <a:buNone/>
              <a:defRPr sz="1333">
                <a:solidFill>
                  <a:schemeClr val="lt2"/>
                </a:solidFill>
                <a:latin typeface="Roboto"/>
                <a:ea typeface="Roboto"/>
                <a:cs typeface="Roboto"/>
                <a:sym typeface="Roboto"/>
              </a:defRPr>
            </a:lvl7pPr>
            <a:lvl8pPr lvl="7" algn="r">
              <a:buNone/>
              <a:defRPr sz="1333">
                <a:solidFill>
                  <a:schemeClr val="lt2"/>
                </a:solidFill>
                <a:latin typeface="Roboto"/>
                <a:ea typeface="Roboto"/>
                <a:cs typeface="Roboto"/>
                <a:sym typeface="Roboto"/>
              </a:defRPr>
            </a:lvl8pPr>
            <a:lvl9pPr lvl="8" algn="r">
              <a:buNone/>
              <a:defRPr sz="1333">
                <a:solidFill>
                  <a:schemeClr val="lt2"/>
                </a:solidFill>
                <a:latin typeface="Roboto"/>
                <a:ea typeface="Roboto"/>
                <a:cs typeface="Roboto"/>
                <a:sym typeface="Robo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582536923"/>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2A3B6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9200" y="984967"/>
            <a:ext cx="10962800" cy="10236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629200" y="2558767"/>
            <a:ext cx="10962800" cy="36136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11364721" y="6260831"/>
            <a:ext cx="731600" cy="524800"/>
          </a:xfrm>
          <a:prstGeom prst="rect">
            <a:avLst/>
          </a:prstGeom>
          <a:noFill/>
          <a:ln>
            <a:noFill/>
          </a:ln>
        </p:spPr>
        <p:txBody>
          <a:bodyPr spcFirstLastPara="1" wrap="square" lIns="91425" tIns="91425" rIns="91425" bIns="91425" anchor="ctr" anchorCtr="0">
            <a:noAutofit/>
          </a:bodyPr>
          <a:lstStyle>
            <a:lvl1pPr lvl="0" algn="r">
              <a:buNone/>
              <a:defRPr sz="1333">
                <a:solidFill>
                  <a:schemeClr val="lt2"/>
                </a:solidFill>
                <a:latin typeface="Roboto"/>
                <a:ea typeface="Roboto"/>
                <a:cs typeface="Roboto"/>
                <a:sym typeface="Roboto"/>
              </a:defRPr>
            </a:lvl1pPr>
            <a:lvl2pPr lvl="1" algn="r">
              <a:buNone/>
              <a:defRPr sz="1333">
                <a:solidFill>
                  <a:schemeClr val="lt2"/>
                </a:solidFill>
                <a:latin typeface="Roboto"/>
                <a:ea typeface="Roboto"/>
                <a:cs typeface="Roboto"/>
                <a:sym typeface="Roboto"/>
              </a:defRPr>
            </a:lvl2pPr>
            <a:lvl3pPr lvl="2" algn="r">
              <a:buNone/>
              <a:defRPr sz="1333">
                <a:solidFill>
                  <a:schemeClr val="lt2"/>
                </a:solidFill>
                <a:latin typeface="Roboto"/>
                <a:ea typeface="Roboto"/>
                <a:cs typeface="Roboto"/>
                <a:sym typeface="Roboto"/>
              </a:defRPr>
            </a:lvl3pPr>
            <a:lvl4pPr lvl="3" algn="r">
              <a:buNone/>
              <a:defRPr sz="1333">
                <a:solidFill>
                  <a:schemeClr val="lt2"/>
                </a:solidFill>
                <a:latin typeface="Roboto"/>
                <a:ea typeface="Roboto"/>
                <a:cs typeface="Roboto"/>
                <a:sym typeface="Roboto"/>
              </a:defRPr>
            </a:lvl4pPr>
            <a:lvl5pPr lvl="4" algn="r">
              <a:buNone/>
              <a:defRPr sz="1333">
                <a:solidFill>
                  <a:schemeClr val="lt2"/>
                </a:solidFill>
                <a:latin typeface="Roboto"/>
                <a:ea typeface="Roboto"/>
                <a:cs typeface="Roboto"/>
                <a:sym typeface="Roboto"/>
              </a:defRPr>
            </a:lvl5pPr>
            <a:lvl6pPr lvl="5" algn="r">
              <a:buNone/>
              <a:defRPr sz="1333">
                <a:solidFill>
                  <a:schemeClr val="lt2"/>
                </a:solidFill>
                <a:latin typeface="Roboto"/>
                <a:ea typeface="Roboto"/>
                <a:cs typeface="Roboto"/>
                <a:sym typeface="Roboto"/>
              </a:defRPr>
            </a:lvl6pPr>
            <a:lvl7pPr lvl="6" algn="r">
              <a:buNone/>
              <a:defRPr sz="1333">
                <a:solidFill>
                  <a:schemeClr val="lt2"/>
                </a:solidFill>
                <a:latin typeface="Roboto"/>
                <a:ea typeface="Roboto"/>
                <a:cs typeface="Roboto"/>
                <a:sym typeface="Roboto"/>
              </a:defRPr>
            </a:lvl7pPr>
            <a:lvl8pPr lvl="7" algn="r">
              <a:buNone/>
              <a:defRPr sz="1333">
                <a:solidFill>
                  <a:schemeClr val="lt2"/>
                </a:solidFill>
                <a:latin typeface="Roboto"/>
                <a:ea typeface="Roboto"/>
                <a:cs typeface="Roboto"/>
                <a:sym typeface="Roboto"/>
              </a:defRPr>
            </a:lvl8pPr>
            <a:lvl9pPr lvl="8" algn="r">
              <a:buNone/>
              <a:defRPr sz="1333">
                <a:solidFill>
                  <a:schemeClr val="lt2"/>
                </a:solidFill>
                <a:latin typeface="Roboto"/>
                <a:ea typeface="Roboto"/>
                <a:cs typeface="Roboto"/>
                <a:sym typeface="Robo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890000307"/>
      </p:ext>
    </p:extLst>
  </p:cSld>
  <p:clrMap bg1="lt1" tx1="dk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2A3B6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9200" y="984967"/>
            <a:ext cx="10962800" cy="10236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629200" y="2558767"/>
            <a:ext cx="10962800" cy="36136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11364721" y="6260831"/>
            <a:ext cx="731600" cy="524800"/>
          </a:xfrm>
          <a:prstGeom prst="rect">
            <a:avLst/>
          </a:prstGeom>
          <a:noFill/>
          <a:ln>
            <a:noFill/>
          </a:ln>
        </p:spPr>
        <p:txBody>
          <a:bodyPr spcFirstLastPara="1" wrap="square" lIns="91425" tIns="91425" rIns="91425" bIns="91425" anchor="ctr" anchorCtr="0">
            <a:noAutofit/>
          </a:bodyPr>
          <a:lstStyle>
            <a:lvl1pPr lvl="0" algn="r">
              <a:buNone/>
              <a:defRPr sz="1333">
                <a:solidFill>
                  <a:schemeClr val="lt2"/>
                </a:solidFill>
                <a:latin typeface="Roboto"/>
                <a:ea typeface="Roboto"/>
                <a:cs typeface="Roboto"/>
                <a:sym typeface="Roboto"/>
              </a:defRPr>
            </a:lvl1pPr>
            <a:lvl2pPr lvl="1" algn="r">
              <a:buNone/>
              <a:defRPr sz="1333">
                <a:solidFill>
                  <a:schemeClr val="lt2"/>
                </a:solidFill>
                <a:latin typeface="Roboto"/>
                <a:ea typeface="Roboto"/>
                <a:cs typeface="Roboto"/>
                <a:sym typeface="Roboto"/>
              </a:defRPr>
            </a:lvl2pPr>
            <a:lvl3pPr lvl="2" algn="r">
              <a:buNone/>
              <a:defRPr sz="1333">
                <a:solidFill>
                  <a:schemeClr val="lt2"/>
                </a:solidFill>
                <a:latin typeface="Roboto"/>
                <a:ea typeface="Roboto"/>
                <a:cs typeface="Roboto"/>
                <a:sym typeface="Roboto"/>
              </a:defRPr>
            </a:lvl3pPr>
            <a:lvl4pPr lvl="3" algn="r">
              <a:buNone/>
              <a:defRPr sz="1333">
                <a:solidFill>
                  <a:schemeClr val="lt2"/>
                </a:solidFill>
                <a:latin typeface="Roboto"/>
                <a:ea typeface="Roboto"/>
                <a:cs typeface="Roboto"/>
                <a:sym typeface="Roboto"/>
              </a:defRPr>
            </a:lvl4pPr>
            <a:lvl5pPr lvl="4" algn="r">
              <a:buNone/>
              <a:defRPr sz="1333">
                <a:solidFill>
                  <a:schemeClr val="lt2"/>
                </a:solidFill>
                <a:latin typeface="Roboto"/>
                <a:ea typeface="Roboto"/>
                <a:cs typeface="Roboto"/>
                <a:sym typeface="Roboto"/>
              </a:defRPr>
            </a:lvl5pPr>
            <a:lvl6pPr lvl="5" algn="r">
              <a:buNone/>
              <a:defRPr sz="1333">
                <a:solidFill>
                  <a:schemeClr val="lt2"/>
                </a:solidFill>
                <a:latin typeface="Roboto"/>
                <a:ea typeface="Roboto"/>
                <a:cs typeface="Roboto"/>
                <a:sym typeface="Roboto"/>
              </a:defRPr>
            </a:lvl6pPr>
            <a:lvl7pPr lvl="6" algn="r">
              <a:buNone/>
              <a:defRPr sz="1333">
                <a:solidFill>
                  <a:schemeClr val="lt2"/>
                </a:solidFill>
                <a:latin typeface="Roboto"/>
                <a:ea typeface="Roboto"/>
                <a:cs typeface="Roboto"/>
                <a:sym typeface="Roboto"/>
              </a:defRPr>
            </a:lvl7pPr>
            <a:lvl8pPr lvl="7" algn="r">
              <a:buNone/>
              <a:defRPr sz="1333">
                <a:solidFill>
                  <a:schemeClr val="lt2"/>
                </a:solidFill>
                <a:latin typeface="Roboto"/>
                <a:ea typeface="Roboto"/>
                <a:cs typeface="Roboto"/>
                <a:sym typeface="Roboto"/>
              </a:defRPr>
            </a:lvl8pPr>
            <a:lvl9pPr lvl="8" algn="r">
              <a:buNone/>
              <a:defRPr sz="1333">
                <a:solidFill>
                  <a:schemeClr val="lt2"/>
                </a:solidFill>
                <a:latin typeface="Roboto"/>
                <a:ea typeface="Roboto"/>
                <a:cs typeface="Roboto"/>
                <a:sym typeface="Robo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337098854"/>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1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1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1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7.xml"/><Relationship Id="rId1" Type="http://schemas.openxmlformats.org/officeDocument/2006/relationships/slideLayout" Target="../slideLayouts/slideLayout1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8.xml"/><Relationship Id="rId1" Type="http://schemas.openxmlformats.org/officeDocument/2006/relationships/slideLayout" Target="../slideLayouts/slideLayout15.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3.xml"/><Relationship Id="rId1" Type="http://schemas.openxmlformats.org/officeDocument/2006/relationships/slideLayout" Target="../slideLayouts/slideLayout1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DC6E9"/>
        </a:solidFill>
        <a:effectLst/>
      </p:bgPr>
    </p:bg>
    <p:spTree>
      <p:nvGrpSpPr>
        <p:cNvPr id="1" name="Shape 66"/>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1F852C8E-19FA-4E68-AF26-B59EB7BAB3C1}"/>
              </a:ext>
            </a:extLst>
          </p:cNvPr>
          <p:cNvPicPr>
            <a:picLocks noChangeAspect="1"/>
          </p:cNvPicPr>
          <p:nvPr/>
        </p:nvPicPr>
        <p:blipFill rotWithShape="1">
          <a:blip r:embed="rId4"/>
          <a:srcRect l="16490" t="7848" r="9368"/>
          <a:stretch/>
        </p:blipFill>
        <p:spPr>
          <a:xfrm>
            <a:off x="0" y="3663477"/>
            <a:ext cx="12192000" cy="3204356"/>
          </a:xfrm>
          <a:prstGeom prst="rect">
            <a:avLst/>
          </a:prstGeom>
          <a:effectLst>
            <a:glow rad="127000">
              <a:srgbClr val="E6E6E6">
                <a:alpha val="20000"/>
              </a:srgbClr>
            </a:glow>
            <a:softEdge rad="0"/>
          </a:effectLst>
        </p:spPr>
      </p:pic>
      <p:sp>
        <p:nvSpPr>
          <p:cNvPr id="67" name="Google Shape;67;p13"/>
          <p:cNvSpPr txBox="1">
            <a:spLocks noGrp="1"/>
          </p:cNvSpPr>
          <p:nvPr>
            <p:ph type="ctrTitle"/>
          </p:nvPr>
        </p:nvSpPr>
        <p:spPr>
          <a:xfrm>
            <a:off x="582790" y="4886092"/>
            <a:ext cx="9267911" cy="1456251"/>
          </a:xfrm>
          <a:prstGeom prst="rect">
            <a:avLst/>
          </a:prstGeom>
        </p:spPr>
        <p:txBody>
          <a:bodyPr spcFirstLastPara="1" vert="horz" wrap="square" lIns="121900" tIns="121900" rIns="121900" bIns="121900" rtlCol="0" anchor="ctr" anchorCtr="0">
            <a:noAutofit/>
          </a:bodyPr>
          <a:lstStyle/>
          <a:p>
            <a:pPr algn="l">
              <a:spcBef>
                <a:spcPts val="0"/>
              </a:spcBef>
            </a:pPr>
            <a:r>
              <a:rPr lang="en-US" sz="5867" dirty="0">
                <a:solidFill>
                  <a:schemeClr val="bg1"/>
                </a:solidFill>
                <a:latin typeface="Calibri" panose="020F0502020204030204" pitchFamily="34" charset="0"/>
                <a:cs typeface="Calibri" panose="020F0502020204030204" pitchFamily="34" charset="0"/>
              </a:rPr>
              <a:t>Fiscal Year 2026/27 </a:t>
            </a:r>
            <a:br>
              <a:rPr lang="en-US" sz="5867" dirty="0">
                <a:solidFill>
                  <a:schemeClr val="bg1"/>
                </a:solidFill>
                <a:latin typeface="Calibri" panose="020F0502020204030204" pitchFamily="34" charset="0"/>
                <a:cs typeface="Calibri" panose="020F0502020204030204" pitchFamily="34" charset="0"/>
              </a:rPr>
            </a:br>
            <a:r>
              <a:rPr lang="en-US" sz="5867" dirty="0">
                <a:solidFill>
                  <a:schemeClr val="bg1"/>
                </a:solidFill>
                <a:latin typeface="Calibri" panose="020F0502020204030204" pitchFamily="34" charset="0"/>
                <a:cs typeface="Calibri" panose="020F0502020204030204" pitchFamily="34" charset="0"/>
              </a:rPr>
              <a:t>Early Budget Work Session</a:t>
            </a:r>
          </a:p>
        </p:txBody>
      </p:sp>
      <p:pic>
        <p:nvPicPr>
          <p:cNvPr id="9" name="Picture 8" descr="City of Sacramento logo">
            <a:extLst>
              <a:ext uri="{FF2B5EF4-FFF2-40B4-BE49-F238E27FC236}">
                <a16:creationId xmlns:a16="http://schemas.microsoft.com/office/drawing/2014/main" id="{7531B5CC-81B6-4E47-9813-2CAF857CA47E}"/>
              </a:ext>
            </a:extLst>
          </p:cNvPr>
          <p:cNvPicPr>
            <a:picLocks noChangeAspect="1"/>
          </p:cNvPicPr>
          <p:nvPr/>
        </p:nvPicPr>
        <p:blipFill>
          <a:blip r:embed="rId5"/>
          <a:srcRect/>
          <a:stretch/>
        </p:blipFill>
        <p:spPr>
          <a:xfrm>
            <a:off x="582792" y="310097"/>
            <a:ext cx="3305177" cy="1272176"/>
          </a:xfrm>
          <a:prstGeom prst="rect">
            <a:avLst/>
          </a:prstGeom>
        </p:spPr>
      </p:pic>
      <p:cxnSp>
        <p:nvCxnSpPr>
          <p:cNvPr id="4" name="Straight Connector 3">
            <a:extLst>
              <a:ext uri="{FF2B5EF4-FFF2-40B4-BE49-F238E27FC236}">
                <a16:creationId xmlns:a16="http://schemas.microsoft.com/office/drawing/2014/main" id="{FBC6D508-E2BA-41F3-870E-604887828659}"/>
              </a:ext>
              <a:ext uri="{C183D7F6-B498-43B3-948B-1728B52AA6E4}">
                <adec:decorative xmlns:adec="http://schemas.microsoft.com/office/drawing/2017/decorative" val="1"/>
              </a:ext>
            </a:extLst>
          </p:cNvPr>
          <p:cNvCxnSpPr/>
          <p:nvPr/>
        </p:nvCxnSpPr>
        <p:spPr>
          <a:xfrm>
            <a:off x="595300" y="4886092"/>
            <a:ext cx="0" cy="1394953"/>
          </a:xfrm>
          <a:prstGeom prst="line">
            <a:avLst/>
          </a:prstGeom>
          <a:ln w="28575" cap="rnd">
            <a:solidFill>
              <a:srgbClr val="EAC994"/>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41D995C-C6F9-39C0-052F-3A41D4C806FB}"/>
              </a:ext>
            </a:extLst>
          </p:cNvPr>
          <p:cNvSpPr>
            <a:spLocks noGrp="1"/>
          </p:cNvSpPr>
          <p:nvPr>
            <p:ph type="title"/>
          </p:nvPr>
        </p:nvSpPr>
        <p:spPr/>
        <p:txBody>
          <a:bodyPr/>
          <a:lstStyle/>
          <a:p>
            <a:r>
              <a:rPr lang="en-US" dirty="0"/>
              <a:t>Structural Deficit Causes</a:t>
            </a:r>
          </a:p>
        </p:txBody>
      </p:sp>
      <p:sp>
        <p:nvSpPr>
          <p:cNvPr id="4" name="Slide Number Placeholder 3">
            <a:extLst>
              <a:ext uri="{FF2B5EF4-FFF2-40B4-BE49-F238E27FC236}">
                <a16:creationId xmlns:a16="http://schemas.microsoft.com/office/drawing/2014/main" id="{1FF31381-0C6E-5E28-D595-CCF00A2A3C84}"/>
              </a:ext>
            </a:extLst>
          </p:cNvPr>
          <p:cNvSpPr>
            <a:spLocks noGrp="1"/>
          </p:cNvSpPr>
          <p:nvPr>
            <p:ph type="sldNum" idx="12"/>
          </p:nvPr>
        </p:nvSpPr>
        <p:spPr/>
        <p:txBody>
          <a:bodyPr/>
          <a:lstStyle/>
          <a:p>
            <a:fld id="{00000000-1234-1234-1234-123412341234}" type="slidenum">
              <a:rPr lang="en" smtClean="0"/>
              <a:pPr/>
              <a:t>10</a:t>
            </a:fld>
            <a:endParaRPr lang="en"/>
          </a:p>
        </p:txBody>
      </p:sp>
      <p:graphicFrame>
        <p:nvGraphicFramePr>
          <p:cNvPr id="6" name="Diagram 5">
            <a:extLst>
              <a:ext uri="{FF2B5EF4-FFF2-40B4-BE49-F238E27FC236}">
                <a16:creationId xmlns:a16="http://schemas.microsoft.com/office/drawing/2014/main" id="{8C90B0E7-F2C9-6495-F6AE-C0898F40B59E}"/>
              </a:ext>
            </a:extLst>
          </p:cNvPr>
          <p:cNvGraphicFramePr/>
          <p:nvPr/>
        </p:nvGraphicFramePr>
        <p:xfrm>
          <a:off x="1023892" y="1088398"/>
          <a:ext cx="9250531" cy="44742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1E14753-12C0-98C3-4C78-3D8E96297960}"/>
              </a:ext>
            </a:extLst>
          </p:cNvPr>
          <p:cNvSpPr txBox="1"/>
          <p:nvPr/>
        </p:nvSpPr>
        <p:spPr>
          <a:xfrm>
            <a:off x="1168422" y="5825605"/>
            <a:ext cx="10330175" cy="1200329"/>
          </a:xfrm>
          <a:prstGeom prst="rect">
            <a:avLst/>
          </a:prstGeom>
          <a:noFill/>
        </p:spPr>
        <p:txBody>
          <a:bodyPr wrap="square" rtlCol="0">
            <a:spAutoFit/>
          </a:bodyPr>
          <a:lstStyle/>
          <a:p>
            <a:r>
              <a:rPr lang="en-US" sz="2400" b="1" dirty="0">
                <a:solidFill>
                  <a:srgbClr val="FF0000"/>
                </a:solidFill>
                <a:latin typeface="Roboto" panose="02000000000000000000" pitchFamily="2" charset="0"/>
                <a:ea typeface="Roboto" panose="02000000000000000000" pitchFamily="2" charset="0"/>
                <a:cs typeface="Roboto" panose="02000000000000000000" pitchFamily="2" charset="0"/>
              </a:rPr>
              <a:t>Budget deficits are not due to an overall drop in City revenues. There is a fundamental imbalance between City expense growth and revenue growth. </a:t>
            </a:r>
          </a:p>
        </p:txBody>
      </p:sp>
    </p:spTree>
    <p:extLst>
      <p:ext uri="{BB962C8B-B14F-4D97-AF65-F5344CB8AC3E}">
        <p14:creationId xmlns:p14="http://schemas.microsoft.com/office/powerpoint/2010/main" val="3251605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59C5F-EB51-0668-FE6F-5A7E01B1D749}"/>
              </a:ext>
            </a:extLst>
          </p:cNvPr>
          <p:cNvSpPr>
            <a:spLocks noGrp="1"/>
          </p:cNvSpPr>
          <p:nvPr>
            <p:ph type="title"/>
          </p:nvPr>
        </p:nvSpPr>
        <p:spPr/>
        <p:txBody>
          <a:bodyPr/>
          <a:lstStyle/>
          <a:p>
            <a:r>
              <a:rPr lang="en-US" dirty="0"/>
              <a:t>Homeless Services Funding</a:t>
            </a:r>
          </a:p>
        </p:txBody>
      </p:sp>
      <p:sp>
        <p:nvSpPr>
          <p:cNvPr id="3" name="Slide Number Placeholder 2">
            <a:extLst>
              <a:ext uri="{FF2B5EF4-FFF2-40B4-BE49-F238E27FC236}">
                <a16:creationId xmlns:a16="http://schemas.microsoft.com/office/drawing/2014/main" id="{2260A918-2EB6-DEEC-6777-8CD77DC5A7D3}"/>
              </a:ext>
            </a:extLst>
          </p:cNvPr>
          <p:cNvSpPr>
            <a:spLocks noGrp="1"/>
          </p:cNvSpPr>
          <p:nvPr>
            <p:ph type="sldNum" idx="12"/>
          </p:nvPr>
        </p:nvSpPr>
        <p:spPr/>
        <p:txBody>
          <a:bodyPr/>
          <a:lstStyle/>
          <a:p>
            <a:fld id="{00000000-1234-1234-1234-123412341234}" type="slidenum">
              <a:rPr lang="en" smtClean="0"/>
              <a:pPr/>
              <a:t>11</a:t>
            </a:fld>
            <a:endParaRPr lang="en"/>
          </a:p>
        </p:txBody>
      </p:sp>
      <p:graphicFrame>
        <p:nvGraphicFramePr>
          <p:cNvPr id="5" name="Chart 4">
            <a:extLst>
              <a:ext uri="{FF2B5EF4-FFF2-40B4-BE49-F238E27FC236}">
                <a16:creationId xmlns:a16="http://schemas.microsoft.com/office/drawing/2014/main" id="{A3CE9110-9A29-8F39-8BF6-3A18BE243989}"/>
              </a:ext>
            </a:extLst>
          </p:cNvPr>
          <p:cNvGraphicFramePr>
            <a:graphicFrameLocks/>
          </p:cNvGraphicFramePr>
          <p:nvPr/>
        </p:nvGraphicFramePr>
        <p:xfrm>
          <a:off x="769400" y="1029810"/>
          <a:ext cx="11130401" cy="53621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55372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70C73-4BDD-5B75-2BE8-3162B105CE98}"/>
              </a:ext>
            </a:extLst>
          </p:cNvPr>
          <p:cNvSpPr>
            <a:spLocks noGrp="1"/>
          </p:cNvSpPr>
          <p:nvPr>
            <p:ph type="title"/>
          </p:nvPr>
        </p:nvSpPr>
        <p:spPr/>
        <p:txBody>
          <a:bodyPr/>
          <a:lstStyle/>
          <a:p>
            <a:r>
              <a:rPr lang="en-US" dirty="0"/>
              <a:t>Funding By Source</a:t>
            </a:r>
          </a:p>
        </p:txBody>
      </p:sp>
      <p:sp>
        <p:nvSpPr>
          <p:cNvPr id="3" name="Slide Number Placeholder 2">
            <a:extLst>
              <a:ext uri="{FF2B5EF4-FFF2-40B4-BE49-F238E27FC236}">
                <a16:creationId xmlns:a16="http://schemas.microsoft.com/office/drawing/2014/main" id="{8E317669-3EF0-2A75-720F-D9CD0F60DF41}"/>
              </a:ext>
            </a:extLst>
          </p:cNvPr>
          <p:cNvSpPr>
            <a:spLocks noGrp="1"/>
          </p:cNvSpPr>
          <p:nvPr>
            <p:ph type="sldNum" idx="12"/>
          </p:nvPr>
        </p:nvSpPr>
        <p:spPr/>
        <p:txBody>
          <a:bodyPr/>
          <a:lstStyle/>
          <a:p>
            <a:fld id="{00000000-1234-1234-1234-123412341234}" type="slidenum">
              <a:rPr lang="en" smtClean="0"/>
              <a:pPr/>
              <a:t>12</a:t>
            </a:fld>
            <a:endParaRPr lang="en"/>
          </a:p>
        </p:txBody>
      </p:sp>
      <p:graphicFrame>
        <p:nvGraphicFramePr>
          <p:cNvPr id="4" name="Chart 3">
            <a:extLst>
              <a:ext uri="{FF2B5EF4-FFF2-40B4-BE49-F238E27FC236}">
                <a16:creationId xmlns:a16="http://schemas.microsoft.com/office/drawing/2014/main" id="{4E168B95-2915-CFEE-D894-E8BEE5864EBC}"/>
              </a:ext>
            </a:extLst>
          </p:cNvPr>
          <p:cNvGraphicFramePr>
            <a:graphicFrameLocks/>
          </p:cNvGraphicFramePr>
          <p:nvPr/>
        </p:nvGraphicFramePr>
        <p:xfrm>
          <a:off x="0" y="914400"/>
          <a:ext cx="12192000" cy="5921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93993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D3851-C57D-27DF-2E2A-49CE094EBD2B}"/>
              </a:ext>
            </a:extLst>
          </p:cNvPr>
          <p:cNvSpPr>
            <a:spLocks noGrp="1"/>
          </p:cNvSpPr>
          <p:nvPr>
            <p:ph type="title"/>
          </p:nvPr>
        </p:nvSpPr>
        <p:spPr/>
        <p:txBody>
          <a:bodyPr/>
          <a:lstStyle/>
          <a:p>
            <a:r>
              <a:rPr lang="en-US" dirty="0"/>
              <a:t>Budget Balancing</a:t>
            </a:r>
            <a:br>
              <a:rPr lang="en-US" dirty="0"/>
            </a:br>
            <a:r>
              <a:rPr lang="en-US" dirty="0"/>
              <a:t> Define Core Services / Advance Priorities</a:t>
            </a:r>
          </a:p>
        </p:txBody>
      </p:sp>
      <p:sp>
        <p:nvSpPr>
          <p:cNvPr id="3" name="Text Placeholder 2">
            <a:extLst>
              <a:ext uri="{FF2B5EF4-FFF2-40B4-BE49-F238E27FC236}">
                <a16:creationId xmlns:a16="http://schemas.microsoft.com/office/drawing/2014/main" id="{E6F0A2C9-CFE6-3643-69E1-5B88C35E5755}"/>
              </a:ext>
            </a:extLst>
          </p:cNvPr>
          <p:cNvSpPr>
            <a:spLocks noGrp="1"/>
          </p:cNvSpPr>
          <p:nvPr>
            <p:ph type="body" idx="1"/>
          </p:nvPr>
        </p:nvSpPr>
        <p:spPr>
          <a:xfrm>
            <a:off x="614600" y="2384594"/>
            <a:ext cx="10962800" cy="4299233"/>
          </a:xfrm>
        </p:spPr>
        <p:txBody>
          <a:bodyPr/>
          <a:lstStyle/>
          <a:p>
            <a:pPr marL="380990" indent="-380990">
              <a:buFont typeface="Arial" panose="020B0604020202020204" pitchFamily="34" charset="0"/>
              <a:buChar char="•"/>
            </a:pPr>
            <a:r>
              <a:rPr lang="en-US" dirty="0"/>
              <a:t>Define &amp; preserve core services.</a:t>
            </a:r>
          </a:p>
          <a:p>
            <a:pPr marL="380990" indent="-380990">
              <a:buFont typeface="Arial" panose="020B0604020202020204" pitchFamily="34" charset="0"/>
              <a:buChar char="•"/>
            </a:pPr>
            <a:endParaRPr lang="en-US" dirty="0"/>
          </a:p>
          <a:p>
            <a:pPr marL="380990" indent="-380990">
              <a:buFont typeface="Arial" panose="020B0604020202020204" pitchFamily="34" charset="0"/>
              <a:buChar char="•"/>
            </a:pPr>
            <a:r>
              <a:rPr lang="en-US" dirty="0"/>
              <a:t>Advance Council priorities:</a:t>
            </a:r>
            <a:endParaRPr lang="en-US" sz="1867" dirty="0"/>
          </a:p>
          <a:p>
            <a:pPr marL="764097" lvl="4" indent="-380990">
              <a:spcBef>
                <a:spcPts val="0"/>
              </a:spcBef>
              <a:buSzPts val="1800"/>
              <a:buFont typeface="Wingdings" panose="05000000000000000000" pitchFamily="2" charset="2"/>
              <a:buChar char="§"/>
            </a:pPr>
            <a:r>
              <a:rPr lang="en-US" dirty="0"/>
              <a:t>Economic Development;</a:t>
            </a:r>
          </a:p>
          <a:p>
            <a:pPr marL="761981" indent="-380990">
              <a:buFont typeface="Wingdings" panose="05000000000000000000" pitchFamily="2" charset="2"/>
              <a:buChar char="§"/>
            </a:pPr>
            <a:r>
              <a:rPr lang="en-US" sz="1867" dirty="0"/>
              <a:t>Homelessness; and</a:t>
            </a:r>
          </a:p>
          <a:p>
            <a:pPr marL="764097" indent="-380990">
              <a:buFont typeface="Wingdings" panose="05000000000000000000" pitchFamily="2" charset="2"/>
              <a:buChar char="§"/>
            </a:pPr>
            <a:r>
              <a:rPr lang="en-US" sz="1867" dirty="0"/>
              <a:t>Public Safety.</a:t>
            </a:r>
          </a:p>
          <a:p>
            <a:pPr marL="380990" indent="-380990">
              <a:buFont typeface="Arial" panose="020B0604020202020204" pitchFamily="34" charset="0"/>
              <a:buChar char="•"/>
            </a:pPr>
            <a:endParaRPr lang="en-US" dirty="0"/>
          </a:p>
          <a:p>
            <a:pPr marL="380990" indent="-380990">
              <a:buFont typeface="Arial" panose="020B0604020202020204" pitchFamily="34" charset="0"/>
              <a:buChar char="•"/>
            </a:pPr>
            <a:r>
              <a:rPr lang="en-US" dirty="0"/>
              <a:t>Minimize, to the extent possible, impacts on services to the public.</a:t>
            </a:r>
          </a:p>
          <a:p>
            <a:pPr marL="380990" indent="-380990">
              <a:buFont typeface="Arial" panose="020B0604020202020204" pitchFamily="34" charset="0"/>
              <a:buChar char="•"/>
            </a:pPr>
            <a:endParaRPr lang="en-US" dirty="0"/>
          </a:p>
          <a:p>
            <a:pPr marL="380990" indent="-380990">
              <a:buFont typeface="Arial" panose="020B0604020202020204" pitchFamily="34" charset="0"/>
              <a:buChar char="•"/>
            </a:pPr>
            <a:r>
              <a:rPr lang="en-US" dirty="0"/>
              <a:t>Minimize, to the extent possible, impacts on staff.</a:t>
            </a:r>
          </a:p>
          <a:p>
            <a:endParaRPr lang="en-US" dirty="0"/>
          </a:p>
        </p:txBody>
      </p:sp>
      <p:sp>
        <p:nvSpPr>
          <p:cNvPr id="4" name="Slide Number Placeholder 3">
            <a:extLst>
              <a:ext uri="{FF2B5EF4-FFF2-40B4-BE49-F238E27FC236}">
                <a16:creationId xmlns:a16="http://schemas.microsoft.com/office/drawing/2014/main" id="{22298283-4604-868E-A60C-ACAE3C71D41F}"/>
              </a:ext>
            </a:extLst>
          </p:cNvPr>
          <p:cNvSpPr>
            <a:spLocks noGrp="1"/>
          </p:cNvSpPr>
          <p:nvPr>
            <p:ph type="sldNum" idx="12"/>
          </p:nvPr>
        </p:nvSpPr>
        <p:spPr/>
        <p:txBody>
          <a:bodyPr/>
          <a:lstStyle/>
          <a:p>
            <a:fld id="{00000000-1234-1234-1234-123412341234}" type="slidenum">
              <a:rPr lang="en" smtClean="0"/>
              <a:pPr/>
              <a:t>13</a:t>
            </a:fld>
            <a:endParaRPr lang="en"/>
          </a:p>
        </p:txBody>
      </p:sp>
    </p:spTree>
    <p:extLst>
      <p:ext uri="{BB962C8B-B14F-4D97-AF65-F5344CB8AC3E}">
        <p14:creationId xmlns:p14="http://schemas.microsoft.com/office/powerpoint/2010/main" val="3494857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E5D32-567B-4EBD-C488-64B5AB466AC9}"/>
              </a:ext>
            </a:extLst>
          </p:cNvPr>
          <p:cNvSpPr>
            <a:spLocks noGrp="1"/>
          </p:cNvSpPr>
          <p:nvPr>
            <p:ph type="title"/>
          </p:nvPr>
        </p:nvSpPr>
        <p:spPr/>
        <p:txBody>
          <a:bodyPr/>
          <a:lstStyle/>
          <a:p>
            <a:r>
              <a:rPr lang="en-US" dirty="0"/>
              <a:t>Budget Balancing – Reduction Targets</a:t>
            </a:r>
          </a:p>
        </p:txBody>
      </p:sp>
      <p:sp>
        <p:nvSpPr>
          <p:cNvPr id="3" name="Slide Number Placeholder 2">
            <a:extLst>
              <a:ext uri="{FF2B5EF4-FFF2-40B4-BE49-F238E27FC236}">
                <a16:creationId xmlns:a16="http://schemas.microsoft.com/office/drawing/2014/main" id="{DC5FDCAD-A27E-52E5-76D9-37AE6F2DF37A}"/>
              </a:ext>
            </a:extLst>
          </p:cNvPr>
          <p:cNvSpPr>
            <a:spLocks noGrp="1"/>
          </p:cNvSpPr>
          <p:nvPr>
            <p:ph type="sldNum" idx="12"/>
          </p:nvPr>
        </p:nvSpPr>
        <p:spPr/>
        <p:txBody>
          <a:bodyPr/>
          <a:lstStyle/>
          <a:p>
            <a:fld id="{00000000-1234-1234-1234-123412341234}" type="slidenum">
              <a:rPr lang="en" smtClean="0"/>
              <a:pPr/>
              <a:t>14</a:t>
            </a:fld>
            <a:endParaRPr lang="en"/>
          </a:p>
        </p:txBody>
      </p:sp>
      <p:sp>
        <p:nvSpPr>
          <p:cNvPr id="4" name="TextBox 3">
            <a:extLst>
              <a:ext uri="{FF2B5EF4-FFF2-40B4-BE49-F238E27FC236}">
                <a16:creationId xmlns:a16="http://schemas.microsoft.com/office/drawing/2014/main" id="{E7EAC499-38BB-1325-BDBC-BACE36080ED6}"/>
              </a:ext>
            </a:extLst>
          </p:cNvPr>
          <p:cNvSpPr txBox="1"/>
          <p:nvPr/>
        </p:nvSpPr>
        <p:spPr>
          <a:xfrm>
            <a:off x="254986" y="1327125"/>
            <a:ext cx="11644815" cy="4852547"/>
          </a:xfrm>
          <a:prstGeom prst="rect">
            <a:avLst/>
          </a:prstGeom>
          <a:noFill/>
        </p:spPr>
        <p:txBody>
          <a:bodyPr wrap="square" rtlCol="0">
            <a:spAutoFit/>
          </a:bodyPr>
          <a:lstStyle/>
          <a:p>
            <a:r>
              <a:rPr lang="en-US" sz="2133" b="1" dirty="0">
                <a:solidFill>
                  <a:schemeClr val="bg2"/>
                </a:solidFill>
              </a:rPr>
              <a:t>Budget Balancing – Creating a Menu of Options</a:t>
            </a:r>
          </a:p>
          <a:p>
            <a:pPr marL="380990" indent="-380990">
              <a:buFont typeface="Arial" panose="020B0604020202020204" pitchFamily="34" charset="0"/>
              <a:buChar char="•"/>
            </a:pPr>
            <a:endParaRPr lang="en-US" sz="2400" dirty="0">
              <a:solidFill>
                <a:schemeClr val="bg2"/>
              </a:solidFill>
            </a:endParaRPr>
          </a:p>
          <a:p>
            <a:pPr marL="380990" indent="-380990">
              <a:buFont typeface="Arial" panose="020B0604020202020204" pitchFamily="34" charset="0"/>
              <a:buChar char="•"/>
            </a:pPr>
            <a:r>
              <a:rPr lang="en-US" sz="2400" dirty="0">
                <a:solidFill>
                  <a:schemeClr val="bg2"/>
                </a:solidFill>
              </a:rPr>
              <a:t>Departments to develop reduction plans to hit a target reduction of 15% net G/MU fund use.</a:t>
            </a:r>
          </a:p>
          <a:p>
            <a:pPr marL="380990" indent="-380990">
              <a:buFont typeface="Arial" panose="020B0604020202020204" pitchFamily="34" charset="0"/>
              <a:buChar char="•"/>
            </a:pPr>
            <a:endParaRPr lang="en-US" sz="2400" dirty="0">
              <a:solidFill>
                <a:schemeClr val="bg2"/>
              </a:solidFill>
            </a:endParaRPr>
          </a:p>
          <a:p>
            <a:pPr marL="380990" indent="-380990">
              <a:buFont typeface="Arial" panose="020B0604020202020204" pitchFamily="34" charset="0"/>
              <a:buChar char="•"/>
            </a:pPr>
            <a:r>
              <a:rPr lang="en-US" sz="2400" dirty="0">
                <a:solidFill>
                  <a:schemeClr val="bg2"/>
                </a:solidFill>
              </a:rPr>
              <a:t>Define service and staffing impact of each strategy.</a:t>
            </a:r>
          </a:p>
          <a:p>
            <a:pPr marL="380990" indent="-380990">
              <a:buFont typeface="Arial" panose="020B0604020202020204" pitchFamily="34" charset="0"/>
              <a:buChar char="•"/>
            </a:pPr>
            <a:endParaRPr lang="en-US" sz="2400" dirty="0">
              <a:solidFill>
                <a:schemeClr val="bg2"/>
              </a:solidFill>
            </a:endParaRPr>
          </a:p>
          <a:p>
            <a:pPr marL="380990" indent="-380990">
              <a:buFont typeface="Arial" panose="020B0604020202020204" pitchFamily="34" charset="0"/>
              <a:buChar char="•"/>
            </a:pPr>
            <a:r>
              <a:rPr lang="en-US" sz="2400" dirty="0">
                <a:solidFill>
                  <a:schemeClr val="bg2"/>
                </a:solidFill>
              </a:rPr>
              <a:t>Finance staff will review projects and other citywide budget reduction strategies.</a:t>
            </a:r>
          </a:p>
          <a:p>
            <a:pPr marL="380990" indent="-380990">
              <a:buFont typeface="Arial" panose="020B0604020202020204" pitchFamily="34" charset="0"/>
              <a:buChar char="•"/>
            </a:pPr>
            <a:endParaRPr lang="en-US" sz="2400" dirty="0">
              <a:solidFill>
                <a:schemeClr val="bg2"/>
              </a:solidFill>
            </a:endParaRPr>
          </a:p>
          <a:p>
            <a:pPr marL="380990" indent="-380990">
              <a:buFont typeface="Arial" panose="020B0604020202020204" pitchFamily="34" charset="0"/>
              <a:buChar char="•"/>
            </a:pPr>
            <a:endParaRPr lang="en-US" sz="2400" dirty="0">
              <a:solidFill>
                <a:schemeClr val="bg2"/>
              </a:solidFill>
            </a:endParaRPr>
          </a:p>
          <a:p>
            <a:r>
              <a:rPr lang="en-US" sz="2400" dirty="0">
                <a:solidFill>
                  <a:schemeClr val="bg2"/>
                </a:solidFill>
              </a:rPr>
              <a:t>This process generates more savings options than are needed to balance the budget which allows the City to be strategic in selecting reductions.</a:t>
            </a:r>
          </a:p>
          <a:p>
            <a:endParaRPr lang="en-US" sz="2400" dirty="0">
              <a:solidFill>
                <a:schemeClr val="bg2"/>
              </a:solidFill>
            </a:endParaRPr>
          </a:p>
        </p:txBody>
      </p:sp>
    </p:spTree>
    <p:extLst>
      <p:ext uri="{BB962C8B-B14F-4D97-AF65-F5344CB8AC3E}">
        <p14:creationId xmlns:p14="http://schemas.microsoft.com/office/powerpoint/2010/main" val="4293922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0DD84C1-691E-03B9-421A-0C038B28AAB5}"/>
              </a:ext>
            </a:extLst>
          </p:cNvPr>
          <p:cNvSpPr>
            <a:spLocks noGrp="1"/>
          </p:cNvSpPr>
          <p:nvPr>
            <p:ph type="title"/>
          </p:nvPr>
        </p:nvSpPr>
        <p:spPr>
          <a:xfrm>
            <a:off x="373763" y="2417337"/>
            <a:ext cx="3744000" cy="2023327"/>
          </a:xfrm>
        </p:spPr>
        <p:txBody>
          <a:bodyPr anchor="ctr"/>
          <a:lstStyle/>
          <a:p>
            <a:pPr algn="ctr"/>
            <a:r>
              <a:rPr lang="en-US" dirty="0"/>
              <a:t>Baseline</a:t>
            </a:r>
            <a:br>
              <a:rPr lang="en-US" dirty="0"/>
            </a:br>
            <a:r>
              <a:rPr lang="en-US" dirty="0"/>
              <a:t>Budget Balancing Plan</a:t>
            </a:r>
          </a:p>
        </p:txBody>
      </p:sp>
      <p:sp>
        <p:nvSpPr>
          <p:cNvPr id="3" name="Slide Number Placeholder 2">
            <a:extLst>
              <a:ext uri="{FF2B5EF4-FFF2-40B4-BE49-F238E27FC236}">
                <a16:creationId xmlns:a16="http://schemas.microsoft.com/office/drawing/2014/main" id="{99E6E048-4319-A5FB-BA16-7D14649EE7C7}"/>
              </a:ext>
            </a:extLst>
          </p:cNvPr>
          <p:cNvSpPr>
            <a:spLocks noGrp="1"/>
          </p:cNvSpPr>
          <p:nvPr>
            <p:ph type="sldNum" idx="12"/>
          </p:nvPr>
        </p:nvSpPr>
        <p:spPr/>
        <p:txBody>
          <a:bodyPr/>
          <a:lstStyle/>
          <a:p>
            <a:fld id="{00000000-1234-1234-1234-123412341234}" type="slidenum">
              <a:rPr lang="en" smtClean="0"/>
              <a:pPr/>
              <a:t>15</a:t>
            </a:fld>
            <a:endParaRPr lang="en"/>
          </a:p>
        </p:txBody>
      </p:sp>
      <p:graphicFrame>
        <p:nvGraphicFramePr>
          <p:cNvPr id="2" name="Table 1">
            <a:extLst>
              <a:ext uri="{FF2B5EF4-FFF2-40B4-BE49-F238E27FC236}">
                <a16:creationId xmlns:a16="http://schemas.microsoft.com/office/drawing/2014/main" id="{4945F914-31C9-3ACF-9E5E-78F8EEABF374}"/>
              </a:ext>
            </a:extLst>
          </p:cNvPr>
          <p:cNvGraphicFramePr>
            <a:graphicFrameLocks noGrp="1"/>
          </p:cNvGraphicFramePr>
          <p:nvPr/>
        </p:nvGraphicFramePr>
        <p:xfrm>
          <a:off x="4782105" y="149779"/>
          <a:ext cx="6948416" cy="6299200"/>
        </p:xfrm>
        <a:graphic>
          <a:graphicData uri="http://schemas.openxmlformats.org/drawingml/2006/table">
            <a:tbl>
              <a:tblPr firstRow="1" bandRow="1">
                <a:tableStyleId>{69012ECD-51FC-41F1-AA8D-1B2483CD663E}</a:tableStyleId>
              </a:tblPr>
              <a:tblGrid>
                <a:gridCol w="4959657">
                  <a:extLst>
                    <a:ext uri="{9D8B030D-6E8A-4147-A177-3AD203B41FA5}">
                      <a16:colId xmlns:a16="http://schemas.microsoft.com/office/drawing/2014/main" val="4218148556"/>
                    </a:ext>
                  </a:extLst>
                </a:gridCol>
                <a:gridCol w="1988759">
                  <a:extLst>
                    <a:ext uri="{9D8B030D-6E8A-4147-A177-3AD203B41FA5}">
                      <a16:colId xmlns:a16="http://schemas.microsoft.com/office/drawing/2014/main" val="1761460928"/>
                    </a:ext>
                  </a:extLst>
                </a:gridCol>
              </a:tblGrid>
              <a:tr h="447040">
                <a:tc>
                  <a:txBody>
                    <a:bodyPr/>
                    <a:lstStyle/>
                    <a:p>
                      <a:pPr algn="ctr"/>
                      <a:r>
                        <a:rPr lang="en-US" sz="2100" dirty="0"/>
                        <a:t>Strategy</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100" dirty="0"/>
                        <a:t>Savings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9730012"/>
                  </a:ext>
                </a:extLst>
              </a:tr>
              <a:tr h="365760">
                <a:tc>
                  <a:txBody>
                    <a:bodyPr/>
                    <a:lstStyle/>
                    <a:p>
                      <a:r>
                        <a:rPr lang="en-US" sz="1600" dirty="0">
                          <a:solidFill>
                            <a:schemeClr val="bg2"/>
                          </a:solidFill>
                        </a:rPr>
                        <a:t>Interest on Treasury Pool</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$3.5</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3833881"/>
                  </a:ext>
                </a:extLst>
              </a:tr>
              <a:tr h="365760">
                <a:tc>
                  <a:txBody>
                    <a:bodyPr/>
                    <a:lstStyle/>
                    <a:p>
                      <a:r>
                        <a:rPr lang="en-US" sz="1600" dirty="0">
                          <a:solidFill>
                            <a:schemeClr val="bg2"/>
                          </a:solidFill>
                        </a:rPr>
                        <a:t>Debt Refunding</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$1.4</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6608643"/>
                  </a:ext>
                </a:extLst>
              </a:tr>
              <a:tr h="365760">
                <a:tc>
                  <a:txBody>
                    <a:bodyPr/>
                    <a:lstStyle/>
                    <a:p>
                      <a:r>
                        <a:rPr lang="en-US" sz="1600" dirty="0">
                          <a:solidFill>
                            <a:schemeClr val="bg2"/>
                          </a:solidFill>
                        </a:rPr>
                        <a:t>Debt Service Funding Shift</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$1.2</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019937"/>
                  </a:ext>
                </a:extLst>
              </a:tr>
              <a:tr h="365760">
                <a:tc>
                  <a:txBody>
                    <a:bodyPr/>
                    <a:lstStyle/>
                    <a:p>
                      <a:r>
                        <a:rPr lang="en-US" sz="1600" dirty="0">
                          <a:solidFill>
                            <a:schemeClr val="bg2"/>
                          </a:solidFill>
                        </a:rPr>
                        <a:t>Citywide Strategies / Project Fund Reallocations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$11.4</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3123362"/>
                  </a:ext>
                </a:extLst>
              </a:tr>
              <a:tr h="365760">
                <a:tc>
                  <a:txBody>
                    <a:bodyPr/>
                    <a:lstStyle/>
                    <a:p>
                      <a:r>
                        <a:rPr lang="en-US" sz="1600" dirty="0">
                          <a:solidFill>
                            <a:schemeClr val="bg2"/>
                          </a:solidFill>
                        </a:rPr>
                        <a:t>Homelessness Services Contract Efficiencies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$3.8</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0210489"/>
                  </a:ext>
                </a:extLst>
              </a:tr>
              <a:tr h="365760">
                <a:tc>
                  <a:txBody>
                    <a:bodyPr/>
                    <a:lstStyle/>
                    <a:p>
                      <a:r>
                        <a:rPr lang="en-US" sz="1600" dirty="0">
                          <a:solidFill>
                            <a:schemeClr val="bg2"/>
                          </a:solidFill>
                        </a:rPr>
                        <a:t>Hotel Voucher Program Shift</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$3.2</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8887459"/>
                  </a:ext>
                </a:extLst>
              </a:tr>
              <a:tr h="365760">
                <a:tc>
                  <a:txBody>
                    <a:bodyPr/>
                    <a:lstStyle/>
                    <a:p>
                      <a:r>
                        <a:rPr lang="en-US" sz="1600" dirty="0">
                          <a:solidFill>
                            <a:schemeClr val="bg2"/>
                          </a:solidFill>
                        </a:rPr>
                        <a:t>X St Shelter Partnership Savings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$2.8</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6024015"/>
                  </a:ext>
                </a:extLst>
              </a:tr>
              <a:tr h="365760">
                <a:tc>
                  <a:txBody>
                    <a:bodyPr/>
                    <a:lstStyle/>
                    <a:p>
                      <a:r>
                        <a:rPr lang="en-US" sz="1600" dirty="0">
                          <a:solidFill>
                            <a:schemeClr val="bg2"/>
                          </a:solidFill>
                        </a:rPr>
                        <a:t>Fire Single Role Savings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$3.6</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9399871"/>
                  </a:ext>
                </a:extLst>
              </a:tr>
              <a:tr h="365760">
                <a:tc>
                  <a:txBody>
                    <a:bodyPr/>
                    <a:lstStyle/>
                    <a:p>
                      <a:r>
                        <a:rPr lang="en-US" sz="1600" dirty="0">
                          <a:solidFill>
                            <a:schemeClr val="bg2"/>
                          </a:solidFill>
                        </a:rPr>
                        <a:t>Violence Prevention Grant &amp; MYOP</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$1.8</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8069147"/>
                  </a:ext>
                </a:extLst>
              </a:tr>
              <a:tr h="365760">
                <a:tc>
                  <a:txBody>
                    <a:bodyPr/>
                    <a:lstStyle/>
                    <a:p>
                      <a:r>
                        <a:rPr lang="en-US" sz="1600" dirty="0">
                          <a:solidFill>
                            <a:schemeClr val="bg2"/>
                          </a:solidFill>
                        </a:rPr>
                        <a:t>Additional Departmental Revenues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$15.1</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2088837"/>
                  </a:ext>
                </a:extLst>
              </a:tr>
              <a:tr h="365760">
                <a:tc>
                  <a:txBody>
                    <a:bodyPr/>
                    <a:lstStyle/>
                    <a:p>
                      <a:r>
                        <a:rPr lang="en-US" sz="1600" dirty="0">
                          <a:solidFill>
                            <a:schemeClr val="bg2"/>
                          </a:solidFill>
                        </a:rPr>
                        <a:t>Expense Reductions: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solidFill>
                          <a:schemeClr val="bg2"/>
                        </a:solidFill>
                      </a:endParaRP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9621253"/>
                  </a:ext>
                </a:extLst>
              </a:tr>
              <a:tr h="365760">
                <a:tc>
                  <a:txBody>
                    <a:bodyPr/>
                    <a:lstStyle/>
                    <a:p>
                      <a:pPr lvl="3"/>
                      <a:r>
                        <a:rPr lang="en-US" sz="1600" dirty="0">
                          <a:solidFill>
                            <a:schemeClr val="bg2"/>
                          </a:solidFill>
                        </a:rPr>
                        <a:t>     Police</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$7.1</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4825210"/>
                  </a:ext>
                </a:extLst>
              </a:tr>
              <a:tr h="365760">
                <a:tc>
                  <a:txBody>
                    <a:bodyPr/>
                    <a:lstStyle/>
                    <a:p>
                      <a:pPr lvl="3"/>
                      <a:r>
                        <a:rPr lang="en-US" sz="1600" dirty="0">
                          <a:solidFill>
                            <a:schemeClr val="bg2"/>
                          </a:solidFill>
                        </a:rPr>
                        <a:t>     Fire</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$5.6 </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3490435"/>
                  </a:ext>
                </a:extLst>
              </a:tr>
              <a:tr h="365760">
                <a:tc>
                  <a:txBody>
                    <a:bodyPr/>
                    <a:lstStyle/>
                    <a:p>
                      <a:pPr lvl="3"/>
                      <a:r>
                        <a:rPr lang="en-US" sz="1600" dirty="0">
                          <a:solidFill>
                            <a:schemeClr val="bg2"/>
                          </a:solidFill>
                        </a:rPr>
                        <a:t>     YPCE</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$4.8</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2188571"/>
                  </a:ext>
                </a:extLst>
              </a:tr>
              <a:tr h="365760">
                <a:tc>
                  <a:txBody>
                    <a:bodyPr/>
                    <a:lstStyle/>
                    <a:p>
                      <a:pPr lvl="3"/>
                      <a:r>
                        <a:rPr lang="en-US" sz="1600" dirty="0">
                          <a:solidFill>
                            <a:schemeClr val="bg2"/>
                          </a:solidFill>
                        </a:rPr>
                        <a:t>     Other Departments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bg2"/>
                          </a:solidFill>
                        </a:rPr>
                        <a:t>$7.5</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9310984"/>
                  </a:ext>
                </a:extLst>
              </a:tr>
              <a:tr h="365760">
                <a:tc>
                  <a:txBody>
                    <a:bodyPr/>
                    <a:lstStyle/>
                    <a:p>
                      <a:r>
                        <a:rPr lang="en-US" sz="1600" b="1" dirty="0">
                          <a:solidFill>
                            <a:schemeClr val="bg2"/>
                          </a:solidFill>
                        </a:rPr>
                        <a:t>Total Savings</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a:solidFill>
                            <a:schemeClr val="bg2"/>
                          </a:solidFill>
                        </a:rPr>
                        <a:t>$72.8</a:t>
                      </a:r>
                    </a:p>
                  </a:txBody>
                  <a:tcPr marL="121920" marR="12192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717107"/>
                  </a:ext>
                </a:extLst>
              </a:tr>
            </a:tbl>
          </a:graphicData>
        </a:graphic>
      </p:graphicFrame>
    </p:spTree>
    <p:extLst>
      <p:ext uri="{BB962C8B-B14F-4D97-AF65-F5344CB8AC3E}">
        <p14:creationId xmlns:p14="http://schemas.microsoft.com/office/powerpoint/2010/main" val="6778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613B3-50CD-7EF8-0AC8-53DC694844DB}"/>
              </a:ext>
            </a:extLst>
          </p:cNvPr>
          <p:cNvSpPr>
            <a:spLocks noGrp="1"/>
          </p:cNvSpPr>
          <p:nvPr>
            <p:ph type="title"/>
          </p:nvPr>
        </p:nvSpPr>
        <p:spPr>
          <a:xfrm>
            <a:off x="289600" y="2320032"/>
            <a:ext cx="3744000" cy="1582549"/>
          </a:xfrm>
        </p:spPr>
        <p:txBody>
          <a:bodyPr/>
          <a:lstStyle/>
          <a:p>
            <a:pPr algn="ctr"/>
            <a:r>
              <a:rPr lang="en-US" dirty="0"/>
              <a:t>Budget Balancing – Alignment with Council Priorities</a:t>
            </a:r>
          </a:p>
        </p:txBody>
      </p:sp>
      <p:sp>
        <p:nvSpPr>
          <p:cNvPr id="4" name="Slide Number Placeholder 3">
            <a:extLst>
              <a:ext uri="{FF2B5EF4-FFF2-40B4-BE49-F238E27FC236}">
                <a16:creationId xmlns:a16="http://schemas.microsoft.com/office/drawing/2014/main" id="{31836990-4012-A56F-55FD-9ED7C9613CF8}"/>
              </a:ext>
            </a:extLst>
          </p:cNvPr>
          <p:cNvSpPr>
            <a:spLocks noGrp="1"/>
          </p:cNvSpPr>
          <p:nvPr>
            <p:ph type="sldNum" idx="12"/>
          </p:nvPr>
        </p:nvSpPr>
        <p:spPr/>
        <p:txBody>
          <a:bodyPr/>
          <a:lstStyle/>
          <a:p>
            <a:fld id="{00000000-1234-1234-1234-123412341234}" type="slidenum">
              <a:rPr lang="en" smtClean="0"/>
              <a:pPr/>
              <a:t>16</a:t>
            </a:fld>
            <a:endParaRPr lang="en"/>
          </a:p>
        </p:txBody>
      </p:sp>
      <p:sp>
        <p:nvSpPr>
          <p:cNvPr id="5" name="TextBox 4">
            <a:extLst>
              <a:ext uri="{FF2B5EF4-FFF2-40B4-BE49-F238E27FC236}">
                <a16:creationId xmlns:a16="http://schemas.microsoft.com/office/drawing/2014/main" id="{C64065F0-B97E-A018-1CE6-E6CFBB083946}"/>
              </a:ext>
            </a:extLst>
          </p:cNvPr>
          <p:cNvSpPr txBox="1"/>
          <p:nvPr/>
        </p:nvSpPr>
        <p:spPr>
          <a:xfrm>
            <a:off x="4580877" y="320743"/>
            <a:ext cx="7321523" cy="5940088"/>
          </a:xfrm>
          <a:prstGeom prst="rect">
            <a:avLst/>
          </a:prstGeom>
          <a:noFill/>
        </p:spPr>
        <p:txBody>
          <a:bodyPr wrap="square" rtlCol="0">
            <a:spAutoFit/>
          </a:bodyPr>
          <a:lstStyle/>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Economic develop programs to continue innovative and inclusive strategies such as tax increment financing, streamlined permitting, and entrepreneurship support to drive growth.</a:t>
            </a:r>
          </a:p>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Maintains homelessness services at lower costs.</a:t>
            </a:r>
          </a:p>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No sworn police or fire separation from the City.</a:t>
            </a:r>
          </a:p>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Lower proportional share reductions in Police and Fire versus across-the-board cuts.</a:t>
            </a:r>
          </a:p>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Avoids Fire station closures &amp; continues Single Role program.</a:t>
            </a:r>
          </a:p>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Maintains community prosecutor for additional year.</a:t>
            </a:r>
          </a:p>
          <a:p>
            <a:pPr marL="380990" indent="-380990">
              <a:buFont typeface="Arial" panose="020B0604020202020204" pitchFamily="34" charset="0"/>
              <a:buChar char="•"/>
            </a:pPr>
            <a:endParaRPr lang="en-US" sz="2000" dirty="0">
              <a:solidFill>
                <a:schemeClr val="bg2"/>
              </a:solidFill>
            </a:endParaRPr>
          </a:p>
          <a:p>
            <a:pPr marL="380990" indent="-380990">
              <a:buFont typeface="Arial" panose="020B0604020202020204" pitchFamily="34" charset="0"/>
              <a:buChar char="•"/>
            </a:pPr>
            <a:r>
              <a:rPr lang="en-US" sz="2000" dirty="0">
                <a:solidFill>
                  <a:schemeClr val="bg2"/>
                </a:solidFill>
              </a:rPr>
              <a:t>Maintains FUEL Network service levels for an additional year with funding from Federal Funding Reserve established by Council in FY 2025/26 Budget.</a:t>
            </a:r>
          </a:p>
        </p:txBody>
      </p:sp>
    </p:spTree>
    <p:extLst>
      <p:ext uri="{BB962C8B-B14F-4D97-AF65-F5344CB8AC3E}">
        <p14:creationId xmlns:p14="http://schemas.microsoft.com/office/powerpoint/2010/main" val="2247485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DD612-F7E1-1F19-C011-4F2B354C9EBE}"/>
              </a:ext>
            </a:extLst>
          </p:cNvPr>
          <p:cNvSpPr>
            <a:spLocks noGrp="1"/>
          </p:cNvSpPr>
          <p:nvPr>
            <p:ph type="title"/>
          </p:nvPr>
        </p:nvSpPr>
        <p:spPr>
          <a:xfrm>
            <a:off x="301437" y="2793400"/>
            <a:ext cx="3744000" cy="1271200"/>
          </a:xfrm>
        </p:spPr>
        <p:txBody>
          <a:bodyPr anchor="ctr"/>
          <a:lstStyle/>
          <a:p>
            <a:pPr algn="ctr"/>
            <a:r>
              <a:rPr lang="en-US" sz="5333" dirty="0"/>
              <a:t>Pending Factors</a:t>
            </a:r>
          </a:p>
        </p:txBody>
      </p:sp>
      <p:sp>
        <p:nvSpPr>
          <p:cNvPr id="3" name="Text Placeholder 2">
            <a:extLst>
              <a:ext uri="{FF2B5EF4-FFF2-40B4-BE49-F238E27FC236}">
                <a16:creationId xmlns:a16="http://schemas.microsoft.com/office/drawing/2014/main" id="{B45C0E0E-006F-5BD4-F4AE-C44E53610224}"/>
              </a:ext>
            </a:extLst>
          </p:cNvPr>
          <p:cNvSpPr>
            <a:spLocks noGrp="1"/>
          </p:cNvSpPr>
          <p:nvPr>
            <p:ph type="body" idx="1"/>
          </p:nvPr>
        </p:nvSpPr>
        <p:spPr>
          <a:xfrm>
            <a:off x="4616193" y="343258"/>
            <a:ext cx="7480129" cy="6171487"/>
          </a:xfrm>
        </p:spPr>
        <p:txBody>
          <a:bodyPr anchor="ctr"/>
          <a:lstStyle/>
          <a:p>
            <a:pPr>
              <a:buClr>
                <a:schemeClr val="bg2"/>
              </a:buClr>
              <a:buFont typeface="Arial" panose="020B0604020202020204" pitchFamily="34" charset="0"/>
              <a:buChar char="•"/>
            </a:pPr>
            <a:r>
              <a:rPr lang="en-US" sz="2400" dirty="0">
                <a:solidFill>
                  <a:schemeClr val="bg2"/>
                </a:solidFill>
              </a:rPr>
              <a:t>Labor negotiations </a:t>
            </a:r>
          </a:p>
          <a:p>
            <a:pPr marL="203195" indent="0">
              <a:buClr>
                <a:schemeClr val="bg2"/>
              </a:buClr>
              <a:buNone/>
            </a:pPr>
            <a:endParaRPr lang="en-US" sz="2400" dirty="0">
              <a:solidFill>
                <a:schemeClr val="bg2"/>
              </a:solidFill>
            </a:endParaRPr>
          </a:p>
          <a:p>
            <a:pPr>
              <a:buClr>
                <a:schemeClr val="bg2"/>
              </a:buClr>
              <a:buFont typeface="Arial" panose="020B0604020202020204" pitchFamily="34" charset="0"/>
              <a:buChar char="•"/>
            </a:pPr>
            <a:r>
              <a:rPr lang="en-US" sz="2400" dirty="0">
                <a:solidFill>
                  <a:schemeClr val="bg2"/>
                </a:solidFill>
              </a:rPr>
              <a:t>Unfunded liabilities (pension, capital, and deferred maintenance)</a:t>
            </a:r>
          </a:p>
          <a:p>
            <a:pPr marL="203195" indent="0">
              <a:buClr>
                <a:schemeClr val="bg2"/>
              </a:buClr>
              <a:buNone/>
            </a:pPr>
            <a:endParaRPr lang="en-US" sz="2400" dirty="0">
              <a:solidFill>
                <a:schemeClr val="bg2"/>
              </a:solidFill>
            </a:endParaRPr>
          </a:p>
          <a:p>
            <a:pPr>
              <a:buClr>
                <a:schemeClr val="bg2"/>
              </a:buClr>
              <a:buFont typeface="Arial" panose="020B0604020202020204" pitchFamily="34" charset="0"/>
              <a:buChar char="•"/>
            </a:pPr>
            <a:r>
              <a:rPr lang="en-US" sz="2400" dirty="0">
                <a:solidFill>
                  <a:schemeClr val="bg2"/>
                </a:solidFill>
              </a:rPr>
              <a:t>Future of State homelessness program resources</a:t>
            </a:r>
          </a:p>
          <a:p>
            <a:pPr>
              <a:buClr>
                <a:schemeClr val="bg2"/>
              </a:buClr>
              <a:buFont typeface="Arial" panose="020B0604020202020204" pitchFamily="34" charset="0"/>
              <a:buChar char="•"/>
            </a:pPr>
            <a:endParaRPr lang="en-US" sz="2400" dirty="0">
              <a:solidFill>
                <a:schemeClr val="bg2"/>
              </a:solidFill>
            </a:endParaRPr>
          </a:p>
          <a:p>
            <a:pPr>
              <a:buClr>
                <a:schemeClr val="bg2"/>
              </a:buClr>
              <a:buFont typeface="Arial" panose="020B0604020202020204" pitchFamily="34" charset="0"/>
              <a:buChar char="•"/>
            </a:pPr>
            <a:r>
              <a:rPr lang="en-US" sz="2400" dirty="0">
                <a:solidFill>
                  <a:schemeClr val="bg2"/>
                </a:solidFill>
              </a:rPr>
              <a:t>Federal funding risks</a:t>
            </a:r>
          </a:p>
          <a:p>
            <a:pPr>
              <a:buClr>
                <a:schemeClr val="bg2"/>
              </a:buClr>
              <a:buFont typeface="Arial" panose="020B0604020202020204" pitchFamily="34" charset="0"/>
              <a:buChar char="•"/>
            </a:pPr>
            <a:endParaRPr lang="en-US" sz="2400" dirty="0">
              <a:solidFill>
                <a:schemeClr val="bg2"/>
              </a:solidFill>
            </a:endParaRPr>
          </a:p>
          <a:p>
            <a:pPr>
              <a:buClr>
                <a:schemeClr val="bg2"/>
              </a:buClr>
              <a:buFont typeface="Arial" panose="020B0604020202020204" pitchFamily="34" charset="0"/>
              <a:buChar char="•"/>
            </a:pPr>
            <a:r>
              <a:rPr lang="en-US" sz="2400" dirty="0">
                <a:solidFill>
                  <a:schemeClr val="bg2"/>
                </a:solidFill>
              </a:rPr>
              <a:t>Risk of recession</a:t>
            </a:r>
          </a:p>
          <a:p>
            <a:pPr marL="203195" indent="0">
              <a:buClr>
                <a:schemeClr val="bg2"/>
              </a:buClr>
              <a:buNone/>
            </a:pPr>
            <a:endParaRPr lang="en-US" sz="2400" dirty="0">
              <a:solidFill>
                <a:schemeClr val="bg2"/>
              </a:solidFill>
            </a:endParaRPr>
          </a:p>
          <a:p>
            <a:pPr>
              <a:buClr>
                <a:schemeClr val="bg2"/>
              </a:buClr>
              <a:buFont typeface="Arial" panose="020B0604020202020204" pitchFamily="34" charset="0"/>
              <a:buChar char="•"/>
            </a:pPr>
            <a:r>
              <a:rPr lang="en-US" sz="2400" dirty="0">
                <a:solidFill>
                  <a:schemeClr val="bg2"/>
                </a:solidFill>
              </a:rPr>
              <a:t>Structural nature of budget deficit, not due to an economic downturn</a:t>
            </a:r>
          </a:p>
        </p:txBody>
      </p:sp>
      <p:sp>
        <p:nvSpPr>
          <p:cNvPr id="4" name="Slide Number Placeholder 3">
            <a:extLst>
              <a:ext uri="{FF2B5EF4-FFF2-40B4-BE49-F238E27FC236}">
                <a16:creationId xmlns:a16="http://schemas.microsoft.com/office/drawing/2014/main" id="{C42EA8EC-CA05-F8C8-C308-DC1214DD2D22}"/>
              </a:ext>
            </a:extLst>
          </p:cNvPr>
          <p:cNvSpPr>
            <a:spLocks noGrp="1"/>
          </p:cNvSpPr>
          <p:nvPr>
            <p:ph type="sldNum" idx="12"/>
          </p:nvPr>
        </p:nvSpPr>
        <p:spPr/>
        <p:txBody>
          <a:bodyPr/>
          <a:lstStyle/>
          <a:p>
            <a:fld id="{00000000-1234-1234-1234-123412341234}" type="slidenum">
              <a:rPr lang="en" smtClean="0"/>
              <a:pPr/>
              <a:t>17</a:t>
            </a:fld>
            <a:endParaRPr lang="en"/>
          </a:p>
        </p:txBody>
      </p:sp>
    </p:spTree>
    <p:extLst>
      <p:ext uri="{BB962C8B-B14F-4D97-AF65-F5344CB8AC3E}">
        <p14:creationId xmlns:p14="http://schemas.microsoft.com/office/powerpoint/2010/main" val="2506400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D9926-4F35-C84C-D793-2524719F1C5D}"/>
              </a:ext>
            </a:extLst>
          </p:cNvPr>
          <p:cNvSpPr>
            <a:spLocks noGrp="1"/>
          </p:cNvSpPr>
          <p:nvPr>
            <p:ph type="title"/>
          </p:nvPr>
        </p:nvSpPr>
        <p:spPr>
          <a:xfrm>
            <a:off x="301437" y="477067"/>
            <a:ext cx="3744000" cy="5928731"/>
          </a:xfrm>
        </p:spPr>
        <p:txBody>
          <a:bodyPr anchor="ctr"/>
          <a:lstStyle/>
          <a:p>
            <a:pPr algn="ctr"/>
            <a:r>
              <a:rPr lang="en-US" dirty="0"/>
              <a:t>Upcoming Budget Schedule</a:t>
            </a:r>
          </a:p>
        </p:txBody>
      </p:sp>
      <p:sp>
        <p:nvSpPr>
          <p:cNvPr id="4" name="Slide Number Placeholder 3">
            <a:extLst>
              <a:ext uri="{FF2B5EF4-FFF2-40B4-BE49-F238E27FC236}">
                <a16:creationId xmlns:a16="http://schemas.microsoft.com/office/drawing/2014/main" id="{7C7D1056-7AF6-60DB-AD60-318F0272732A}"/>
              </a:ext>
            </a:extLst>
          </p:cNvPr>
          <p:cNvSpPr>
            <a:spLocks noGrp="1"/>
          </p:cNvSpPr>
          <p:nvPr>
            <p:ph type="sldNum" idx="12"/>
          </p:nvPr>
        </p:nvSpPr>
        <p:spPr/>
        <p:txBody>
          <a:bodyPr/>
          <a:lstStyle/>
          <a:p>
            <a:fld id="{00000000-1234-1234-1234-123412341234}" type="slidenum">
              <a:rPr lang="en" smtClean="0"/>
              <a:pPr/>
              <a:t>18</a:t>
            </a:fld>
            <a:endParaRPr lang="en"/>
          </a:p>
        </p:txBody>
      </p:sp>
      <p:pic>
        <p:nvPicPr>
          <p:cNvPr id="6" name="Picture 5">
            <a:extLst>
              <a:ext uri="{FF2B5EF4-FFF2-40B4-BE49-F238E27FC236}">
                <a16:creationId xmlns:a16="http://schemas.microsoft.com/office/drawing/2014/main" id="{B242DDED-BF41-6C56-CB93-625CB38A897C}"/>
              </a:ext>
            </a:extLst>
          </p:cNvPr>
          <p:cNvPicPr>
            <a:picLocks noChangeAspect="1"/>
          </p:cNvPicPr>
          <p:nvPr/>
        </p:nvPicPr>
        <p:blipFill>
          <a:blip r:embed="rId3"/>
          <a:stretch>
            <a:fillRect/>
          </a:stretch>
        </p:blipFill>
        <p:spPr>
          <a:xfrm>
            <a:off x="4862210" y="949953"/>
            <a:ext cx="6883476" cy="4866067"/>
          </a:xfrm>
          <a:prstGeom prst="rect">
            <a:avLst/>
          </a:prstGeom>
        </p:spPr>
      </p:pic>
    </p:spTree>
    <p:extLst>
      <p:ext uri="{BB962C8B-B14F-4D97-AF65-F5344CB8AC3E}">
        <p14:creationId xmlns:p14="http://schemas.microsoft.com/office/powerpoint/2010/main" val="1385264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08AC-2508-5199-C85F-016A139C1E78}"/>
              </a:ext>
            </a:extLst>
          </p:cNvPr>
          <p:cNvSpPr>
            <a:spLocks noGrp="1"/>
          </p:cNvSpPr>
          <p:nvPr>
            <p:ph type="title"/>
          </p:nvPr>
        </p:nvSpPr>
        <p:spPr/>
        <p:txBody>
          <a:bodyPr/>
          <a:lstStyle/>
          <a:p>
            <a:r>
              <a:rPr lang="en-US" dirty="0"/>
              <a:t>How Do I Participate?</a:t>
            </a:r>
          </a:p>
        </p:txBody>
      </p:sp>
      <p:sp>
        <p:nvSpPr>
          <p:cNvPr id="3" name="Text Placeholder 2">
            <a:extLst>
              <a:ext uri="{FF2B5EF4-FFF2-40B4-BE49-F238E27FC236}">
                <a16:creationId xmlns:a16="http://schemas.microsoft.com/office/drawing/2014/main" id="{8FA10AAF-B9C0-2D3A-7B53-1867F9C86ED0}"/>
              </a:ext>
            </a:extLst>
          </p:cNvPr>
          <p:cNvSpPr>
            <a:spLocks noGrp="1"/>
          </p:cNvSpPr>
          <p:nvPr>
            <p:ph type="body" idx="1"/>
          </p:nvPr>
        </p:nvSpPr>
        <p:spPr/>
        <p:txBody>
          <a:bodyPr/>
          <a:lstStyle/>
          <a:p>
            <a:r>
              <a:rPr lang="en-US" dirty="0"/>
              <a:t>Attend budget hearings</a:t>
            </a:r>
          </a:p>
          <a:p>
            <a:endParaRPr lang="en-US" dirty="0"/>
          </a:p>
          <a:p>
            <a:r>
              <a:rPr lang="en-US" dirty="0"/>
              <a:t>Provide </a:t>
            </a:r>
            <a:r>
              <a:rPr lang="en-US" dirty="0" err="1"/>
              <a:t>Ecomment</a:t>
            </a:r>
            <a:endParaRPr lang="en-US" dirty="0"/>
          </a:p>
          <a:p>
            <a:endParaRPr lang="en-US" dirty="0"/>
          </a:p>
          <a:p>
            <a:r>
              <a:rPr lang="en-US" dirty="0"/>
              <a:t>Reach out to your Councilmember or the Mayor</a:t>
            </a:r>
          </a:p>
          <a:p>
            <a:endParaRPr lang="en-US" dirty="0"/>
          </a:p>
          <a:p>
            <a:pPr marL="152396" indent="0">
              <a:buNone/>
            </a:pPr>
            <a:r>
              <a:rPr lang="en-US" dirty="0"/>
              <a:t>All budget information and presentations are available on the City’s budget website: https://www.cityofsacramento.gov/finance/budget</a:t>
            </a:r>
          </a:p>
        </p:txBody>
      </p:sp>
      <p:sp>
        <p:nvSpPr>
          <p:cNvPr id="4" name="Slide Number Placeholder 3">
            <a:extLst>
              <a:ext uri="{FF2B5EF4-FFF2-40B4-BE49-F238E27FC236}">
                <a16:creationId xmlns:a16="http://schemas.microsoft.com/office/drawing/2014/main" id="{C645EFF7-DA40-DC8A-A6C6-166E69B15DAB}"/>
              </a:ext>
            </a:extLst>
          </p:cNvPr>
          <p:cNvSpPr>
            <a:spLocks noGrp="1"/>
          </p:cNvSpPr>
          <p:nvPr>
            <p:ph type="sldNum" idx="12"/>
          </p:nvPr>
        </p:nvSpPr>
        <p:spPr/>
        <p:txBody>
          <a:bodyPr/>
          <a:lstStyle/>
          <a:p>
            <a:fld id="{00000000-1234-1234-1234-123412341234}" type="slidenum">
              <a:rPr lang="en" smtClean="0"/>
              <a:pPr/>
              <a:t>19</a:t>
            </a:fld>
            <a:endParaRPr lang="en"/>
          </a:p>
        </p:txBody>
      </p:sp>
    </p:spTree>
    <p:extLst>
      <p:ext uri="{BB962C8B-B14F-4D97-AF65-F5344CB8AC3E}">
        <p14:creationId xmlns:p14="http://schemas.microsoft.com/office/powerpoint/2010/main" val="3518772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A3B6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A49C2-6148-3B13-2DB2-98981FC22474}"/>
              </a:ext>
            </a:extLst>
          </p:cNvPr>
          <p:cNvSpPr>
            <a:spLocks noGrp="1"/>
          </p:cNvSpPr>
          <p:nvPr>
            <p:ph type="title"/>
          </p:nvPr>
        </p:nvSpPr>
        <p:spPr>
          <a:xfrm>
            <a:off x="301437" y="2793400"/>
            <a:ext cx="3744000" cy="1271200"/>
          </a:xfrm>
        </p:spPr>
        <p:txBody>
          <a:bodyPr/>
          <a:lstStyle/>
          <a:p>
            <a:pPr algn="ctr"/>
            <a:r>
              <a:rPr lang="en-US" dirty="0"/>
              <a:t>Fiscal Year 2025/26</a:t>
            </a:r>
            <a:br>
              <a:rPr lang="en-US" dirty="0"/>
            </a:br>
            <a:r>
              <a:rPr lang="en-US" dirty="0"/>
              <a:t>Approved Budget</a:t>
            </a:r>
          </a:p>
        </p:txBody>
      </p:sp>
      <p:sp>
        <p:nvSpPr>
          <p:cNvPr id="4" name="Slide Number Placeholder 3">
            <a:extLst>
              <a:ext uri="{FF2B5EF4-FFF2-40B4-BE49-F238E27FC236}">
                <a16:creationId xmlns:a16="http://schemas.microsoft.com/office/drawing/2014/main" id="{43414EA2-6D38-2B8D-18A9-02968D63894B}"/>
              </a:ext>
            </a:extLst>
          </p:cNvPr>
          <p:cNvSpPr>
            <a:spLocks noGrp="1"/>
          </p:cNvSpPr>
          <p:nvPr>
            <p:ph type="sldNum" idx="12"/>
          </p:nvPr>
        </p:nvSpPr>
        <p:spPr/>
        <p:txBody>
          <a:bodyPr/>
          <a:lstStyle/>
          <a:p>
            <a:fld id="{00000000-1234-1234-1234-123412341234}" type="slidenum">
              <a:rPr lang="en" smtClean="0"/>
              <a:pPr/>
              <a:t>2</a:t>
            </a:fld>
            <a:endParaRPr lang="en"/>
          </a:p>
        </p:txBody>
      </p:sp>
      <p:sp>
        <p:nvSpPr>
          <p:cNvPr id="5" name="TextBox 4">
            <a:extLst>
              <a:ext uri="{FF2B5EF4-FFF2-40B4-BE49-F238E27FC236}">
                <a16:creationId xmlns:a16="http://schemas.microsoft.com/office/drawing/2014/main" id="{1F684A48-E958-9774-6542-3F8AE4E2E3C4}"/>
              </a:ext>
            </a:extLst>
          </p:cNvPr>
          <p:cNvSpPr txBox="1"/>
          <p:nvPr/>
        </p:nvSpPr>
        <p:spPr>
          <a:xfrm>
            <a:off x="4595447" y="715109"/>
            <a:ext cx="7295116" cy="4607095"/>
          </a:xfrm>
          <a:prstGeom prst="rect">
            <a:avLst/>
          </a:prstGeom>
          <a:noFill/>
        </p:spPr>
        <p:txBody>
          <a:bodyPr wrap="square" rtlCol="0">
            <a:spAutoFit/>
          </a:bodyPr>
          <a:lstStyle/>
          <a:p>
            <a:pPr marL="380990" indent="-380990">
              <a:buFont typeface="Arial" panose="020B0604020202020204" pitchFamily="34" charset="0"/>
              <a:buChar char="•"/>
            </a:pPr>
            <a:r>
              <a:rPr lang="en-US" sz="2667" dirty="0">
                <a:solidFill>
                  <a:schemeClr val="bg2"/>
                </a:solidFill>
              </a:rPr>
              <a:t>The Fiscal Year 2025/26 Budget is $1.7 billion and supports just under 5,000 full-time equivalent employees.</a:t>
            </a:r>
          </a:p>
          <a:p>
            <a:pPr marL="380990" indent="-380990">
              <a:buFont typeface="Arial" panose="020B0604020202020204" pitchFamily="34" charset="0"/>
              <a:buChar char="•"/>
            </a:pPr>
            <a:endParaRPr lang="en-US" sz="2667" dirty="0">
              <a:solidFill>
                <a:schemeClr val="bg2"/>
              </a:solidFill>
            </a:endParaRPr>
          </a:p>
          <a:p>
            <a:pPr marL="380990" indent="-380990">
              <a:buFont typeface="Arial" panose="020B0604020202020204" pitchFamily="34" charset="0"/>
              <a:buChar char="•"/>
            </a:pPr>
            <a:r>
              <a:rPr lang="en-US" sz="2667" dirty="0">
                <a:solidFill>
                  <a:schemeClr val="bg2"/>
                </a:solidFill>
              </a:rPr>
              <a:t>The Budget closed a $62 million funding gap.</a:t>
            </a:r>
          </a:p>
          <a:p>
            <a:pPr marL="380990" indent="-380990">
              <a:buFont typeface="Arial" panose="020B0604020202020204" pitchFamily="34" charset="0"/>
              <a:buChar char="•"/>
            </a:pPr>
            <a:endParaRPr lang="en-US" sz="2667" dirty="0">
              <a:solidFill>
                <a:schemeClr val="bg2"/>
              </a:solidFill>
            </a:endParaRPr>
          </a:p>
          <a:p>
            <a:pPr marL="380990" indent="-380990">
              <a:buFont typeface="Arial" panose="020B0604020202020204" pitchFamily="34" charset="0"/>
              <a:buChar char="•"/>
            </a:pPr>
            <a:r>
              <a:rPr lang="en-US" sz="2667" dirty="0">
                <a:solidFill>
                  <a:schemeClr val="bg2"/>
                </a:solidFill>
              </a:rPr>
              <a:t>The City’s General Fund is $872.5 million.</a:t>
            </a:r>
          </a:p>
          <a:p>
            <a:pPr marL="380990" indent="-380990">
              <a:buFont typeface="Arial" panose="020B0604020202020204" pitchFamily="34" charset="0"/>
              <a:buChar char="•"/>
            </a:pPr>
            <a:endParaRPr lang="en-US" sz="2667" dirty="0">
              <a:solidFill>
                <a:schemeClr val="bg2"/>
              </a:solidFill>
            </a:endParaRPr>
          </a:p>
          <a:p>
            <a:pPr marL="380990" indent="-380990">
              <a:buFont typeface="Arial" panose="020B0604020202020204" pitchFamily="34" charset="0"/>
              <a:buChar char="•"/>
            </a:pPr>
            <a:r>
              <a:rPr lang="en-US" sz="2667" dirty="0">
                <a:solidFill>
                  <a:schemeClr val="bg2"/>
                </a:solidFill>
              </a:rPr>
              <a:t>The City’s budget contains over 300 active funds.</a:t>
            </a:r>
          </a:p>
          <a:p>
            <a:pPr marL="380990" indent="-380990">
              <a:buFont typeface="Arial" panose="020B0604020202020204" pitchFamily="34" charset="0"/>
              <a:buChar char="•"/>
            </a:pPr>
            <a:endParaRPr lang="en-US" sz="2667" dirty="0">
              <a:solidFill>
                <a:schemeClr val="bg2"/>
              </a:solidFill>
            </a:endParaRPr>
          </a:p>
          <a:p>
            <a:pPr marL="380990" indent="-380990">
              <a:buFont typeface="Arial" panose="020B0604020202020204" pitchFamily="34" charset="0"/>
              <a:buChar char="•"/>
            </a:pPr>
            <a:endParaRPr lang="en-US" sz="2667" dirty="0">
              <a:solidFill>
                <a:schemeClr val="bg2"/>
              </a:solidFill>
            </a:endParaRPr>
          </a:p>
        </p:txBody>
      </p:sp>
    </p:spTree>
    <p:extLst>
      <p:ext uri="{BB962C8B-B14F-4D97-AF65-F5344CB8AC3E}">
        <p14:creationId xmlns:p14="http://schemas.microsoft.com/office/powerpoint/2010/main" val="1423899715"/>
      </p:ext>
    </p:extLst>
  </p:cSld>
  <p:clrMapOvr>
    <a:overrideClrMapping bg1="lt1" tx1="dk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D708-EB65-DB8F-FCD5-A3AC521F5832}"/>
              </a:ext>
            </a:extLst>
          </p:cNvPr>
          <p:cNvSpPr>
            <a:spLocks noGrp="1"/>
          </p:cNvSpPr>
          <p:nvPr>
            <p:ph type="ctrTitle"/>
          </p:nvPr>
        </p:nvSpPr>
        <p:spPr/>
        <p:txBody>
          <a:bodyPr/>
          <a:lstStyle/>
          <a:p>
            <a:r>
              <a:rPr lang="en-US" dirty="0"/>
              <a:t>Questions &amp; Discussion</a:t>
            </a:r>
          </a:p>
        </p:txBody>
      </p:sp>
      <p:sp>
        <p:nvSpPr>
          <p:cNvPr id="3" name="Subtitle 2">
            <a:extLst>
              <a:ext uri="{FF2B5EF4-FFF2-40B4-BE49-F238E27FC236}">
                <a16:creationId xmlns:a16="http://schemas.microsoft.com/office/drawing/2014/main" id="{A459A172-2027-BA1E-03B5-99B0B98EA34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654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578F5-1D9A-EBA2-FCC2-1C37D0F7BE21}"/>
              </a:ext>
            </a:extLst>
          </p:cNvPr>
          <p:cNvSpPr>
            <a:spLocks noGrp="1"/>
          </p:cNvSpPr>
          <p:nvPr>
            <p:ph type="title"/>
          </p:nvPr>
        </p:nvSpPr>
        <p:spPr>
          <a:xfrm>
            <a:off x="336948" y="2595871"/>
            <a:ext cx="3744000" cy="1734829"/>
          </a:xfrm>
        </p:spPr>
        <p:txBody>
          <a:bodyPr/>
          <a:lstStyle/>
          <a:p>
            <a:r>
              <a:rPr lang="en-US" dirty="0"/>
              <a:t>Budget Balancing Impacts - DCR</a:t>
            </a:r>
          </a:p>
        </p:txBody>
      </p:sp>
      <p:sp>
        <p:nvSpPr>
          <p:cNvPr id="4" name="Slide Number Placeholder 3">
            <a:extLst>
              <a:ext uri="{FF2B5EF4-FFF2-40B4-BE49-F238E27FC236}">
                <a16:creationId xmlns:a16="http://schemas.microsoft.com/office/drawing/2014/main" id="{C685FBAC-3822-0E70-59C4-8FC812A6CACD}"/>
              </a:ext>
            </a:extLst>
          </p:cNvPr>
          <p:cNvSpPr>
            <a:spLocks noGrp="1"/>
          </p:cNvSpPr>
          <p:nvPr>
            <p:ph type="sldNum" idx="12"/>
          </p:nvPr>
        </p:nvSpPr>
        <p:spPr/>
        <p:txBody>
          <a:bodyPr/>
          <a:lstStyle/>
          <a:p>
            <a:fld id="{00000000-1234-1234-1234-123412341234}" type="slidenum">
              <a:rPr lang="en" smtClean="0"/>
              <a:pPr/>
              <a:t>21</a:t>
            </a:fld>
            <a:endParaRPr lang="en"/>
          </a:p>
        </p:txBody>
      </p:sp>
      <p:graphicFrame>
        <p:nvGraphicFramePr>
          <p:cNvPr id="5" name="Diagram 4">
            <a:extLst>
              <a:ext uri="{FF2B5EF4-FFF2-40B4-BE49-F238E27FC236}">
                <a16:creationId xmlns:a16="http://schemas.microsoft.com/office/drawing/2014/main" id="{CE9BAF6B-6F7A-D69A-4747-7ED227926C9D}"/>
              </a:ext>
            </a:extLst>
          </p:cNvPr>
          <p:cNvGraphicFramePr/>
          <p:nvPr/>
        </p:nvGraphicFramePr>
        <p:xfrm>
          <a:off x="4694158" y="72369"/>
          <a:ext cx="7036364" cy="657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2887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774E0-E5BE-111E-4068-BF683F9B56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7624A-8DCA-28A7-1FF6-F72353A2933F}"/>
              </a:ext>
            </a:extLst>
          </p:cNvPr>
          <p:cNvSpPr>
            <a:spLocks noGrp="1"/>
          </p:cNvSpPr>
          <p:nvPr>
            <p:ph type="title"/>
          </p:nvPr>
        </p:nvSpPr>
        <p:spPr>
          <a:xfrm>
            <a:off x="336948" y="2595871"/>
            <a:ext cx="3744000" cy="1734829"/>
          </a:xfrm>
        </p:spPr>
        <p:txBody>
          <a:bodyPr anchor="ctr"/>
          <a:lstStyle/>
          <a:p>
            <a:pPr algn="ctr"/>
            <a:r>
              <a:rPr lang="en-US" dirty="0"/>
              <a:t>Budget Balancing Impacts - Fire</a:t>
            </a:r>
          </a:p>
        </p:txBody>
      </p:sp>
      <p:sp>
        <p:nvSpPr>
          <p:cNvPr id="4" name="Slide Number Placeholder 3">
            <a:extLst>
              <a:ext uri="{FF2B5EF4-FFF2-40B4-BE49-F238E27FC236}">
                <a16:creationId xmlns:a16="http://schemas.microsoft.com/office/drawing/2014/main" id="{9E78166C-E03A-5BD6-43FB-24BFBDC42E49}"/>
              </a:ext>
            </a:extLst>
          </p:cNvPr>
          <p:cNvSpPr>
            <a:spLocks noGrp="1"/>
          </p:cNvSpPr>
          <p:nvPr>
            <p:ph type="sldNum" idx="12"/>
          </p:nvPr>
        </p:nvSpPr>
        <p:spPr/>
        <p:txBody>
          <a:bodyPr/>
          <a:lstStyle/>
          <a:p>
            <a:fld id="{00000000-1234-1234-1234-123412341234}" type="slidenum">
              <a:rPr lang="en" smtClean="0"/>
              <a:pPr/>
              <a:t>22</a:t>
            </a:fld>
            <a:endParaRPr lang="en"/>
          </a:p>
        </p:txBody>
      </p:sp>
      <p:graphicFrame>
        <p:nvGraphicFramePr>
          <p:cNvPr id="5" name="Diagram 4">
            <a:extLst>
              <a:ext uri="{FF2B5EF4-FFF2-40B4-BE49-F238E27FC236}">
                <a16:creationId xmlns:a16="http://schemas.microsoft.com/office/drawing/2014/main" id="{A3BA3163-6F29-A700-3CD3-491CE532B33A}"/>
              </a:ext>
            </a:extLst>
          </p:cNvPr>
          <p:cNvGraphicFramePr/>
          <p:nvPr/>
        </p:nvGraphicFramePr>
        <p:xfrm>
          <a:off x="4694158" y="72370"/>
          <a:ext cx="7036364" cy="6188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2454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43E26-888C-D8F0-300C-D1246287BC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83B7F-273C-502E-AF8D-60800BB31661}"/>
              </a:ext>
            </a:extLst>
          </p:cNvPr>
          <p:cNvSpPr>
            <a:spLocks noGrp="1"/>
          </p:cNvSpPr>
          <p:nvPr>
            <p:ph type="title"/>
          </p:nvPr>
        </p:nvSpPr>
        <p:spPr>
          <a:xfrm>
            <a:off x="336948" y="2595871"/>
            <a:ext cx="3744000" cy="1734829"/>
          </a:xfrm>
        </p:spPr>
        <p:txBody>
          <a:bodyPr anchor="ctr"/>
          <a:lstStyle/>
          <a:p>
            <a:pPr algn="ctr"/>
            <a:r>
              <a:rPr lang="en-US" dirty="0"/>
              <a:t>Budget Balancing Impacts - Fire</a:t>
            </a:r>
          </a:p>
        </p:txBody>
      </p:sp>
      <p:sp>
        <p:nvSpPr>
          <p:cNvPr id="4" name="Slide Number Placeholder 3">
            <a:extLst>
              <a:ext uri="{FF2B5EF4-FFF2-40B4-BE49-F238E27FC236}">
                <a16:creationId xmlns:a16="http://schemas.microsoft.com/office/drawing/2014/main" id="{57455055-ADFD-9C4A-13F8-B2CD4CE2F62F}"/>
              </a:ext>
            </a:extLst>
          </p:cNvPr>
          <p:cNvSpPr>
            <a:spLocks noGrp="1"/>
          </p:cNvSpPr>
          <p:nvPr>
            <p:ph type="sldNum" idx="12"/>
          </p:nvPr>
        </p:nvSpPr>
        <p:spPr/>
        <p:txBody>
          <a:bodyPr/>
          <a:lstStyle/>
          <a:p>
            <a:fld id="{00000000-1234-1234-1234-123412341234}" type="slidenum">
              <a:rPr lang="en" smtClean="0"/>
              <a:pPr/>
              <a:t>23</a:t>
            </a:fld>
            <a:endParaRPr lang="en"/>
          </a:p>
        </p:txBody>
      </p:sp>
      <p:graphicFrame>
        <p:nvGraphicFramePr>
          <p:cNvPr id="5" name="Diagram 4">
            <a:extLst>
              <a:ext uri="{FF2B5EF4-FFF2-40B4-BE49-F238E27FC236}">
                <a16:creationId xmlns:a16="http://schemas.microsoft.com/office/drawing/2014/main" id="{B24B65A3-FF3A-48FC-AE22-4B0A0E63B564}"/>
              </a:ext>
            </a:extLst>
          </p:cNvPr>
          <p:cNvGraphicFramePr/>
          <p:nvPr/>
        </p:nvGraphicFramePr>
        <p:xfrm>
          <a:off x="4694158" y="72370"/>
          <a:ext cx="7036364" cy="6188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810606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13811-A362-3E9A-2BC5-146E62490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0F0CA-93C3-393F-AEB2-F9A9D828AE84}"/>
              </a:ext>
            </a:extLst>
          </p:cNvPr>
          <p:cNvSpPr>
            <a:spLocks noGrp="1"/>
          </p:cNvSpPr>
          <p:nvPr>
            <p:ph type="title"/>
          </p:nvPr>
        </p:nvSpPr>
        <p:spPr>
          <a:xfrm>
            <a:off x="336948" y="2595871"/>
            <a:ext cx="3744000" cy="1734829"/>
          </a:xfrm>
        </p:spPr>
        <p:txBody>
          <a:bodyPr/>
          <a:lstStyle/>
          <a:p>
            <a:pPr algn="ctr"/>
            <a:r>
              <a:rPr lang="en-US" dirty="0"/>
              <a:t>Budget Balancing Impacts - Police</a:t>
            </a:r>
          </a:p>
        </p:txBody>
      </p:sp>
      <p:sp>
        <p:nvSpPr>
          <p:cNvPr id="4" name="Slide Number Placeholder 3">
            <a:extLst>
              <a:ext uri="{FF2B5EF4-FFF2-40B4-BE49-F238E27FC236}">
                <a16:creationId xmlns:a16="http://schemas.microsoft.com/office/drawing/2014/main" id="{E037DF6C-3BDF-0C8A-ADFD-6211F0DD0122}"/>
              </a:ext>
            </a:extLst>
          </p:cNvPr>
          <p:cNvSpPr>
            <a:spLocks noGrp="1"/>
          </p:cNvSpPr>
          <p:nvPr>
            <p:ph type="sldNum" idx="12"/>
          </p:nvPr>
        </p:nvSpPr>
        <p:spPr/>
        <p:txBody>
          <a:bodyPr/>
          <a:lstStyle/>
          <a:p>
            <a:fld id="{00000000-1234-1234-1234-123412341234}" type="slidenum">
              <a:rPr lang="en" smtClean="0"/>
              <a:pPr/>
              <a:t>24</a:t>
            </a:fld>
            <a:endParaRPr lang="en"/>
          </a:p>
        </p:txBody>
      </p:sp>
      <p:graphicFrame>
        <p:nvGraphicFramePr>
          <p:cNvPr id="5" name="Diagram 4">
            <a:extLst>
              <a:ext uri="{FF2B5EF4-FFF2-40B4-BE49-F238E27FC236}">
                <a16:creationId xmlns:a16="http://schemas.microsoft.com/office/drawing/2014/main" id="{CBCADC20-7A51-8DE3-1079-D53D760D43CC}"/>
              </a:ext>
            </a:extLst>
          </p:cNvPr>
          <p:cNvGraphicFramePr/>
          <p:nvPr/>
        </p:nvGraphicFramePr>
        <p:xfrm>
          <a:off x="4971621" y="753952"/>
          <a:ext cx="6082379"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7606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33DB1-591C-99B0-60E5-82C77C067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939034-22C8-C2BF-3F5C-2BF14396EEEE}"/>
              </a:ext>
            </a:extLst>
          </p:cNvPr>
          <p:cNvSpPr>
            <a:spLocks noGrp="1"/>
          </p:cNvSpPr>
          <p:nvPr>
            <p:ph type="title"/>
          </p:nvPr>
        </p:nvSpPr>
        <p:spPr>
          <a:xfrm>
            <a:off x="336948" y="2595871"/>
            <a:ext cx="3744000" cy="1734829"/>
          </a:xfrm>
        </p:spPr>
        <p:txBody>
          <a:bodyPr/>
          <a:lstStyle/>
          <a:p>
            <a:pPr algn="ctr"/>
            <a:r>
              <a:rPr lang="en-US" dirty="0"/>
              <a:t>Budget Balancing Impacts - Police</a:t>
            </a:r>
          </a:p>
        </p:txBody>
      </p:sp>
      <p:sp>
        <p:nvSpPr>
          <p:cNvPr id="4" name="Slide Number Placeholder 3">
            <a:extLst>
              <a:ext uri="{FF2B5EF4-FFF2-40B4-BE49-F238E27FC236}">
                <a16:creationId xmlns:a16="http://schemas.microsoft.com/office/drawing/2014/main" id="{2BC5EE54-9D62-DA6D-C2F5-2EBBBF249B74}"/>
              </a:ext>
            </a:extLst>
          </p:cNvPr>
          <p:cNvSpPr>
            <a:spLocks noGrp="1"/>
          </p:cNvSpPr>
          <p:nvPr>
            <p:ph type="sldNum" idx="12"/>
          </p:nvPr>
        </p:nvSpPr>
        <p:spPr/>
        <p:txBody>
          <a:bodyPr/>
          <a:lstStyle/>
          <a:p>
            <a:fld id="{00000000-1234-1234-1234-123412341234}" type="slidenum">
              <a:rPr lang="en" smtClean="0"/>
              <a:pPr/>
              <a:t>25</a:t>
            </a:fld>
            <a:endParaRPr lang="en"/>
          </a:p>
        </p:txBody>
      </p:sp>
      <p:graphicFrame>
        <p:nvGraphicFramePr>
          <p:cNvPr id="5" name="Diagram 4">
            <a:extLst>
              <a:ext uri="{FF2B5EF4-FFF2-40B4-BE49-F238E27FC236}">
                <a16:creationId xmlns:a16="http://schemas.microsoft.com/office/drawing/2014/main" id="{3318CEEA-D965-CF79-9C23-679E80EFFDDC}"/>
              </a:ext>
            </a:extLst>
          </p:cNvPr>
          <p:cNvGraphicFramePr/>
          <p:nvPr/>
        </p:nvGraphicFramePr>
        <p:xfrm>
          <a:off x="4419601" y="266700"/>
          <a:ext cx="7676721" cy="65189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5800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7EF07-D6B3-0ECB-4AD7-B698EE5854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9815C-FC9D-6DEC-3167-A8C336D45FB4}"/>
              </a:ext>
            </a:extLst>
          </p:cNvPr>
          <p:cNvSpPr>
            <a:spLocks noGrp="1"/>
          </p:cNvSpPr>
          <p:nvPr>
            <p:ph type="title"/>
          </p:nvPr>
        </p:nvSpPr>
        <p:spPr>
          <a:xfrm>
            <a:off x="336948" y="2595871"/>
            <a:ext cx="3744000" cy="1734829"/>
          </a:xfrm>
        </p:spPr>
        <p:txBody>
          <a:bodyPr/>
          <a:lstStyle/>
          <a:p>
            <a:pPr algn="ctr"/>
            <a:r>
              <a:rPr lang="en-US" dirty="0"/>
              <a:t>Budget Balancing Impacts - Police</a:t>
            </a:r>
          </a:p>
        </p:txBody>
      </p:sp>
      <p:sp>
        <p:nvSpPr>
          <p:cNvPr id="4" name="Slide Number Placeholder 3">
            <a:extLst>
              <a:ext uri="{FF2B5EF4-FFF2-40B4-BE49-F238E27FC236}">
                <a16:creationId xmlns:a16="http://schemas.microsoft.com/office/drawing/2014/main" id="{2967FB4E-1837-FF09-6DA5-3336A1940FD6}"/>
              </a:ext>
            </a:extLst>
          </p:cNvPr>
          <p:cNvSpPr>
            <a:spLocks noGrp="1"/>
          </p:cNvSpPr>
          <p:nvPr>
            <p:ph type="sldNum" idx="12"/>
          </p:nvPr>
        </p:nvSpPr>
        <p:spPr/>
        <p:txBody>
          <a:bodyPr/>
          <a:lstStyle/>
          <a:p>
            <a:fld id="{00000000-1234-1234-1234-123412341234}" type="slidenum">
              <a:rPr lang="en" smtClean="0"/>
              <a:pPr/>
              <a:t>26</a:t>
            </a:fld>
            <a:endParaRPr lang="en"/>
          </a:p>
        </p:txBody>
      </p:sp>
      <p:graphicFrame>
        <p:nvGraphicFramePr>
          <p:cNvPr id="5" name="Diagram 4">
            <a:extLst>
              <a:ext uri="{FF2B5EF4-FFF2-40B4-BE49-F238E27FC236}">
                <a16:creationId xmlns:a16="http://schemas.microsoft.com/office/drawing/2014/main" id="{5AEE3E30-8BAC-FBC6-26EC-5751377E4B65}"/>
              </a:ext>
            </a:extLst>
          </p:cNvPr>
          <p:cNvGraphicFramePr/>
          <p:nvPr/>
        </p:nvGraphicFramePr>
        <p:xfrm>
          <a:off x="4445000" y="241301"/>
          <a:ext cx="7651321" cy="65443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1">
            <a:extLst>
              <a:ext uri="{FF2B5EF4-FFF2-40B4-BE49-F238E27FC236}">
                <a16:creationId xmlns:a16="http://schemas.microsoft.com/office/drawing/2014/main" id="{19AD09F8-627B-9129-14A2-8D479B6B7968}"/>
              </a:ext>
            </a:extLst>
          </p:cNvPr>
          <p:cNvSpPr>
            <a:spLocks noChangeArrowheads="1"/>
          </p:cNvSpPr>
          <p:nvPr/>
        </p:nvSpPr>
        <p:spPr bwMode="auto">
          <a:xfrm>
            <a:off x="0" y="-184667"/>
            <a:ext cx="27819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defTabSz="1219170" eaLnBrk="0" fontAlgn="base" hangingPunct="0">
              <a:spcBef>
                <a:spcPct val="0"/>
              </a:spcBef>
              <a:spcAft>
                <a:spcPct val="0"/>
              </a:spcAft>
            </a:pPr>
            <a:r>
              <a:rPr lang="en-US" altLang="en-US" sz="1600">
                <a:solidFill>
                  <a:srgbClr val="000000"/>
                </a:solidFill>
                <a:latin typeface="Aptos" panose="020B0004020202020204" pitchFamily="34" charset="0"/>
              </a:rPr>
              <a:t>MyKastleAdmin@kastle.com</a:t>
            </a:r>
            <a:endParaRPr lang="en-US" altLang="en-US" sz="2400">
              <a:latin typeface="Arial" panose="020B0604020202020204" pitchFamily="34" charset="0"/>
            </a:endParaRPr>
          </a:p>
        </p:txBody>
      </p:sp>
    </p:spTree>
    <p:extLst>
      <p:ext uri="{BB962C8B-B14F-4D97-AF65-F5344CB8AC3E}">
        <p14:creationId xmlns:p14="http://schemas.microsoft.com/office/powerpoint/2010/main" val="24301253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CCF3F-779D-565A-B4D5-823922F21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76547B-BD88-69C4-9619-6E0BC6946541}"/>
              </a:ext>
            </a:extLst>
          </p:cNvPr>
          <p:cNvSpPr>
            <a:spLocks noGrp="1"/>
          </p:cNvSpPr>
          <p:nvPr>
            <p:ph type="title"/>
          </p:nvPr>
        </p:nvSpPr>
        <p:spPr>
          <a:xfrm>
            <a:off x="336948" y="2117174"/>
            <a:ext cx="3744000" cy="1600783"/>
          </a:xfrm>
        </p:spPr>
        <p:txBody>
          <a:bodyPr/>
          <a:lstStyle/>
          <a:p>
            <a:r>
              <a:rPr lang="en-US" dirty="0"/>
              <a:t>Community &amp; Service Impacts </a:t>
            </a:r>
            <a:br>
              <a:rPr lang="en-US" dirty="0"/>
            </a:br>
            <a:r>
              <a:rPr lang="en-US" dirty="0"/>
              <a:t>($1.2M) - YPCE</a:t>
            </a:r>
          </a:p>
        </p:txBody>
      </p:sp>
      <p:sp>
        <p:nvSpPr>
          <p:cNvPr id="4" name="Slide Number Placeholder 3">
            <a:extLst>
              <a:ext uri="{FF2B5EF4-FFF2-40B4-BE49-F238E27FC236}">
                <a16:creationId xmlns:a16="http://schemas.microsoft.com/office/drawing/2014/main" id="{77D3B458-65DF-C2D9-AA14-BA2282C11525}"/>
              </a:ext>
            </a:extLst>
          </p:cNvPr>
          <p:cNvSpPr>
            <a:spLocks noGrp="1"/>
          </p:cNvSpPr>
          <p:nvPr>
            <p:ph type="sldNum" idx="12"/>
          </p:nvPr>
        </p:nvSpPr>
        <p:spPr/>
        <p:txBody>
          <a:bodyPr/>
          <a:lstStyle/>
          <a:p>
            <a:fld id="{00000000-1234-1234-1234-123412341234}" type="slidenum">
              <a:rPr lang="en" smtClean="0"/>
              <a:pPr/>
              <a:t>27</a:t>
            </a:fld>
            <a:endParaRPr lang="en"/>
          </a:p>
        </p:txBody>
      </p:sp>
      <p:sp>
        <p:nvSpPr>
          <p:cNvPr id="3" name="Rounded Rectangle 2">
            <a:extLst>
              <a:ext uri="{FF2B5EF4-FFF2-40B4-BE49-F238E27FC236}">
                <a16:creationId xmlns:a16="http://schemas.microsoft.com/office/drawing/2014/main" id="{0223BF9E-7902-CB80-4502-2DFB21FDC61A}"/>
              </a:ext>
            </a:extLst>
          </p:cNvPr>
          <p:cNvSpPr/>
          <p:nvPr/>
        </p:nvSpPr>
        <p:spPr>
          <a:xfrm>
            <a:off x="4616208" y="269899"/>
            <a:ext cx="7324507" cy="614255"/>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667"/>
              <a:t>Youth &amp; All-Ages Enrichment Programs</a:t>
            </a:r>
          </a:p>
        </p:txBody>
      </p:sp>
      <p:sp>
        <p:nvSpPr>
          <p:cNvPr id="8" name="TextBox 7">
            <a:extLst>
              <a:ext uri="{FF2B5EF4-FFF2-40B4-BE49-F238E27FC236}">
                <a16:creationId xmlns:a16="http://schemas.microsoft.com/office/drawing/2014/main" id="{DB35CF0E-879D-1699-87AE-4FD5C36ED473}"/>
              </a:ext>
            </a:extLst>
          </p:cNvPr>
          <p:cNvSpPr txBox="1"/>
          <p:nvPr/>
        </p:nvSpPr>
        <p:spPr>
          <a:xfrm>
            <a:off x="4616209" y="950854"/>
            <a:ext cx="7238844" cy="5262979"/>
          </a:xfrm>
          <a:prstGeom prst="rect">
            <a:avLst/>
          </a:prstGeom>
          <a:noFill/>
        </p:spPr>
        <p:txBody>
          <a:bodyPr wrap="square">
            <a:spAutoFit/>
          </a:bodyPr>
          <a:lstStyle/>
          <a:p>
            <a:pPr marL="380990" indent="-380990">
              <a:buClr>
                <a:schemeClr val="tx1"/>
              </a:buClr>
              <a:buFont typeface="Arial" panose="020B0604020202020204" pitchFamily="34" charset="0"/>
              <a:buChar char="•"/>
            </a:pPr>
            <a:endParaRPr lang="en-US" sz="2400" dirty="0"/>
          </a:p>
          <a:p>
            <a:pPr marL="380990" indent="-380990">
              <a:buClr>
                <a:schemeClr val="tx1"/>
              </a:buClr>
              <a:buFont typeface="Arial" panose="020B0604020202020204" pitchFamily="34" charset="0"/>
              <a:buChar char="•"/>
            </a:pPr>
            <a:r>
              <a:rPr lang="en-US" sz="2400" dirty="0"/>
              <a:t>Revenue adjustment from increased participation in Triple-R</a:t>
            </a:r>
          </a:p>
          <a:p>
            <a:pPr marL="380990" indent="-380990">
              <a:buClr>
                <a:schemeClr val="tx1"/>
              </a:buClr>
              <a:buFont typeface="Arial" panose="020B0604020202020204" pitchFamily="34" charset="0"/>
              <a:buChar char="•"/>
            </a:pPr>
            <a:r>
              <a:rPr lang="en-US" sz="2400" dirty="0"/>
              <a:t>Delete vacancies for contracted after school program and workforce development, add lower FTE positions for GF savings; no impact </a:t>
            </a:r>
          </a:p>
          <a:p>
            <a:pPr marL="380990" indent="-380990">
              <a:buClr>
                <a:schemeClr val="tx1"/>
              </a:buClr>
              <a:buFont typeface="Arial" panose="020B0604020202020204" pitchFamily="34" charset="0"/>
              <a:buChar char="•"/>
            </a:pPr>
            <a:r>
              <a:rPr lang="en-US" sz="2400" dirty="0"/>
              <a:t>Eliminate stipends and reduce staff for workforce development and civic engagement programs; 50% reduced offerings, elimination of S@CH; 500+ youth</a:t>
            </a:r>
          </a:p>
          <a:p>
            <a:pPr marL="380990" indent="-380990">
              <a:buClr>
                <a:schemeClr val="tx1"/>
              </a:buClr>
              <a:buFont typeface="Arial" panose="020B0604020202020204" pitchFamily="34" charset="0"/>
              <a:buChar char="•"/>
            </a:pPr>
            <a:r>
              <a:rPr lang="en-US" sz="2400" dirty="0"/>
              <a:t>Outsource some specialized adaptive recreation services; reduced city offered special events and programs</a:t>
            </a:r>
          </a:p>
          <a:p>
            <a:pPr marL="380990" indent="-380990">
              <a:buClr>
                <a:schemeClr val="tx1"/>
              </a:buClr>
              <a:buFont typeface="Arial" panose="020B0604020202020204" pitchFamily="34" charset="0"/>
              <a:buChar char="•"/>
            </a:pPr>
            <a:r>
              <a:rPr lang="en-US" sz="2400" dirty="0"/>
              <a:t>Shift administrative support costs to eligible fund source</a:t>
            </a:r>
          </a:p>
        </p:txBody>
      </p:sp>
    </p:spTree>
    <p:extLst>
      <p:ext uri="{BB962C8B-B14F-4D97-AF65-F5344CB8AC3E}">
        <p14:creationId xmlns:p14="http://schemas.microsoft.com/office/powerpoint/2010/main" val="1481172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46B1D-123A-3C16-F820-6F537929B31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A0B382-911C-0977-EC54-EDFC9E089FD2}"/>
              </a:ext>
            </a:extLst>
          </p:cNvPr>
          <p:cNvSpPr>
            <a:spLocks noGrp="1"/>
          </p:cNvSpPr>
          <p:nvPr>
            <p:ph type="sldNum" idx="12"/>
          </p:nvPr>
        </p:nvSpPr>
        <p:spPr/>
        <p:txBody>
          <a:bodyPr/>
          <a:lstStyle/>
          <a:p>
            <a:fld id="{00000000-1234-1234-1234-123412341234}" type="slidenum">
              <a:rPr lang="en" smtClean="0"/>
              <a:pPr/>
              <a:t>28</a:t>
            </a:fld>
            <a:endParaRPr lang="en"/>
          </a:p>
        </p:txBody>
      </p:sp>
      <p:sp>
        <p:nvSpPr>
          <p:cNvPr id="6" name="Rounded Rectangle 5">
            <a:extLst>
              <a:ext uri="{FF2B5EF4-FFF2-40B4-BE49-F238E27FC236}">
                <a16:creationId xmlns:a16="http://schemas.microsoft.com/office/drawing/2014/main" id="{69190533-DA2D-F5F4-B463-C282E8617CBD}"/>
              </a:ext>
            </a:extLst>
          </p:cNvPr>
          <p:cNvSpPr/>
          <p:nvPr/>
        </p:nvSpPr>
        <p:spPr>
          <a:xfrm>
            <a:off x="4616208" y="269899"/>
            <a:ext cx="7324507" cy="614255"/>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US" sz="2667"/>
              <a:t>Community Center Programs &amp; Operations</a:t>
            </a:r>
          </a:p>
        </p:txBody>
      </p:sp>
      <p:sp>
        <p:nvSpPr>
          <p:cNvPr id="7" name="TextBox 6">
            <a:extLst>
              <a:ext uri="{FF2B5EF4-FFF2-40B4-BE49-F238E27FC236}">
                <a16:creationId xmlns:a16="http://schemas.microsoft.com/office/drawing/2014/main" id="{3195B9A3-96B5-2617-A269-B308C9E37D27}"/>
              </a:ext>
            </a:extLst>
          </p:cNvPr>
          <p:cNvSpPr txBox="1"/>
          <p:nvPr/>
        </p:nvSpPr>
        <p:spPr>
          <a:xfrm>
            <a:off x="4614119" y="952933"/>
            <a:ext cx="7238844" cy="5632311"/>
          </a:xfrm>
          <a:prstGeom prst="rect">
            <a:avLst/>
          </a:prstGeom>
          <a:noFill/>
        </p:spPr>
        <p:txBody>
          <a:bodyPr wrap="square">
            <a:spAutoFit/>
          </a:bodyPr>
          <a:lstStyle/>
          <a:p>
            <a:pPr marL="380990" indent="-380990">
              <a:buClr>
                <a:schemeClr val="tx1"/>
              </a:buClr>
              <a:buFont typeface="Arial" panose="020B0604020202020204" pitchFamily="34" charset="0"/>
              <a:buChar char="•"/>
            </a:pPr>
            <a:r>
              <a:rPr lang="en-US" sz="2400"/>
              <a:t>Modify community center fee reduction/waiver program discount by 50%; impacts to non-youth organizations; no impact to youth through scholarship fund​</a:t>
            </a:r>
          </a:p>
          <a:p>
            <a:pPr marL="380990" indent="-380990">
              <a:buClr>
                <a:schemeClr val="tx1"/>
              </a:buClr>
              <a:buFont typeface="Arial" panose="020B0604020202020204" pitchFamily="34" charset="0"/>
              <a:buChar char="•"/>
            </a:pPr>
            <a:r>
              <a:rPr lang="en-US" sz="2400"/>
              <a:t>Reduce community center and older adult services program staff and realign for operational efficiencies and savings; inability to expand capacities in youth and senior programs​</a:t>
            </a:r>
          </a:p>
          <a:p>
            <a:pPr marL="380990" indent="-380990">
              <a:buClr>
                <a:schemeClr val="tx1"/>
              </a:buClr>
              <a:buFont typeface="Arial" panose="020B0604020202020204" pitchFamily="34" charset="0"/>
              <a:buChar char="•"/>
            </a:pPr>
            <a:r>
              <a:rPr lang="en-US" sz="2400"/>
              <a:t>Reduce public counter customer service hours from 8 to 3 locations; online registration and support available</a:t>
            </a:r>
          </a:p>
          <a:p>
            <a:pPr marL="380990" indent="-380990">
              <a:buClr>
                <a:schemeClr val="tx1"/>
              </a:buClr>
              <a:buFont typeface="Arial" panose="020B0604020202020204" pitchFamily="34" charset="0"/>
              <a:buChar char="•"/>
            </a:pPr>
            <a:r>
              <a:rPr lang="en-US" sz="2400"/>
              <a:t>Reduce community center operations at eight locations citywide from 6 days/week to 4 days/week; access to youth &amp; older adult programs in centers reduced by 27%</a:t>
            </a:r>
          </a:p>
        </p:txBody>
      </p:sp>
      <p:sp>
        <p:nvSpPr>
          <p:cNvPr id="10" name="Title 1">
            <a:extLst>
              <a:ext uri="{FF2B5EF4-FFF2-40B4-BE49-F238E27FC236}">
                <a16:creationId xmlns:a16="http://schemas.microsoft.com/office/drawing/2014/main" id="{D8ADFD8B-D0A4-6DBF-F19F-EEF82740CFD5}"/>
              </a:ext>
            </a:extLst>
          </p:cNvPr>
          <p:cNvSpPr txBox="1">
            <a:spLocks/>
          </p:cNvSpPr>
          <p:nvPr/>
        </p:nvSpPr>
        <p:spPr>
          <a:xfrm>
            <a:off x="336948" y="2117174"/>
            <a:ext cx="3744000" cy="1600783"/>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9pPr>
          </a:lstStyle>
          <a:p>
            <a:r>
              <a:rPr lang="en-US" sz="3200" dirty="0"/>
              <a:t>Community &amp; Service Impacts ($1.5M) - YPCE</a:t>
            </a:r>
          </a:p>
        </p:txBody>
      </p:sp>
    </p:spTree>
    <p:extLst>
      <p:ext uri="{BB962C8B-B14F-4D97-AF65-F5344CB8AC3E}">
        <p14:creationId xmlns:p14="http://schemas.microsoft.com/office/powerpoint/2010/main" val="28821834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F2AC2-F619-11FF-46D5-22F9A3D0841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39ADBD3-347B-C228-2DE3-1AC643E34CDF}"/>
              </a:ext>
            </a:extLst>
          </p:cNvPr>
          <p:cNvSpPr>
            <a:spLocks noGrp="1"/>
          </p:cNvSpPr>
          <p:nvPr>
            <p:ph type="sldNum" idx="12"/>
          </p:nvPr>
        </p:nvSpPr>
        <p:spPr/>
        <p:txBody>
          <a:bodyPr/>
          <a:lstStyle/>
          <a:p>
            <a:fld id="{00000000-1234-1234-1234-123412341234}" type="slidenum">
              <a:rPr lang="en" smtClean="0"/>
              <a:pPr/>
              <a:t>29</a:t>
            </a:fld>
            <a:endParaRPr lang="en"/>
          </a:p>
        </p:txBody>
      </p:sp>
      <p:sp>
        <p:nvSpPr>
          <p:cNvPr id="7" name="Rounded Rectangle 6">
            <a:extLst>
              <a:ext uri="{FF2B5EF4-FFF2-40B4-BE49-F238E27FC236}">
                <a16:creationId xmlns:a16="http://schemas.microsoft.com/office/drawing/2014/main" id="{48D18A16-D94F-6884-DB90-9E367BF4AEB5}"/>
              </a:ext>
            </a:extLst>
          </p:cNvPr>
          <p:cNvSpPr/>
          <p:nvPr/>
        </p:nvSpPr>
        <p:spPr>
          <a:xfrm>
            <a:off x="4616208" y="269899"/>
            <a:ext cx="7324507" cy="614255"/>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US" sz="2667"/>
              <a:t>Aquatics Programs &amp; Operations</a:t>
            </a:r>
          </a:p>
        </p:txBody>
      </p:sp>
      <p:sp>
        <p:nvSpPr>
          <p:cNvPr id="8" name="TextBox 7">
            <a:extLst>
              <a:ext uri="{FF2B5EF4-FFF2-40B4-BE49-F238E27FC236}">
                <a16:creationId xmlns:a16="http://schemas.microsoft.com/office/drawing/2014/main" id="{8C8FA29B-D69C-45B4-6408-AA4AC99BA19E}"/>
              </a:ext>
            </a:extLst>
          </p:cNvPr>
          <p:cNvSpPr txBox="1"/>
          <p:nvPr/>
        </p:nvSpPr>
        <p:spPr>
          <a:xfrm>
            <a:off x="4616209" y="950854"/>
            <a:ext cx="7238844" cy="4893647"/>
          </a:xfrm>
          <a:prstGeom prst="rect">
            <a:avLst/>
          </a:prstGeom>
          <a:noFill/>
        </p:spPr>
        <p:txBody>
          <a:bodyPr wrap="square">
            <a:spAutoFit/>
          </a:bodyPr>
          <a:lstStyle/>
          <a:p>
            <a:pPr marL="380990" indent="-380990">
              <a:buClr>
                <a:schemeClr val="tx1"/>
              </a:buClr>
              <a:buFont typeface="Arial" panose="020B0604020202020204" pitchFamily="34" charset="0"/>
              <a:buChar char="•"/>
            </a:pPr>
            <a:endParaRPr lang="en-US" sz="2400"/>
          </a:p>
          <a:p>
            <a:pPr marL="380990" indent="-380990">
              <a:buClr>
                <a:schemeClr val="tx1"/>
              </a:buClr>
              <a:buFont typeface="Arial" panose="020B0604020202020204" pitchFamily="34" charset="0"/>
              <a:buChar char="•"/>
            </a:pPr>
            <a:r>
              <a:rPr lang="en-US" sz="2400"/>
              <a:t>Delete non-career aquatics support; reduction in extended season opportunities and elimination of YPCE sponsored aquatics special events, no impact to core safety programs</a:t>
            </a:r>
          </a:p>
          <a:p>
            <a:pPr lvl="0">
              <a:buClr>
                <a:schemeClr val="tx1"/>
              </a:buClr>
            </a:pPr>
            <a:endParaRPr lang="en-US" sz="2400"/>
          </a:p>
          <a:p>
            <a:pPr marL="380990" indent="-380990">
              <a:buClr>
                <a:schemeClr val="tx1"/>
              </a:buClr>
              <a:buFont typeface="Arial" panose="020B0604020202020204" pitchFamily="34" charset="0"/>
              <a:buChar char="•"/>
            </a:pPr>
            <a:r>
              <a:rPr lang="en-US" sz="2400"/>
              <a:t>Closure of four wading pools during seasonal operations; 15 splashpads &amp; spray parks remain open</a:t>
            </a:r>
          </a:p>
          <a:p>
            <a:pPr lvl="0">
              <a:buClr>
                <a:schemeClr val="tx1"/>
              </a:buClr>
            </a:pPr>
            <a:endParaRPr lang="en-US" sz="2400"/>
          </a:p>
          <a:p>
            <a:pPr marL="380990" indent="-380990">
              <a:buClr>
                <a:schemeClr val="tx1"/>
              </a:buClr>
              <a:buFont typeface="Arial" panose="020B0604020202020204" pitchFamily="34" charset="0"/>
              <a:buChar char="•"/>
            </a:pPr>
            <a:r>
              <a:rPr lang="en-US" sz="2400"/>
              <a:t>Reduce 10 neighborhood pools from 5 days/week to 3 days/week during seasonal operations; impacts access to safe recreational swim- anticipated reduction of 12,000 visits citywide</a:t>
            </a:r>
          </a:p>
        </p:txBody>
      </p:sp>
      <p:sp>
        <p:nvSpPr>
          <p:cNvPr id="11" name="Title 1">
            <a:extLst>
              <a:ext uri="{FF2B5EF4-FFF2-40B4-BE49-F238E27FC236}">
                <a16:creationId xmlns:a16="http://schemas.microsoft.com/office/drawing/2014/main" id="{8331955C-A48D-5134-71F5-DEFAD2951538}"/>
              </a:ext>
            </a:extLst>
          </p:cNvPr>
          <p:cNvSpPr txBox="1">
            <a:spLocks/>
          </p:cNvSpPr>
          <p:nvPr/>
        </p:nvSpPr>
        <p:spPr>
          <a:xfrm>
            <a:off x="336948" y="2117174"/>
            <a:ext cx="3744000" cy="1600783"/>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9pPr>
          </a:lstStyle>
          <a:p>
            <a:r>
              <a:rPr lang="en-US" sz="3200" dirty="0"/>
              <a:t>Community &amp; Service Impacts</a:t>
            </a:r>
          </a:p>
          <a:p>
            <a:r>
              <a:rPr lang="en-US" sz="3200" dirty="0"/>
              <a:t>($.6M) - YPCE</a:t>
            </a:r>
          </a:p>
        </p:txBody>
      </p:sp>
    </p:spTree>
    <p:extLst>
      <p:ext uri="{BB962C8B-B14F-4D97-AF65-F5344CB8AC3E}">
        <p14:creationId xmlns:p14="http://schemas.microsoft.com/office/powerpoint/2010/main" val="311078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05761-B0FD-8CAF-417D-EE78B8F85BC9}"/>
              </a:ext>
            </a:extLst>
          </p:cNvPr>
          <p:cNvSpPr>
            <a:spLocks noGrp="1"/>
          </p:cNvSpPr>
          <p:nvPr>
            <p:ph type="title"/>
          </p:nvPr>
        </p:nvSpPr>
        <p:spPr/>
        <p:txBody>
          <a:bodyPr/>
          <a:lstStyle/>
          <a:p>
            <a:r>
              <a:rPr lang="en-US" dirty="0"/>
              <a:t>Approved Budget By Fund</a:t>
            </a:r>
          </a:p>
        </p:txBody>
      </p:sp>
      <p:sp>
        <p:nvSpPr>
          <p:cNvPr id="3" name="Slide Number Placeholder 2">
            <a:extLst>
              <a:ext uri="{FF2B5EF4-FFF2-40B4-BE49-F238E27FC236}">
                <a16:creationId xmlns:a16="http://schemas.microsoft.com/office/drawing/2014/main" id="{22AA3C76-2282-67A5-EA2C-FCB8D0321F85}"/>
              </a:ext>
            </a:extLst>
          </p:cNvPr>
          <p:cNvSpPr>
            <a:spLocks noGrp="1"/>
          </p:cNvSpPr>
          <p:nvPr>
            <p:ph type="sldNum" idx="12"/>
          </p:nvPr>
        </p:nvSpPr>
        <p:spPr/>
        <p:txBody>
          <a:bodyPr/>
          <a:lstStyle/>
          <a:p>
            <a:fld id="{00000000-1234-1234-1234-123412341234}" type="slidenum">
              <a:rPr lang="en" smtClean="0"/>
              <a:pPr/>
              <a:t>3</a:t>
            </a:fld>
            <a:endParaRPr lang="en"/>
          </a:p>
        </p:txBody>
      </p:sp>
      <p:graphicFrame>
        <p:nvGraphicFramePr>
          <p:cNvPr id="6" name="Chart 5">
            <a:extLst>
              <a:ext uri="{FF2B5EF4-FFF2-40B4-BE49-F238E27FC236}">
                <a16:creationId xmlns:a16="http://schemas.microsoft.com/office/drawing/2014/main" id="{D72158DE-D464-CEFB-82FA-D29C66ADF243}"/>
              </a:ext>
            </a:extLst>
          </p:cNvPr>
          <p:cNvGraphicFramePr/>
          <p:nvPr/>
        </p:nvGraphicFramePr>
        <p:xfrm>
          <a:off x="1" y="1100387"/>
          <a:ext cx="11292113" cy="57576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409737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79A1C-BC4A-084C-3C77-DF44722D07E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DE9F3DF-BDBB-5192-FE0C-A0067822A8D4}"/>
              </a:ext>
            </a:extLst>
          </p:cNvPr>
          <p:cNvSpPr>
            <a:spLocks noGrp="1"/>
          </p:cNvSpPr>
          <p:nvPr>
            <p:ph type="sldNum" idx="12"/>
          </p:nvPr>
        </p:nvSpPr>
        <p:spPr/>
        <p:txBody>
          <a:bodyPr/>
          <a:lstStyle/>
          <a:p>
            <a:fld id="{00000000-1234-1234-1234-123412341234}" type="slidenum">
              <a:rPr lang="en" smtClean="0"/>
              <a:pPr/>
              <a:t>30</a:t>
            </a:fld>
            <a:endParaRPr lang="en"/>
          </a:p>
        </p:txBody>
      </p:sp>
      <p:sp>
        <p:nvSpPr>
          <p:cNvPr id="7" name="Rounded Rectangle 6">
            <a:extLst>
              <a:ext uri="{FF2B5EF4-FFF2-40B4-BE49-F238E27FC236}">
                <a16:creationId xmlns:a16="http://schemas.microsoft.com/office/drawing/2014/main" id="{2CB0ACF1-5663-16C1-199D-2324D7B98EFC}"/>
              </a:ext>
            </a:extLst>
          </p:cNvPr>
          <p:cNvSpPr/>
          <p:nvPr/>
        </p:nvSpPr>
        <p:spPr>
          <a:xfrm>
            <a:off x="4616208" y="269899"/>
            <a:ext cx="7324507" cy="614255"/>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en-US" sz="2667"/>
              <a:t>Park Maintenance </a:t>
            </a:r>
            <a:r>
              <a:rPr lang="en-US" sz="2667">
                <a:latin typeface="Gill Sans Display MT Pro BdCn"/>
              </a:rPr>
              <a:t>Operations</a:t>
            </a:r>
          </a:p>
        </p:txBody>
      </p:sp>
      <p:sp>
        <p:nvSpPr>
          <p:cNvPr id="8" name="TextBox 7">
            <a:extLst>
              <a:ext uri="{FF2B5EF4-FFF2-40B4-BE49-F238E27FC236}">
                <a16:creationId xmlns:a16="http://schemas.microsoft.com/office/drawing/2014/main" id="{13405B52-3B79-9572-5F34-B87901BAEE08}"/>
              </a:ext>
            </a:extLst>
          </p:cNvPr>
          <p:cNvSpPr txBox="1"/>
          <p:nvPr/>
        </p:nvSpPr>
        <p:spPr>
          <a:xfrm>
            <a:off x="4616209" y="950854"/>
            <a:ext cx="7238844" cy="5663089"/>
          </a:xfrm>
          <a:prstGeom prst="rect">
            <a:avLst/>
          </a:prstGeom>
          <a:noFill/>
        </p:spPr>
        <p:txBody>
          <a:bodyPr wrap="square" lIns="121920" tIns="60960" rIns="121920" bIns="60960" anchor="t">
            <a:spAutoFit/>
          </a:bodyPr>
          <a:lstStyle/>
          <a:p>
            <a:pPr marL="457189" indent="-457189">
              <a:buClr>
                <a:schemeClr val="tx1"/>
              </a:buClr>
              <a:buFont typeface="Arial" panose="020B0604020202020204" pitchFamily="34" charset="0"/>
              <a:buChar char="•"/>
            </a:pPr>
            <a:endParaRPr lang="en-US" sz="2400"/>
          </a:p>
          <a:p>
            <a:pPr marL="457189" indent="-457189">
              <a:buClr>
                <a:schemeClr val="tx1"/>
              </a:buClr>
              <a:buFont typeface="Arial" panose="020B0604020202020204" pitchFamily="34" charset="0"/>
              <a:buChar char="•"/>
            </a:pPr>
            <a:r>
              <a:rPr lang="en-US" sz="2400"/>
              <a:t>Contracting of specialty maintenance services; reduction of 6 staff ($170K)</a:t>
            </a:r>
          </a:p>
          <a:p>
            <a:pPr lvl="0">
              <a:buClr>
                <a:schemeClr val="tx1"/>
              </a:buClr>
            </a:pPr>
            <a:endParaRPr lang="en-US" sz="2400"/>
          </a:p>
          <a:p>
            <a:pPr marL="457189" indent="-457189">
              <a:buClr>
                <a:schemeClr val="tx1"/>
              </a:buClr>
              <a:buFont typeface="Arial" panose="020B0604020202020204" pitchFamily="34" charset="0"/>
              <a:buChar char="•"/>
            </a:pPr>
            <a:r>
              <a:rPr lang="en-US" sz="2400"/>
              <a:t>Contracting of all maintenance activities at 109 Neighborhood Parks; reduction of 25 staff ($490K)</a:t>
            </a:r>
          </a:p>
          <a:p>
            <a:pPr lvl="0">
              <a:buClr>
                <a:schemeClr val="tx1"/>
              </a:buClr>
            </a:pPr>
            <a:r>
              <a:rPr lang="en-US" sz="2400"/>
              <a:t> </a:t>
            </a:r>
          </a:p>
          <a:p>
            <a:pPr marL="380990" indent="-380990">
              <a:buClr>
                <a:schemeClr val="tx1"/>
              </a:buClr>
              <a:buFont typeface="Arial" panose="020B0604020202020204" pitchFamily="34" charset="0"/>
              <a:buChar char="•"/>
            </a:pPr>
            <a:r>
              <a:rPr lang="en-US" sz="2400"/>
              <a:t>Contracting of all landscape activities at 46 Community Parks; reduction of 23 staff ($530K)</a:t>
            </a:r>
          </a:p>
          <a:p>
            <a:pPr marL="380990" indent="-380990">
              <a:buClr>
                <a:schemeClr val="tx1"/>
              </a:buClr>
              <a:buFont typeface="Arial" panose="020B0604020202020204" pitchFamily="34" charset="0"/>
              <a:buChar char="•"/>
            </a:pPr>
            <a:endParaRPr lang="en-US" sz="2400"/>
          </a:p>
          <a:p>
            <a:pPr marL="380990" indent="-380990">
              <a:buClr>
                <a:schemeClr val="tx1"/>
              </a:buClr>
              <a:buFont typeface="Arial" panose="020B0604020202020204" pitchFamily="34" charset="0"/>
              <a:buChar char="•"/>
            </a:pPr>
            <a:r>
              <a:rPr lang="en-US" sz="2400"/>
              <a:t>No anticipated impact to maintenance service levels; potential impact to quality of service and emergency maintenance response resulting from a total reduction of 53% city staff delivered services</a:t>
            </a:r>
          </a:p>
          <a:p>
            <a:pPr marL="380990" indent="-380990">
              <a:buClr>
                <a:schemeClr val="tx1"/>
              </a:buClr>
              <a:buFont typeface="Arial" panose="020B0604020202020204" pitchFamily="34" charset="0"/>
              <a:buChar char="•"/>
            </a:pPr>
            <a:endParaRPr lang="en-US" sz="2400"/>
          </a:p>
        </p:txBody>
      </p:sp>
      <p:sp>
        <p:nvSpPr>
          <p:cNvPr id="11" name="Title 1">
            <a:extLst>
              <a:ext uri="{FF2B5EF4-FFF2-40B4-BE49-F238E27FC236}">
                <a16:creationId xmlns:a16="http://schemas.microsoft.com/office/drawing/2014/main" id="{CA076F49-FC37-1F27-3574-3B8FE1322D22}"/>
              </a:ext>
            </a:extLst>
          </p:cNvPr>
          <p:cNvSpPr>
            <a:spLocks noGrp="1"/>
          </p:cNvSpPr>
          <p:nvPr>
            <p:ph type="title"/>
          </p:nvPr>
        </p:nvSpPr>
        <p:spPr>
          <a:xfrm>
            <a:off x="336948" y="2117174"/>
            <a:ext cx="3744000" cy="1600783"/>
          </a:xfrm>
        </p:spPr>
        <p:txBody>
          <a:bodyPr/>
          <a:lstStyle/>
          <a:p>
            <a:r>
              <a:rPr lang="en-US" dirty="0"/>
              <a:t>Community &amp; Service Impacts</a:t>
            </a:r>
            <a:br>
              <a:rPr lang="en-US" dirty="0"/>
            </a:br>
            <a:r>
              <a:rPr lang="en-US" dirty="0"/>
              <a:t>($1.4M) - YPCE</a:t>
            </a:r>
            <a:br>
              <a:rPr lang="en-US" dirty="0"/>
            </a:br>
            <a:endParaRPr lang="en-US" dirty="0"/>
          </a:p>
        </p:txBody>
      </p:sp>
      <p:sp>
        <p:nvSpPr>
          <p:cNvPr id="2" name="Title 1">
            <a:extLst>
              <a:ext uri="{FF2B5EF4-FFF2-40B4-BE49-F238E27FC236}">
                <a16:creationId xmlns:a16="http://schemas.microsoft.com/office/drawing/2014/main" id="{95DF9D57-D523-3B13-F447-4C96D3626421}"/>
              </a:ext>
            </a:extLst>
          </p:cNvPr>
          <p:cNvSpPr txBox="1">
            <a:spLocks/>
          </p:cNvSpPr>
          <p:nvPr/>
        </p:nvSpPr>
        <p:spPr>
          <a:xfrm>
            <a:off x="336948" y="4922449"/>
            <a:ext cx="3744000" cy="1600783"/>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2400"/>
              <a:buFont typeface="Roboto"/>
              <a:buNone/>
              <a:defRPr sz="2400" b="0" i="0" u="none" strike="noStrike" cap="none">
                <a:solidFill>
                  <a:schemeClr val="lt1"/>
                </a:solidFill>
                <a:latin typeface="Roboto"/>
                <a:ea typeface="Roboto"/>
                <a:cs typeface="Roboto"/>
                <a:sym typeface="Roboto"/>
              </a:defRPr>
            </a:lvl9pPr>
          </a:lstStyle>
          <a:p>
            <a:r>
              <a:rPr lang="en-US" sz="3200" b="1" dirty="0"/>
              <a:t>Total Budget Balancing Impacts ($4.7M)</a:t>
            </a:r>
          </a:p>
          <a:p>
            <a:endParaRPr lang="en-US" sz="3200" dirty="0"/>
          </a:p>
        </p:txBody>
      </p:sp>
    </p:spTree>
    <p:extLst>
      <p:ext uri="{BB962C8B-B14F-4D97-AF65-F5344CB8AC3E}">
        <p14:creationId xmlns:p14="http://schemas.microsoft.com/office/powerpoint/2010/main" val="145970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647CC-5FF3-E5A1-8EFD-02A8C9F4E5C8}"/>
              </a:ext>
            </a:extLst>
          </p:cNvPr>
          <p:cNvSpPr>
            <a:spLocks noGrp="1"/>
          </p:cNvSpPr>
          <p:nvPr>
            <p:ph type="title"/>
          </p:nvPr>
        </p:nvSpPr>
        <p:spPr>
          <a:xfrm>
            <a:off x="286968" y="150776"/>
            <a:ext cx="10962800" cy="1023600"/>
          </a:xfrm>
        </p:spPr>
        <p:txBody>
          <a:bodyPr/>
          <a:lstStyle/>
          <a:p>
            <a:r>
              <a:rPr lang="en-US" b="1" dirty="0"/>
              <a:t>Budget Proposals - PWD</a:t>
            </a:r>
          </a:p>
        </p:txBody>
      </p:sp>
      <p:sp>
        <p:nvSpPr>
          <p:cNvPr id="4" name="Slide Number Placeholder 3">
            <a:extLst>
              <a:ext uri="{FF2B5EF4-FFF2-40B4-BE49-F238E27FC236}">
                <a16:creationId xmlns:a16="http://schemas.microsoft.com/office/drawing/2014/main" id="{2C6E8A64-AAC5-11CC-0CD9-C8BF30F054EF}"/>
              </a:ext>
            </a:extLst>
          </p:cNvPr>
          <p:cNvSpPr>
            <a:spLocks noGrp="1"/>
          </p:cNvSpPr>
          <p:nvPr>
            <p:ph type="sldNum" idx="12"/>
          </p:nvPr>
        </p:nvSpPr>
        <p:spPr/>
        <p:txBody>
          <a:bodyPr/>
          <a:lstStyle/>
          <a:p>
            <a:fld id="{00000000-1234-1234-1234-123412341234}" type="slidenum">
              <a:rPr lang="en" smtClean="0"/>
              <a:pPr/>
              <a:t>31</a:t>
            </a:fld>
            <a:endParaRPr lang="en"/>
          </a:p>
        </p:txBody>
      </p:sp>
      <p:graphicFrame>
        <p:nvGraphicFramePr>
          <p:cNvPr id="12" name="Diagram 11">
            <a:extLst>
              <a:ext uri="{FF2B5EF4-FFF2-40B4-BE49-F238E27FC236}">
                <a16:creationId xmlns:a16="http://schemas.microsoft.com/office/drawing/2014/main" id="{037D8152-C256-4882-83F1-172D7D8165C3}"/>
              </a:ext>
            </a:extLst>
          </p:cNvPr>
          <p:cNvGraphicFramePr/>
          <p:nvPr/>
        </p:nvGraphicFramePr>
        <p:xfrm>
          <a:off x="1524001" y="2362201"/>
          <a:ext cx="9182099" cy="42100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177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DDB1A-7AA4-DC7A-44A9-8A7D4F870E03}"/>
              </a:ext>
            </a:extLst>
          </p:cNvPr>
          <p:cNvSpPr>
            <a:spLocks noGrp="1"/>
          </p:cNvSpPr>
          <p:nvPr>
            <p:ph type="title"/>
          </p:nvPr>
        </p:nvSpPr>
        <p:spPr/>
        <p:txBody>
          <a:bodyPr/>
          <a:lstStyle/>
          <a:p>
            <a:r>
              <a:rPr lang="en-US" dirty="0"/>
              <a:t>General Fund Appropriations (millions)</a:t>
            </a:r>
          </a:p>
        </p:txBody>
      </p:sp>
      <p:sp>
        <p:nvSpPr>
          <p:cNvPr id="3" name="Slide Number Placeholder 2">
            <a:extLst>
              <a:ext uri="{FF2B5EF4-FFF2-40B4-BE49-F238E27FC236}">
                <a16:creationId xmlns:a16="http://schemas.microsoft.com/office/drawing/2014/main" id="{8629FEE6-7891-2C79-7933-2B514982CA9E}"/>
              </a:ext>
            </a:extLst>
          </p:cNvPr>
          <p:cNvSpPr>
            <a:spLocks noGrp="1"/>
          </p:cNvSpPr>
          <p:nvPr>
            <p:ph type="sldNum" idx="12"/>
          </p:nvPr>
        </p:nvSpPr>
        <p:spPr/>
        <p:txBody>
          <a:bodyPr/>
          <a:lstStyle/>
          <a:p>
            <a:fld id="{00000000-1234-1234-1234-123412341234}" type="slidenum">
              <a:rPr lang="en" smtClean="0"/>
              <a:pPr/>
              <a:t>4</a:t>
            </a:fld>
            <a:endParaRPr lang="en"/>
          </a:p>
        </p:txBody>
      </p:sp>
      <p:graphicFrame>
        <p:nvGraphicFramePr>
          <p:cNvPr id="4" name="Chart 3">
            <a:extLst>
              <a:ext uri="{FF2B5EF4-FFF2-40B4-BE49-F238E27FC236}">
                <a16:creationId xmlns:a16="http://schemas.microsoft.com/office/drawing/2014/main" id="{011358F3-5CDE-2C4B-97CD-5833E8A12302}"/>
              </a:ext>
            </a:extLst>
          </p:cNvPr>
          <p:cNvGraphicFramePr>
            <a:graphicFrameLocks/>
          </p:cNvGraphicFramePr>
          <p:nvPr/>
        </p:nvGraphicFramePr>
        <p:xfrm>
          <a:off x="0" y="1067701"/>
          <a:ext cx="11768800" cy="57179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42320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52E22-79CB-E155-DD66-FA637CB35897}"/>
              </a:ext>
            </a:extLst>
          </p:cNvPr>
          <p:cNvSpPr>
            <a:spLocks noGrp="1"/>
          </p:cNvSpPr>
          <p:nvPr>
            <p:ph type="title"/>
          </p:nvPr>
        </p:nvSpPr>
        <p:spPr/>
        <p:txBody>
          <a:bodyPr/>
          <a:lstStyle/>
          <a:p>
            <a:r>
              <a:rPr lang="en-US" dirty="0"/>
              <a:t>Net General Fund Costs By Department</a:t>
            </a:r>
          </a:p>
        </p:txBody>
      </p:sp>
      <p:sp>
        <p:nvSpPr>
          <p:cNvPr id="3" name="Slide Number Placeholder 2">
            <a:extLst>
              <a:ext uri="{FF2B5EF4-FFF2-40B4-BE49-F238E27FC236}">
                <a16:creationId xmlns:a16="http://schemas.microsoft.com/office/drawing/2014/main" id="{3CDBE04E-FC65-002A-DFFA-D50AA1923117}"/>
              </a:ext>
            </a:extLst>
          </p:cNvPr>
          <p:cNvSpPr>
            <a:spLocks noGrp="1"/>
          </p:cNvSpPr>
          <p:nvPr>
            <p:ph type="sldNum" idx="12"/>
          </p:nvPr>
        </p:nvSpPr>
        <p:spPr/>
        <p:txBody>
          <a:bodyPr/>
          <a:lstStyle/>
          <a:p>
            <a:fld id="{00000000-1234-1234-1234-123412341234}" type="slidenum">
              <a:rPr lang="en" smtClean="0"/>
              <a:pPr/>
              <a:t>5</a:t>
            </a:fld>
            <a:endParaRPr lang="en"/>
          </a:p>
        </p:txBody>
      </p:sp>
      <p:graphicFrame>
        <p:nvGraphicFramePr>
          <p:cNvPr id="5" name="Chart 4">
            <a:extLst>
              <a:ext uri="{FF2B5EF4-FFF2-40B4-BE49-F238E27FC236}">
                <a16:creationId xmlns:a16="http://schemas.microsoft.com/office/drawing/2014/main" id="{AB1C5E6F-8D6C-F7F6-789F-7E91DCBE56F7}"/>
              </a:ext>
            </a:extLst>
          </p:cNvPr>
          <p:cNvGraphicFramePr>
            <a:graphicFrameLocks/>
          </p:cNvGraphicFramePr>
          <p:nvPr>
            <p:extLst>
              <p:ext uri="{D42A27DB-BD31-4B8C-83A1-F6EECF244321}">
                <p14:modId xmlns:p14="http://schemas.microsoft.com/office/powerpoint/2010/main" val="3803319166"/>
              </p:ext>
            </p:extLst>
          </p:nvPr>
        </p:nvGraphicFramePr>
        <p:xfrm>
          <a:off x="177952" y="1077158"/>
          <a:ext cx="11721849" cy="500700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8E799E03-B59C-D803-BC17-2C431A065F84}"/>
              </a:ext>
            </a:extLst>
          </p:cNvPr>
          <p:cNvSpPr txBox="1"/>
          <p:nvPr/>
        </p:nvSpPr>
        <p:spPr>
          <a:xfrm>
            <a:off x="422468" y="6348824"/>
            <a:ext cx="11185864" cy="318100"/>
          </a:xfrm>
          <a:prstGeom prst="rect">
            <a:avLst/>
          </a:prstGeom>
          <a:noFill/>
        </p:spPr>
        <p:txBody>
          <a:bodyPr wrap="square" rtlCol="0">
            <a:spAutoFit/>
          </a:bodyPr>
          <a:lstStyle/>
          <a:p>
            <a:r>
              <a:rPr lang="en-US" sz="1467" dirty="0"/>
              <a:t>City Treasurer, Public Works, and Utilities have no net General Fund costs.</a:t>
            </a:r>
          </a:p>
        </p:txBody>
      </p:sp>
    </p:spTree>
    <p:extLst>
      <p:ext uri="{BB962C8B-B14F-4D97-AF65-F5344CB8AC3E}">
        <p14:creationId xmlns:p14="http://schemas.microsoft.com/office/powerpoint/2010/main" val="297691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26E900-80DE-93AC-1FFF-73F59F9D390E}"/>
              </a:ext>
            </a:extLst>
          </p:cNvPr>
          <p:cNvSpPr>
            <a:spLocks noGrp="1"/>
          </p:cNvSpPr>
          <p:nvPr>
            <p:ph type="title"/>
          </p:nvPr>
        </p:nvSpPr>
        <p:spPr/>
        <p:txBody>
          <a:bodyPr/>
          <a:lstStyle/>
          <a:p>
            <a:r>
              <a:rPr lang="en-US" dirty="0"/>
              <a:t>Property Tax ($ millions)</a:t>
            </a:r>
          </a:p>
        </p:txBody>
      </p:sp>
      <p:sp>
        <p:nvSpPr>
          <p:cNvPr id="4" name="Slide Number Placeholder 3">
            <a:extLst>
              <a:ext uri="{FF2B5EF4-FFF2-40B4-BE49-F238E27FC236}">
                <a16:creationId xmlns:a16="http://schemas.microsoft.com/office/drawing/2014/main" id="{B78F900F-2D9A-1DE7-AF81-D46254D13092}"/>
              </a:ext>
            </a:extLst>
          </p:cNvPr>
          <p:cNvSpPr>
            <a:spLocks noGrp="1"/>
          </p:cNvSpPr>
          <p:nvPr>
            <p:ph type="sldNum" idx="12"/>
          </p:nvPr>
        </p:nvSpPr>
        <p:spPr/>
        <p:txBody>
          <a:bodyPr/>
          <a:lstStyle/>
          <a:p>
            <a:fld id="{00000000-1234-1234-1234-123412341234}" type="slidenum">
              <a:rPr lang="en" smtClean="0"/>
              <a:pPr/>
              <a:t>6</a:t>
            </a:fld>
            <a:endParaRPr lang="en"/>
          </a:p>
        </p:txBody>
      </p:sp>
      <p:graphicFrame>
        <p:nvGraphicFramePr>
          <p:cNvPr id="8" name="Chart 7">
            <a:extLst>
              <a:ext uri="{FF2B5EF4-FFF2-40B4-BE49-F238E27FC236}">
                <a16:creationId xmlns:a16="http://schemas.microsoft.com/office/drawing/2014/main" id="{9AF62D16-12E5-217D-D83C-B18255BE17AA}"/>
              </a:ext>
            </a:extLst>
          </p:cNvPr>
          <p:cNvGraphicFramePr/>
          <p:nvPr/>
        </p:nvGraphicFramePr>
        <p:xfrm>
          <a:off x="661262" y="1104564"/>
          <a:ext cx="11065788"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89505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853C8-7081-2EF2-BFCE-7081CAF6F70E}"/>
              </a:ext>
            </a:extLst>
          </p:cNvPr>
          <p:cNvSpPr>
            <a:spLocks noGrp="1"/>
          </p:cNvSpPr>
          <p:nvPr>
            <p:ph type="title"/>
          </p:nvPr>
        </p:nvSpPr>
        <p:spPr/>
        <p:txBody>
          <a:bodyPr/>
          <a:lstStyle/>
          <a:p>
            <a:r>
              <a:rPr lang="en-US" dirty="0"/>
              <a:t>Sales Tax - 1% Bradley-Burns &amp; 1% Measure U ($ millions)</a:t>
            </a:r>
          </a:p>
        </p:txBody>
      </p:sp>
      <p:sp>
        <p:nvSpPr>
          <p:cNvPr id="3" name="Slide Number Placeholder 2">
            <a:extLst>
              <a:ext uri="{FF2B5EF4-FFF2-40B4-BE49-F238E27FC236}">
                <a16:creationId xmlns:a16="http://schemas.microsoft.com/office/drawing/2014/main" id="{5C45290E-0D2D-D4A5-07C7-6F75024E494B}"/>
              </a:ext>
            </a:extLst>
          </p:cNvPr>
          <p:cNvSpPr>
            <a:spLocks noGrp="1"/>
          </p:cNvSpPr>
          <p:nvPr>
            <p:ph type="sldNum" idx="12"/>
          </p:nvPr>
        </p:nvSpPr>
        <p:spPr/>
        <p:txBody>
          <a:bodyPr/>
          <a:lstStyle/>
          <a:p>
            <a:fld id="{00000000-1234-1234-1234-123412341234}" type="slidenum">
              <a:rPr lang="en" smtClean="0"/>
              <a:pPr/>
              <a:t>7</a:t>
            </a:fld>
            <a:endParaRPr lang="en"/>
          </a:p>
        </p:txBody>
      </p:sp>
      <p:graphicFrame>
        <p:nvGraphicFramePr>
          <p:cNvPr id="6" name="Chart 5">
            <a:extLst>
              <a:ext uri="{FF2B5EF4-FFF2-40B4-BE49-F238E27FC236}">
                <a16:creationId xmlns:a16="http://schemas.microsoft.com/office/drawing/2014/main" id="{666FD5BA-82EE-ADD3-207F-1BF60396FE28}"/>
              </a:ext>
            </a:extLst>
          </p:cNvPr>
          <p:cNvGraphicFramePr/>
          <p:nvPr/>
        </p:nvGraphicFramePr>
        <p:xfrm>
          <a:off x="347578" y="1332855"/>
          <a:ext cx="11496844" cy="54527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48459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CB05D-586F-DE19-D888-74AE024FEFBA}"/>
              </a:ext>
            </a:extLst>
          </p:cNvPr>
          <p:cNvSpPr>
            <a:spLocks noGrp="1"/>
          </p:cNvSpPr>
          <p:nvPr>
            <p:ph type="title"/>
          </p:nvPr>
        </p:nvSpPr>
        <p:spPr>
          <a:xfrm>
            <a:off x="354000" y="2440800"/>
            <a:ext cx="5393600" cy="1976400"/>
          </a:xfrm>
        </p:spPr>
        <p:txBody>
          <a:bodyPr/>
          <a:lstStyle/>
          <a:p>
            <a:r>
              <a:rPr lang="en-US" dirty="0"/>
              <a:t>City Fiscal Challenges</a:t>
            </a:r>
          </a:p>
        </p:txBody>
      </p:sp>
      <p:sp>
        <p:nvSpPr>
          <p:cNvPr id="4" name="Text Placeholder 3">
            <a:extLst>
              <a:ext uri="{FF2B5EF4-FFF2-40B4-BE49-F238E27FC236}">
                <a16:creationId xmlns:a16="http://schemas.microsoft.com/office/drawing/2014/main" id="{68ABE1C3-6152-41CB-03E6-914F6A198CFE}"/>
              </a:ext>
            </a:extLst>
          </p:cNvPr>
          <p:cNvSpPr>
            <a:spLocks noGrp="1"/>
          </p:cNvSpPr>
          <p:nvPr>
            <p:ph type="body" idx="2"/>
          </p:nvPr>
        </p:nvSpPr>
        <p:spPr/>
        <p:txBody>
          <a:bodyPr/>
          <a:lstStyle/>
          <a:p>
            <a:pPr marL="152396" indent="0">
              <a:buNone/>
            </a:pPr>
            <a:r>
              <a:rPr lang="en-US" dirty="0"/>
              <a:t>Immediate</a:t>
            </a:r>
          </a:p>
          <a:p>
            <a:r>
              <a:rPr lang="en-US" dirty="0"/>
              <a:t>Balance Budget Year </a:t>
            </a:r>
          </a:p>
          <a:p>
            <a:pPr marL="152396" indent="0">
              <a:buNone/>
            </a:pPr>
            <a:endParaRPr lang="en-US" dirty="0"/>
          </a:p>
          <a:p>
            <a:pPr marL="152396" indent="0">
              <a:buNone/>
            </a:pPr>
            <a:r>
              <a:rPr lang="en-US" dirty="0"/>
              <a:t>Near-Term</a:t>
            </a:r>
          </a:p>
          <a:p>
            <a:r>
              <a:rPr lang="en-US" dirty="0"/>
              <a:t>Correct Structural Imbalance</a:t>
            </a:r>
          </a:p>
          <a:p>
            <a:r>
              <a:rPr lang="en-US" dirty="0"/>
              <a:t>Federal Funding Threats</a:t>
            </a:r>
          </a:p>
          <a:p>
            <a:r>
              <a:rPr lang="en-US" dirty="0"/>
              <a:t>Economic Risks</a:t>
            </a:r>
          </a:p>
          <a:p>
            <a:pPr marL="152396" indent="0">
              <a:buNone/>
            </a:pPr>
            <a:endParaRPr lang="en-US" dirty="0"/>
          </a:p>
          <a:p>
            <a:pPr marL="152396" indent="0">
              <a:buNone/>
            </a:pPr>
            <a:r>
              <a:rPr lang="en-US" dirty="0"/>
              <a:t>Long-Term</a:t>
            </a:r>
          </a:p>
          <a:p>
            <a:r>
              <a:rPr lang="en-US" dirty="0"/>
              <a:t>Unfunded Pension Liabilities</a:t>
            </a:r>
          </a:p>
          <a:p>
            <a:r>
              <a:rPr lang="en-US" dirty="0"/>
              <a:t>Unfunded Capital Needs</a:t>
            </a:r>
          </a:p>
          <a:p>
            <a:endParaRPr lang="en-US" dirty="0"/>
          </a:p>
        </p:txBody>
      </p:sp>
      <p:sp>
        <p:nvSpPr>
          <p:cNvPr id="5" name="Slide Number Placeholder 4">
            <a:extLst>
              <a:ext uri="{FF2B5EF4-FFF2-40B4-BE49-F238E27FC236}">
                <a16:creationId xmlns:a16="http://schemas.microsoft.com/office/drawing/2014/main" id="{5FA6E3EB-9687-6571-BA1F-C3012116DE07}"/>
              </a:ext>
            </a:extLst>
          </p:cNvPr>
          <p:cNvSpPr>
            <a:spLocks noGrp="1"/>
          </p:cNvSpPr>
          <p:nvPr>
            <p:ph type="sldNum" idx="12"/>
          </p:nvPr>
        </p:nvSpPr>
        <p:spPr/>
        <p:txBody>
          <a:bodyPr/>
          <a:lstStyle/>
          <a:p>
            <a:fld id="{00000000-1234-1234-1234-123412341234}" type="slidenum">
              <a:rPr lang="en" smtClean="0"/>
              <a:pPr/>
              <a:t>8</a:t>
            </a:fld>
            <a:endParaRPr lang="en"/>
          </a:p>
        </p:txBody>
      </p:sp>
    </p:spTree>
    <p:extLst>
      <p:ext uri="{BB962C8B-B14F-4D97-AF65-F5344CB8AC3E}">
        <p14:creationId xmlns:p14="http://schemas.microsoft.com/office/powerpoint/2010/main" val="2167755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BD15B-2056-FD46-01A8-54B568BFDC8A}"/>
              </a:ext>
            </a:extLst>
          </p:cNvPr>
          <p:cNvSpPr>
            <a:spLocks noGrp="1"/>
          </p:cNvSpPr>
          <p:nvPr>
            <p:ph type="title"/>
          </p:nvPr>
        </p:nvSpPr>
        <p:spPr/>
        <p:txBody>
          <a:bodyPr/>
          <a:lstStyle/>
          <a:p>
            <a:r>
              <a:rPr lang="en-US" dirty="0"/>
              <a:t>Structural Deficit</a:t>
            </a:r>
          </a:p>
        </p:txBody>
      </p:sp>
      <p:sp>
        <p:nvSpPr>
          <p:cNvPr id="5" name="Text Placeholder 4">
            <a:extLst>
              <a:ext uri="{FF2B5EF4-FFF2-40B4-BE49-F238E27FC236}">
                <a16:creationId xmlns:a16="http://schemas.microsoft.com/office/drawing/2014/main" id="{36D206B5-E83A-92D3-C65F-32794CB91118}"/>
              </a:ext>
            </a:extLst>
          </p:cNvPr>
          <p:cNvSpPr>
            <a:spLocks noGrp="1"/>
          </p:cNvSpPr>
          <p:nvPr>
            <p:ph type="body" idx="1"/>
          </p:nvPr>
        </p:nvSpPr>
        <p:spPr/>
        <p:txBody>
          <a:bodyPr/>
          <a:lstStyle/>
          <a:p>
            <a:r>
              <a:rPr lang="en-US" sz="1867" dirty="0"/>
              <a:t>Not caused by an economic downturn.</a:t>
            </a:r>
          </a:p>
          <a:p>
            <a:endParaRPr lang="en-US" sz="1867" dirty="0"/>
          </a:p>
          <a:p>
            <a:r>
              <a:rPr lang="en-US" sz="1867" dirty="0"/>
              <a:t>Imbalance between expense growth and revenues.</a:t>
            </a:r>
          </a:p>
          <a:p>
            <a:endParaRPr lang="en-US" sz="1867" dirty="0"/>
          </a:p>
          <a:p>
            <a:r>
              <a:rPr lang="en-US" sz="1867" dirty="0"/>
              <a:t>Ongoing balancing strategies lower projected deficits in future years.</a:t>
            </a:r>
          </a:p>
        </p:txBody>
      </p:sp>
      <p:sp>
        <p:nvSpPr>
          <p:cNvPr id="4" name="Slide Number Placeholder 3">
            <a:extLst>
              <a:ext uri="{FF2B5EF4-FFF2-40B4-BE49-F238E27FC236}">
                <a16:creationId xmlns:a16="http://schemas.microsoft.com/office/drawing/2014/main" id="{96F54EFF-2D01-5A11-FBB5-132BDBA7E9CA}"/>
              </a:ext>
            </a:extLst>
          </p:cNvPr>
          <p:cNvSpPr>
            <a:spLocks noGrp="1"/>
          </p:cNvSpPr>
          <p:nvPr>
            <p:ph type="sldNum" idx="12"/>
          </p:nvPr>
        </p:nvSpPr>
        <p:spPr/>
        <p:txBody>
          <a:bodyPr/>
          <a:lstStyle/>
          <a:p>
            <a:fld id="{00000000-1234-1234-1234-123412341234}" type="slidenum">
              <a:rPr lang="en" smtClean="0"/>
              <a:pPr/>
              <a:t>9</a:t>
            </a:fld>
            <a:endParaRPr lang="en"/>
          </a:p>
        </p:txBody>
      </p:sp>
      <p:graphicFrame>
        <p:nvGraphicFramePr>
          <p:cNvPr id="3" name="Chart 2">
            <a:extLst>
              <a:ext uri="{FF2B5EF4-FFF2-40B4-BE49-F238E27FC236}">
                <a16:creationId xmlns:a16="http://schemas.microsoft.com/office/drawing/2014/main" id="{E3AA13C3-E413-4135-5D7A-644D966F3A25}"/>
              </a:ext>
            </a:extLst>
          </p:cNvPr>
          <p:cNvGraphicFramePr/>
          <p:nvPr/>
        </p:nvGraphicFramePr>
        <p:xfrm>
          <a:off x="4927542" y="477067"/>
          <a:ext cx="6963021"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99188294"/>
      </p:ext>
    </p:extLst>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Custom 1">
      <a:majorFont>
        <a:latin typeface="Gill Sans Display MT Pro BdCn"/>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Custom 1">
      <a:majorFont>
        <a:latin typeface="Gill Sans Display MT Pro BdCn"/>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Custom 1">
      <a:majorFont>
        <a:latin typeface="Gill Sans Display MT Pro BdCn"/>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themeOverride>
</file>

<file path=ppt/theme/themeOverride2.xml><?xml version="1.0" encoding="utf-8"?>
<a:themeOverride xmlns:a="http://schemas.openxmlformats.org/drawingml/2006/main">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themeOverride>
</file>

<file path=docProps/app.xml><?xml version="1.0" encoding="utf-8"?>
<Properties xmlns="http://schemas.openxmlformats.org/officeDocument/2006/extended-properties" xmlns:vt="http://schemas.openxmlformats.org/officeDocument/2006/docPropsVTypes">
  <Template/>
  <TotalTime>14</TotalTime>
  <Words>1789</Words>
  <Application>Microsoft Office PowerPoint</Application>
  <PresentationFormat>Widescreen</PresentationFormat>
  <Paragraphs>323</Paragraphs>
  <Slides>31</Slides>
  <Notes>23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31</vt:i4>
      </vt:variant>
    </vt:vector>
  </HeadingPairs>
  <TitlesOfParts>
    <vt:vector size="40" baseType="lpstr">
      <vt:lpstr>Aptos</vt:lpstr>
      <vt:lpstr>Arial</vt:lpstr>
      <vt:lpstr>Calibri</vt:lpstr>
      <vt:lpstr>Gill Sans Display MT Pro BdCn</vt:lpstr>
      <vt:lpstr>Roboto</vt:lpstr>
      <vt:lpstr>Wingdings</vt:lpstr>
      <vt:lpstr>Material</vt:lpstr>
      <vt:lpstr>1_Material</vt:lpstr>
      <vt:lpstr>2_Material</vt:lpstr>
      <vt:lpstr>Fiscal Year 2026/27  Early Budget Work Session</vt:lpstr>
      <vt:lpstr>Fiscal Year 2025/26 Approved Budget</vt:lpstr>
      <vt:lpstr>Approved Budget By Fund</vt:lpstr>
      <vt:lpstr>General Fund Appropriations (millions)</vt:lpstr>
      <vt:lpstr>Net General Fund Costs By Department</vt:lpstr>
      <vt:lpstr>Property Tax ($ millions)</vt:lpstr>
      <vt:lpstr>Sales Tax - 1% Bradley-Burns &amp; 1% Measure U ($ millions)</vt:lpstr>
      <vt:lpstr>City Fiscal Challenges</vt:lpstr>
      <vt:lpstr>Structural Deficit</vt:lpstr>
      <vt:lpstr>Structural Deficit Causes</vt:lpstr>
      <vt:lpstr>Homeless Services Funding</vt:lpstr>
      <vt:lpstr>Funding By Source</vt:lpstr>
      <vt:lpstr>Budget Balancing  Define Core Services / Advance Priorities</vt:lpstr>
      <vt:lpstr>Budget Balancing – Reduction Targets</vt:lpstr>
      <vt:lpstr>Baseline Budget Balancing Plan</vt:lpstr>
      <vt:lpstr>Budget Balancing – Alignment with Council Priorities</vt:lpstr>
      <vt:lpstr>Pending Factors</vt:lpstr>
      <vt:lpstr>Upcoming Budget Schedule</vt:lpstr>
      <vt:lpstr>How Do I Participate?</vt:lpstr>
      <vt:lpstr>Questions &amp; Discussion</vt:lpstr>
      <vt:lpstr>Budget Balancing Impacts - DCR</vt:lpstr>
      <vt:lpstr>Budget Balancing Impacts - Fire</vt:lpstr>
      <vt:lpstr>Budget Balancing Impacts - Fire</vt:lpstr>
      <vt:lpstr>Budget Balancing Impacts - Police</vt:lpstr>
      <vt:lpstr>Budget Balancing Impacts - Police</vt:lpstr>
      <vt:lpstr>Budget Balancing Impacts - Police</vt:lpstr>
      <vt:lpstr>Community &amp; Service Impacts  ($1.2M) - YPCE</vt:lpstr>
      <vt:lpstr>PowerPoint Presentation</vt:lpstr>
      <vt:lpstr>PowerPoint Presentation</vt:lpstr>
      <vt:lpstr>Community &amp; Service Impacts ($1.4M) - YPCE </vt:lpstr>
      <vt:lpstr>Budget Proposals - PWD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Coletto</dc:creator>
  <cp:lastModifiedBy>Peter Coletto</cp:lastModifiedBy>
  <cp:revision>1</cp:revision>
  <dcterms:created xsi:type="dcterms:W3CDTF">2026-03-12T22:07:01Z</dcterms:created>
  <dcterms:modified xsi:type="dcterms:W3CDTF">2026-03-12T22:21:21Z</dcterms:modified>
</cp:coreProperties>
</file>