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handoutMasterIdLst>
    <p:handoutMasterId r:id="rId56"/>
  </p:handoutMasterIdLst>
  <p:sldIdLst>
    <p:sldId id="378" r:id="rId5"/>
    <p:sldId id="383" r:id="rId6"/>
    <p:sldId id="363" r:id="rId7"/>
    <p:sldId id="364" r:id="rId8"/>
    <p:sldId id="366" r:id="rId9"/>
    <p:sldId id="365" r:id="rId10"/>
    <p:sldId id="400" r:id="rId11"/>
    <p:sldId id="401" r:id="rId12"/>
    <p:sldId id="367" r:id="rId13"/>
    <p:sldId id="410" r:id="rId14"/>
    <p:sldId id="411" r:id="rId15"/>
    <p:sldId id="407" r:id="rId16"/>
    <p:sldId id="368" r:id="rId17"/>
    <p:sldId id="315" r:id="rId18"/>
    <p:sldId id="369" r:id="rId19"/>
    <p:sldId id="380" r:id="rId20"/>
    <p:sldId id="391" r:id="rId21"/>
    <p:sldId id="370" r:id="rId22"/>
    <p:sldId id="358" r:id="rId23"/>
    <p:sldId id="323" r:id="rId24"/>
    <p:sldId id="412" r:id="rId25"/>
    <p:sldId id="328" r:id="rId26"/>
    <p:sldId id="415" r:id="rId27"/>
    <p:sldId id="330" r:id="rId28"/>
    <p:sldId id="331" r:id="rId29"/>
    <p:sldId id="416" r:id="rId30"/>
    <p:sldId id="333" r:id="rId31"/>
    <p:sldId id="334" r:id="rId32"/>
    <p:sldId id="327" r:id="rId33"/>
    <p:sldId id="418" r:id="rId34"/>
    <p:sldId id="417" r:id="rId35"/>
    <p:sldId id="281" r:id="rId36"/>
    <p:sldId id="377" r:id="rId37"/>
    <p:sldId id="282" r:id="rId38"/>
    <p:sldId id="283" r:id="rId39"/>
    <p:sldId id="284" r:id="rId40"/>
    <p:sldId id="406" r:id="rId41"/>
    <p:sldId id="302" r:id="rId42"/>
    <p:sldId id="303" r:id="rId43"/>
    <p:sldId id="304" r:id="rId44"/>
    <p:sldId id="360" r:id="rId45"/>
    <p:sldId id="408" r:id="rId46"/>
    <p:sldId id="385" r:id="rId47"/>
    <p:sldId id="340" r:id="rId48"/>
    <p:sldId id="341" r:id="rId49"/>
    <p:sldId id="342" r:id="rId50"/>
    <p:sldId id="355" r:id="rId51"/>
    <p:sldId id="419" r:id="rId52"/>
    <p:sldId id="403" r:id="rId53"/>
    <p:sldId id="343" r:id="rId5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fe's Journey: Introduction" id="{2791D53B-BDFA-4C4A-B70F-E229CCFB3A92}">
          <p14:sldIdLst>
            <p14:sldId id="378"/>
            <p14:sldId id="383"/>
          </p14:sldIdLst>
        </p14:section>
        <p14:section name="Online Services" id="{2F7C4C6C-2B01-4E68-808A-3F099373E90D}">
          <p14:sldIdLst>
            <p14:sldId id="363"/>
            <p14:sldId id="364"/>
            <p14:sldId id="366"/>
            <p14:sldId id="365"/>
            <p14:sldId id="400"/>
            <p14:sldId id="401"/>
            <p14:sldId id="367"/>
          </p14:sldIdLst>
        </p14:section>
        <p14:section name="SSA Basics" id="{B29D7102-FEC2-48F6-A6F5-3BEC5BA8AF98}">
          <p14:sldIdLst>
            <p14:sldId id="410"/>
            <p14:sldId id="411"/>
          </p14:sldIdLst>
        </p14:section>
        <p14:section name="Retirement" id="{CBEE1DB0-994D-4A79-BC86-F9FCA8F0E694}">
          <p14:sldIdLst>
            <p14:sldId id="407"/>
            <p14:sldId id="368"/>
            <p14:sldId id="315"/>
            <p14:sldId id="369"/>
            <p14:sldId id="380"/>
            <p14:sldId id="391"/>
            <p14:sldId id="370"/>
            <p14:sldId id="358"/>
            <p14:sldId id="323"/>
            <p14:sldId id="412"/>
          </p14:sldIdLst>
        </p14:section>
        <p14:section name="Medicare" id="{AC5AA465-790A-49BB-BDB0-55F50BBE26D5}">
          <p14:sldIdLst>
            <p14:sldId id="328"/>
            <p14:sldId id="415"/>
            <p14:sldId id="330"/>
            <p14:sldId id="331"/>
            <p14:sldId id="416"/>
            <p14:sldId id="333"/>
            <p14:sldId id="334"/>
            <p14:sldId id="327"/>
          </p14:sldIdLst>
        </p14:section>
        <p14:section name="Auxiliary Benefits" id="{3C150F3C-06C8-4862-9E3C-A215E14E5702}">
          <p14:sldIdLst>
            <p14:sldId id="418"/>
            <p14:sldId id="417"/>
            <p14:sldId id="281"/>
            <p14:sldId id="377"/>
            <p14:sldId id="282"/>
            <p14:sldId id="283"/>
            <p14:sldId id="284"/>
          </p14:sldIdLst>
        </p14:section>
        <p14:section name="Life's Journey: We're There If You Lose Your Soulmate" id="{C131C581-4DFC-423E-9F80-B602321C33CD}">
          <p14:sldIdLst>
            <p14:sldId id="406"/>
            <p14:sldId id="302"/>
            <p14:sldId id="303"/>
            <p14:sldId id="304"/>
            <p14:sldId id="360"/>
          </p14:sldIdLst>
        </p14:section>
        <p14:section name="Life's Journey: We'll Be Here For Your Family In The Future" id="{63FFD892-A862-4F1B-AF5C-341138A54EB2}">
          <p14:sldIdLst>
            <p14:sldId id="408"/>
            <p14:sldId id="385"/>
            <p14:sldId id="340"/>
            <p14:sldId id="341"/>
            <p14:sldId id="342"/>
          </p14:sldIdLst>
        </p14:section>
        <p14:section name="Apply for Benefits" id="{AE79D17A-1B25-4FDC-ADBF-F5936981D723}">
          <p14:sldIdLst>
            <p14:sldId id="355"/>
          </p14:sldIdLst>
        </p14:section>
        <p14:section name="Conclusion" id="{7F9D4F5F-AD77-47DC-9E23-FF854C56FA52}">
          <p14:sldIdLst>
            <p14:sldId id="419"/>
            <p14:sldId id="403"/>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B7D"/>
    <a:srgbClr val="358F92"/>
    <a:srgbClr val="C2D2DC"/>
    <a:srgbClr val="147D7F"/>
    <a:srgbClr val="80BFE8"/>
    <a:srgbClr val="53A1A2"/>
    <a:srgbClr val="899CAB"/>
    <a:srgbClr val="0491AF"/>
    <a:srgbClr val="4AC0B7"/>
    <a:srgbClr val="077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0" autoAdjust="0"/>
    <p:restoredTop sz="54054" autoAdjust="0"/>
  </p:normalViewPr>
  <p:slideViewPr>
    <p:cSldViewPr snapToGrid="0">
      <p:cViewPr varScale="1">
        <p:scale>
          <a:sx n="36" d="100"/>
          <a:sy n="36" d="100"/>
        </p:scale>
        <p:origin x="1952"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2357" y="5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007D7D"/>
              </a:solidFill>
              <a:ln w="19050">
                <a:noFill/>
              </a:ln>
              <a:effectLst/>
            </c:spPr>
            <c:extLst>
              <c:ext xmlns:c16="http://schemas.microsoft.com/office/drawing/2014/chart" uri="{C3380CC4-5D6E-409C-BE32-E72D297353CC}">
                <c16:uniqueId val="{00000001-E9EB-48A7-A1D9-B009BF3743B5}"/>
              </c:ext>
            </c:extLst>
          </c:dPt>
          <c:dPt>
            <c:idx val="1"/>
            <c:bubble3D val="0"/>
            <c:explosion val="44"/>
            <c:spPr>
              <a:solidFill>
                <a:schemeClr val="tx1"/>
              </a:solidFill>
              <a:ln w="19050">
                <a:noFill/>
              </a:ln>
              <a:effectLst/>
            </c:spPr>
            <c:extLst>
              <c:ext xmlns:c16="http://schemas.microsoft.com/office/drawing/2014/chart" uri="{C3380CC4-5D6E-409C-BE32-E72D297353CC}">
                <c16:uniqueId val="{00000003-E9EB-48A7-A1D9-B009BF3743B5}"/>
              </c:ext>
            </c:extLst>
          </c:dPt>
          <c:cat>
            <c:strRef>
              <c:f>Sheet1!$A$2:$A$3</c:f>
              <c:strCache>
                <c:ptCount val="2"/>
                <c:pt idx="0">
                  <c:v>1st Qtr</c:v>
                </c:pt>
                <c:pt idx="1">
                  <c:v>2nd Qtr</c:v>
                </c:pt>
              </c:strCache>
            </c:strRef>
          </c:cat>
          <c:val>
            <c:numRef>
              <c:f>Sheet1!$B$2:$B$3</c:f>
              <c:numCache>
                <c:formatCode>General</c:formatCode>
                <c:ptCount val="2"/>
                <c:pt idx="0" formatCode="0%">
                  <c:v>0.9</c:v>
                </c:pt>
                <c:pt idx="1">
                  <c:v>10</c:v>
                </c:pt>
              </c:numCache>
            </c:numRef>
          </c:val>
          <c:extLst>
            <c:ext xmlns:c16="http://schemas.microsoft.com/office/drawing/2014/chart" uri="{C3380CC4-5D6E-409C-BE32-E72D297353CC}">
              <c16:uniqueId val="{00000004-E9EB-48A7-A1D9-B009BF374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645E-4390-AF41-4325553360F3}"/>
              </c:ext>
            </c:extLst>
          </c:dPt>
          <c:dPt>
            <c:idx val="1"/>
            <c:bubble3D val="0"/>
            <c:explosion val="28"/>
            <c:spPr>
              <a:solidFill>
                <a:srgbClr val="007D7D"/>
              </a:solidFill>
              <a:ln w="19050">
                <a:noFill/>
              </a:ln>
              <a:effectLst/>
            </c:spPr>
            <c:extLst>
              <c:ext xmlns:c16="http://schemas.microsoft.com/office/drawing/2014/chart" uri="{C3380CC4-5D6E-409C-BE32-E72D297353CC}">
                <c16:uniqueId val="{00000003-645E-4390-AF41-4325553360F3}"/>
              </c:ext>
            </c:extLst>
          </c:dPt>
          <c:cat>
            <c:strRef>
              <c:f>Sheet1!$A$2:$A$3</c:f>
              <c:strCache>
                <c:ptCount val="2"/>
                <c:pt idx="0">
                  <c:v>1st Qtr</c:v>
                </c:pt>
                <c:pt idx="1">
                  <c:v>2nd Qtr</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645E-4390-AF41-4325553360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1"/>
            </a:solidFill>
            <a:ln>
              <a:noFill/>
            </a:ln>
          </c:spPr>
          <c:dPt>
            <c:idx val="0"/>
            <c:bubble3D val="0"/>
            <c:spPr>
              <a:solidFill>
                <a:schemeClr val="tx1"/>
              </a:solidFill>
              <a:ln w="19050">
                <a:noFill/>
              </a:ln>
              <a:effectLst/>
            </c:spPr>
            <c:extLst>
              <c:ext xmlns:c16="http://schemas.microsoft.com/office/drawing/2014/chart" uri="{C3380CC4-5D6E-409C-BE32-E72D297353CC}">
                <c16:uniqueId val="{00000001-1F60-4AEB-AD91-F703E003B89F}"/>
              </c:ext>
            </c:extLst>
          </c:dPt>
          <c:dPt>
            <c:idx val="1"/>
            <c:bubble3D val="0"/>
            <c:explosion val="34"/>
            <c:spPr>
              <a:solidFill>
                <a:srgbClr val="007D7D"/>
              </a:solidFill>
              <a:ln w="19050">
                <a:noFill/>
              </a:ln>
              <a:effectLst/>
            </c:spPr>
            <c:extLst>
              <c:ext xmlns:c16="http://schemas.microsoft.com/office/drawing/2014/chart" uri="{C3380CC4-5D6E-409C-BE32-E72D297353CC}">
                <c16:uniqueId val="{00000003-1F60-4AEB-AD91-F703E003B89F}"/>
              </c:ext>
            </c:extLst>
          </c:dPt>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1F60-4AEB-AD91-F703E003B8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1474527222558716E-2"/>
          <c:y val="5.973333333333334E-2"/>
          <c:w val="0.90433743858940707"/>
          <c:h val="0.73942755905511814"/>
        </c:manualLayout>
      </c:layout>
      <c:lineChart>
        <c:grouping val="standard"/>
        <c:varyColors val="0"/>
        <c:ser>
          <c:idx val="0"/>
          <c:order val="0"/>
          <c:tx>
            <c:strRef>
              <c:f>Sheet1!$B$1</c:f>
              <c:strCache>
                <c:ptCount val="1"/>
                <c:pt idx="0">
                  <c:v>Series 1</c:v>
                </c:pt>
              </c:strCache>
            </c:strRef>
          </c:tx>
          <c:spPr>
            <a:ln w="28575" cap="rnd">
              <a:solidFill>
                <a:srgbClr val="002060"/>
              </a:solidFill>
              <a:round/>
            </a:ln>
            <a:effectLst/>
          </c:spPr>
          <c:marker>
            <c:symbol val="none"/>
          </c:marker>
          <c:cat>
            <c:numRef>
              <c:f>Sheet1!$A$2:$A$97</c:f>
              <c:numCache>
                <c:formatCode>General</c:formatCode>
                <c:ptCount val="96"/>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numCache>
            </c:numRef>
          </c:cat>
          <c:val>
            <c:numRef>
              <c:f>Sheet1!$B$2:$B$97</c:f>
              <c:numCache>
                <c:formatCode>General</c:formatCode>
                <c:ptCount val="96"/>
                <c:pt idx="0">
                  <c:v>3.26</c:v>
                </c:pt>
                <c:pt idx="1">
                  <c:v>3.33</c:v>
                </c:pt>
                <c:pt idx="2">
                  <c:v>3.11</c:v>
                </c:pt>
                <c:pt idx="3">
                  <c:v>3.1</c:v>
                </c:pt>
                <c:pt idx="4">
                  <c:v>3.12</c:v>
                </c:pt>
                <c:pt idx="5">
                  <c:v>3.01</c:v>
                </c:pt>
                <c:pt idx="6">
                  <c:v>2.9</c:v>
                </c:pt>
                <c:pt idx="7">
                  <c:v>2.82</c:v>
                </c:pt>
                <c:pt idx="8">
                  <c:v>2.66</c:v>
                </c:pt>
                <c:pt idx="9">
                  <c:v>2.5299999999999998</c:v>
                </c:pt>
                <c:pt idx="10">
                  <c:v>2.5299999999999998</c:v>
                </c:pt>
                <c:pt idx="11">
                  <c:v>2.4</c:v>
                </c:pt>
                <c:pt idx="12">
                  <c:v>2.17</c:v>
                </c:pt>
                <c:pt idx="13">
                  <c:v>2.17</c:v>
                </c:pt>
                <c:pt idx="14">
                  <c:v>2.23</c:v>
                </c:pt>
                <c:pt idx="15">
                  <c:v>2.19</c:v>
                </c:pt>
                <c:pt idx="16">
                  <c:v>2.15</c:v>
                </c:pt>
                <c:pt idx="17">
                  <c:v>2.17</c:v>
                </c:pt>
                <c:pt idx="18">
                  <c:v>2.2200000000000002</c:v>
                </c:pt>
                <c:pt idx="19">
                  <c:v>2.23</c:v>
                </c:pt>
                <c:pt idx="20">
                  <c:v>2.23</c:v>
                </c:pt>
                <c:pt idx="21">
                  <c:v>2.33</c:v>
                </c:pt>
                <c:pt idx="22">
                  <c:v>2.5499999999999998</c:v>
                </c:pt>
                <c:pt idx="23">
                  <c:v>2.64</c:v>
                </c:pt>
                <c:pt idx="24">
                  <c:v>2.4900000000000002</c:v>
                </c:pt>
                <c:pt idx="25">
                  <c:v>2.42</c:v>
                </c:pt>
                <c:pt idx="26">
                  <c:v>2.86</c:v>
                </c:pt>
                <c:pt idx="27">
                  <c:v>3.18</c:v>
                </c:pt>
                <c:pt idx="28">
                  <c:v>3.03</c:v>
                </c:pt>
                <c:pt idx="29">
                  <c:v>3.04</c:v>
                </c:pt>
                <c:pt idx="30">
                  <c:v>3.03</c:v>
                </c:pt>
                <c:pt idx="31">
                  <c:v>3.2</c:v>
                </c:pt>
                <c:pt idx="32">
                  <c:v>3.29</c:v>
                </c:pt>
                <c:pt idx="33">
                  <c:v>3.35</c:v>
                </c:pt>
                <c:pt idx="34">
                  <c:v>3.46</c:v>
                </c:pt>
                <c:pt idx="35">
                  <c:v>3.5</c:v>
                </c:pt>
                <c:pt idx="36">
                  <c:v>3.6</c:v>
                </c:pt>
                <c:pt idx="37">
                  <c:v>3.68</c:v>
                </c:pt>
                <c:pt idx="38">
                  <c:v>3.63</c:v>
                </c:pt>
                <c:pt idx="39">
                  <c:v>3.64</c:v>
                </c:pt>
                <c:pt idx="40">
                  <c:v>3.61</c:v>
                </c:pt>
                <c:pt idx="41">
                  <c:v>3.56</c:v>
                </c:pt>
                <c:pt idx="42">
                  <c:v>3.42</c:v>
                </c:pt>
                <c:pt idx="43">
                  <c:v>3.3</c:v>
                </c:pt>
                <c:pt idx="44">
                  <c:v>3.17</c:v>
                </c:pt>
                <c:pt idx="45">
                  <c:v>2.88</c:v>
                </c:pt>
                <c:pt idx="46">
                  <c:v>2.67</c:v>
                </c:pt>
                <c:pt idx="47">
                  <c:v>2.5299999999999998</c:v>
                </c:pt>
                <c:pt idx="48">
                  <c:v>2.4300000000000002</c:v>
                </c:pt>
                <c:pt idx="49">
                  <c:v>2.42</c:v>
                </c:pt>
                <c:pt idx="50">
                  <c:v>2.4300000000000002</c:v>
                </c:pt>
                <c:pt idx="51">
                  <c:v>2.25</c:v>
                </c:pt>
                <c:pt idx="52">
                  <c:v>1.99</c:v>
                </c:pt>
                <c:pt idx="53">
                  <c:v>1.86</c:v>
                </c:pt>
                <c:pt idx="54">
                  <c:v>1.82</c:v>
                </c:pt>
                <c:pt idx="55">
                  <c:v>1.77</c:v>
                </c:pt>
                <c:pt idx="56">
                  <c:v>1.74</c:v>
                </c:pt>
                <c:pt idx="57">
                  <c:v>1.8</c:v>
                </c:pt>
                <c:pt idx="58">
                  <c:v>1.76</c:v>
                </c:pt>
                <c:pt idx="59">
                  <c:v>1.82</c:v>
                </c:pt>
                <c:pt idx="60">
                  <c:v>1.82</c:v>
                </c:pt>
                <c:pt idx="61">
                  <c:v>1.8</c:v>
                </c:pt>
                <c:pt idx="62">
                  <c:v>1.81</c:v>
                </c:pt>
                <c:pt idx="63">
                  <c:v>1.78</c:v>
                </c:pt>
                <c:pt idx="64">
                  <c:v>1.79</c:v>
                </c:pt>
                <c:pt idx="65">
                  <c:v>1.83</c:v>
                </c:pt>
                <c:pt idx="66">
                  <c:v>1.83</c:v>
                </c:pt>
                <c:pt idx="67">
                  <c:v>1.86</c:v>
                </c:pt>
                <c:pt idx="68">
                  <c:v>1.92</c:v>
                </c:pt>
                <c:pt idx="69">
                  <c:v>2</c:v>
                </c:pt>
                <c:pt idx="70">
                  <c:v>2.0699999999999998</c:v>
                </c:pt>
                <c:pt idx="71">
                  <c:v>2.06</c:v>
                </c:pt>
                <c:pt idx="72">
                  <c:v>2.04</c:v>
                </c:pt>
                <c:pt idx="73">
                  <c:v>2.02</c:v>
                </c:pt>
                <c:pt idx="74">
                  <c:v>2</c:v>
                </c:pt>
                <c:pt idx="75">
                  <c:v>1.98</c:v>
                </c:pt>
                <c:pt idx="76">
                  <c:v>1.98</c:v>
                </c:pt>
                <c:pt idx="77">
                  <c:v>1.97</c:v>
                </c:pt>
                <c:pt idx="78">
                  <c:v>2</c:v>
                </c:pt>
                <c:pt idx="79">
                  <c:v>2.0099999999999998</c:v>
                </c:pt>
                <c:pt idx="80">
                  <c:v>2.0499999999999998</c:v>
                </c:pt>
                <c:pt idx="81">
                  <c:v>2.0299999999999998</c:v>
                </c:pt>
                <c:pt idx="82">
                  <c:v>2.0299999999999998</c:v>
                </c:pt>
                <c:pt idx="83">
                  <c:v>2.0499999999999998</c:v>
                </c:pt>
                <c:pt idx="84">
                  <c:v>2.06</c:v>
                </c:pt>
                <c:pt idx="85">
                  <c:v>2.06</c:v>
                </c:pt>
                <c:pt idx="86">
                  <c:v>2.11</c:v>
                </c:pt>
                <c:pt idx="87">
                  <c:v>2.12</c:v>
                </c:pt>
                <c:pt idx="88">
                  <c:v>2.0699999999999998</c:v>
                </c:pt>
                <c:pt idx="89">
                  <c:v>2</c:v>
                </c:pt>
                <c:pt idx="90">
                  <c:v>1.93</c:v>
                </c:pt>
                <c:pt idx="91">
                  <c:v>1.89</c:v>
                </c:pt>
                <c:pt idx="92">
                  <c:v>1.87</c:v>
                </c:pt>
                <c:pt idx="93">
                  <c:v>1.85</c:v>
                </c:pt>
                <c:pt idx="94">
                  <c:v>1.86</c:v>
                </c:pt>
                <c:pt idx="95">
                  <c:v>1.87</c:v>
                </c:pt>
              </c:numCache>
            </c:numRef>
          </c:val>
          <c:smooth val="0"/>
          <c:extLst>
            <c:ext xmlns:c16="http://schemas.microsoft.com/office/drawing/2014/chart" uri="{C3380CC4-5D6E-409C-BE32-E72D297353CC}">
              <c16:uniqueId val="{00000000-0E70-4F97-A8DC-361D17A4C1EC}"/>
            </c:ext>
          </c:extLst>
        </c:ser>
        <c:dLbls>
          <c:showLegendKey val="0"/>
          <c:showVal val="0"/>
          <c:showCatName val="0"/>
          <c:showSerName val="0"/>
          <c:showPercent val="0"/>
          <c:showBubbleSize val="0"/>
        </c:dLbls>
        <c:smooth val="0"/>
        <c:axId val="501411000"/>
        <c:axId val="501411392"/>
      </c:lineChart>
      <c:dateAx>
        <c:axId val="50141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501411392"/>
        <c:crosses val="autoZero"/>
        <c:auto val="0"/>
        <c:lblOffset val="100"/>
        <c:baseTimeUnit val="days"/>
        <c:majorUnit val="10"/>
        <c:majorTimeUnit val="days"/>
      </c:dateAx>
      <c:valAx>
        <c:axId val="50141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50141100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7600A-837D-4358-BA75-6B94984E00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E7F5B82-F9AC-4A81-989A-A067B690C07B}">
      <dgm:prSet phldrT="[Text]" custT="1"/>
      <dgm:spPr>
        <a:solidFill>
          <a:srgbClr val="002060"/>
        </a:solidFill>
        <a:ln>
          <a:noFill/>
        </a:ln>
      </dgm:spPr>
      <dgm:t>
        <a:bodyPr/>
        <a:lstStyle/>
        <a:p>
          <a:r>
            <a:rPr lang="en-US" sz="3200" b="1" dirty="0">
              <a:solidFill>
                <a:schemeClr val="bg1"/>
              </a:solidFill>
              <a:effectLst/>
            </a:rPr>
            <a:t>Medicare</a:t>
          </a:r>
        </a:p>
        <a:p>
          <a:r>
            <a:rPr lang="en-US" sz="3200" b="1" dirty="0">
              <a:solidFill>
                <a:schemeClr val="bg1"/>
              </a:solidFill>
              <a:effectLst/>
            </a:rPr>
            <a:t>Eligibility</a:t>
          </a:r>
        </a:p>
      </dgm:t>
    </dgm:pt>
    <dgm:pt modelId="{ACAF8AA3-2B0F-4C80-945C-55C2686BE510}" type="parTrans" cxnId="{0E6F67E6-CF19-4A18-875C-6D2066C58CF0}">
      <dgm:prSet/>
      <dgm:spPr/>
      <dgm:t>
        <a:bodyPr/>
        <a:lstStyle/>
        <a:p>
          <a:endParaRPr lang="en-US"/>
        </a:p>
      </dgm:t>
    </dgm:pt>
    <dgm:pt modelId="{3B4F46B4-C0CE-4C71-9C4E-6BF8423D912E}" type="sibTrans" cxnId="{0E6F67E6-CF19-4A18-875C-6D2066C58CF0}">
      <dgm:prSet/>
      <dgm:spPr/>
      <dgm:t>
        <a:bodyPr/>
        <a:lstStyle/>
        <a:p>
          <a:endParaRPr lang="en-US"/>
        </a:p>
      </dgm:t>
    </dgm:pt>
    <dgm:pt modelId="{C516833F-C01D-4A0C-851B-95FB8AD17C92}">
      <dgm:prSet phldrT="[Text]" custT="1"/>
      <dgm:spPr>
        <a:solidFill>
          <a:srgbClr val="007D7D"/>
        </a:solidFill>
        <a:ln>
          <a:noFill/>
        </a:ln>
      </dgm:spPr>
      <dgm:t>
        <a:bodyPr/>
        <a:lstStyle/>
        <a:p>
          <a:r>
            <a:rPr lang="en-US" sz="2400" b="0" dirty="0">
              <a:effectLst/>
            </a:rPr>
            <a:t>Age 65</a:t>
          </a:r>
        </a:p>
      </dgm:t>
    </dgm:pt>
    <dgm:pt modelId="{8F973F28-AD9D-49B4-A4EC-ED70C7B16919}" type="parTrans" cxnId="{8CD4AE0A-E787-45E1-B2B4-3BD4E85D9A4E}">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F0FA7E48-5B35-4C92-ACBC-1054437BEDF6}" type="sibTrans" cxnId="{8CD4AE0A-E787-45E1-B2B4-3BD4E85D9A4E}">
      <dgm:prSet/>
      <dgm:spPr/>
      <dgm:t>
        <a:bodyPr/>
        <a:lstStyle/>
        <a:p>
          <a:endParaRPr lang="en-US"/>
        </a:p>
      </dgm:t>
    </dgm:pt>
    <dgm:pt modelId="{0D745124-C615-4D1B-B355-1377C993A87B}">
      <dgm:prSet phldrT="[Text]" custT="1"/>
      <dgm:spPr>
        <a:solidFill>
          <a:srgbClr val="007D7D"/>
        </a:solidFill>
        <a:ln>
          <a:noFill/>
        </a:ln>
      </dgm:spPr>
      <dgm:t>
        <a:bodyPr/>
        <a:lstStyle/>
        <a:p>
          <a:r>
            <a:rPr lang="en-US" sz="2000" b="0" dirty="0">
              <a:effectLst/>
            </a:rPr>
            <a:t>ALS</a:t>
          </a:r>
        </a:p>
      </dgm:t>
    </dgm:pt>
    <dgm:pt modelId="{0CD53AF3-7DE0-4E88-A8DC-E8554B81A11F}" type="parTrans" cxnId="{F43409FA-1BC9-4BEE-A4A9-1D3547D9FAFC}">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AD67CE8B-4822-4C5C-B3A0-E543FD652CF0}" type="sibTrans" cxnId="{F43409FA-1BC9-4BEE-A4A9-1D3547D9FAFC}">
      <dgm:prSet/>
      <dgm:spPr/>
      <dgm:t>
        <a:bodyPr/>
        <a:lstStyle/>
        <a:p>
          <a:endParaRPr lang="en-US"/>
        </a:p>
      </dgm:t>
    </dgm:pt>
    <dgm:pt modelId="{8E6F106F-A630-420A-AB2E-62A153AA3A73}">
      <dgm:prSet phldrT="[Text]" custT="1"/>
      <dgm:spPr>
        <a:solidFill>
          <a:srgbClr val="007D7D"/>
        </a:solidFill>
        <a:ln>
          <a:noFill/>
        </a:ln>
      </dgm:spPr>
      <dgm:t>
        <a:bodyPr/>
        <a:lstStyle/>
        <a:p>
          <a:r>
            <a:rPr lang="en-US" sz="1800" b="0" dirty="0">
              <a:effectLst/>
            </a:rPr>
            <a:t>Kidney failure</a:t>
          </a:r>
        </a:p>
      </dgm:t>
    </dgm:pt>
    <dgm:pt modelId="{CBEBB689-6949-4994-BE16-BCFF285E46BB}" type="parTrans" cxnId="{994AC62B-CDB6-4ECC-9FFF-D6CA2A7B60E9}">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AC61B47F-FB8D-40F3-AEE4-1C111BABEAD2}" type="sibTrans" cxnId="{994AC62B-CDB6-4ECC-9FFF-D6CA2A7B60E9}">
      <dgm:prSet/>
      <dgm:spPr/>
      <dgm:t>
        <a:bodyPr/>
        <a:lstStyle/>
        <a:p>
          <a:endParaRPr lang="en-US"/>
        </a:p>
      </dgm:t>
    </dgm:pt>
    <dgm:pt modelId="{FCF4B78F-1C0E-43A2-AE9A-BFE9B942B151}">
      <dgm:prSet phldrT="[Text]" custT="1"/>
      <dgm:spPr>
        <a:solidFill>
          <a:srgbClr val="007D7D"/>
        </a:solidFill>
        <a:ln>
          <a:noFill/>
        </a:ln>
      </dgm:spPr>
      <dgm:t>
        <a:bodyPr/>
        <a:lstStyle/>
        <a:p>
          <a:r>
            <a:rPr lang="en-US" sz="1800" b="0" dirty="0">
              <a:effectLst/>
            </a:rPr>
            <a:t>After 24 months of SSDI</a:t>
          </a:r>
        </a:p>
      </dgm:t>
    </dgm:pt>
    <dgm:pt modelId="{68376D8A-C83A-41CF-8463-3321E69D768D}" type="parTrans" cxnId="{00CADE0A-8CA4-4C40-BF08-E71E5B52CB22}">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2E4E5724-3F4A-4380-83C6-BF64D9A54561}" type="sibTrans" cxnId="{00CADE0A-8CA4-4C40-BF08-E71E5B52CB22}">
      <dgm:prSet/>
      <dgm:spPr/>
      <dgm:t>
        <a:bodyPr/>
        <a:lstStyle/>
        <a:p>
          <a:endParaRPr lang="en-US"/>
        </a:p>
      </dgm:t>
    </dgm:pt>
    <dgm:pt modelId="{120DE3C2-FE22-47A5-B40B-DB61DB686108}" type="pres">
      <dgm:prSet presAssocID="{5EF7600A-837D-4358-BA75-6B94984E007B}" presName="Name0" presStyleCnt="0">
        <dgm:presLayoutVars>
          <dgm:chMax val="1"/>
          <dgm:chPref val="1"/>
          <dgm:dir/>
          <dgm:animOne val="branch"/>
          <dgm:animLvl val="lvl"/>
        </dgm:presLayoutVars>
      </dgm:prSet>
      <dgm:spPr/>
    </dgm:pt>
    <dgm:pt modelId="{95B3725F-8B3D-4BC9-9B4F-E861E9B79ACB}" type="pres">
      <dgm:prSet presAssocID="{0E7F5B82-F9AC-4A81-989A-A067B690C07B}" presName="singleCycle" presStyleCnt="0"/>
      <dgm:spPr/>
    </dgm:pt>
    <dgm:pt modelId="{A6C25DDA-CB5E-4BF0-95C4-78E75D4A3FDE}" type="pres">
      <dgm:prSet presAssocID="{0E7F5B82-F9AC-4A81-989A-A067B690C07B}" presName="singleCenter" presStyleLbl="node1" presStyleIdx="0" presStyleCnt="5" custScaleX="161209" custScaleY="109773" custLinFactNeighborX="6859" custLinFactNeighborY="-7103">
        <dgm:presLayoutVars>
          <dgm:chMax val="7"/>
          <dgm:chPref val="7"/>
        </dgm:presLayoutVars>
      </dgm:prSet>
      <dgm:spPr/>
    </dgm:pt>
    <dgm:pt modelId="{EDFAEF77-D570-4216-9A8B-A89908389279}" type="pres">
      <dgm:prSet presAssocID="{8F973F28-AD9D-49B4-A4EC-ED70C7B16919}" presName="Name56" presStyleLbl="parChTrans1D2" presStyleIdx="0" presStyleCnt="4"/>
      <dgm:spPr/>
    </dgm:pt>
    <dgm:pt modelId="{5FB8FC8E-7200-4E32-A09D-3B72A5540356}" type="pres">
      <dgm:prSet presAssocID="{C516833F-C01D-4A0C-851B-95FB8AD17C92}" presName="text0" presStyleLbl="node1" presStyleIdx="1" presStyleCnt="5" custRadScaleRad="91911" custRadScaleInc="15856">
        <dgm:presLayoutVars>
          <dgm:bulletEnabled val="1"/>
        </dgm:presLayoutVars>
      </dgm:prSet>
      <dgm:spPr/>
    </dgm:pt>
    <dgm:pt modelId="{0E8D0B6B-E881-42D3-99BD-F064AAD98A65}" type="pres">
      <dgm:prSet presAssocID="{0CD53AF3-7DE0-4E88-A8DC-E8554B81A11F}" presName="Name56" presStyleLbl="parChTrans1D2" presStyleIdx="1" presStyleCnt="4"/>
      <dgm:spPr/>
    </dgm:pt>
    <dgm:pt modelId="{69718C5D-5B81-4BA1-8951-DBD0F67CFAFF}" type="pres">
      <dgm:prSet presAssocID="{0D745124-C615-4D1B-B355-1377C993A87B}" presName="text0" presStyleLbl="node1" presStyleIdx="2" presStyleCnt="5" custRadScaleRad="129269" custRadScaleInc="-41393">
        <dgm:presLayoutVars>
          <dgm:bulletEnabled val="1"/>
        </dgm:presLayoutVars>
      </dgm:prSet>
      <dgm:spPr/>
    </dgm:pt>
    <dgm:pt modelId="{4DBB39D3-D011-40AB-B878-EC32F5C3275A}" type="pres">
      <dgm:prSet presAssocID="{CBEBB689-6949-4994-BE16-BCFF285E46BB}" presName="Name56" presStyleLbl="parChTrans1D2" presStyleIdx="2" presStyleCnt="4"/>
      <dgm:spPr/>
    </dgm:pt>
    <dgm:pt modelId="{3AC4D6CC-817B-49A6-B32C-87DC82D3C3F8}" type="pres">
      <dgm:prSet presAssocID="{8E6F106F-A630-420A-AB2E-62A153AA3A73}" presName="text0" presStyleLbl="node1" presStyleIdx="3" presStyleCnt="5" custRadScaleRad="72901" custRadScaleInc="-26885">
        <dgm:presLayoutVars>
          <dgm:bulletEnabled val="1"/>
        </dgm:presLayoutVars>
      </dgm:prSet>
      <dgm:spPr/>
    </dgm:pt>
    <dgm:pt modelId="{680ADDDB-970B-475E-8AA0-5A3C158F2036}" type="pres">
      <dgm:prSet presAssocID="{68376D8A-C83A-41CF-8463-3321E69D768D}" presName="Name56" presStyleLbl="parChTrans1D2" presStyleIdx="3" presStyleCnt="4"/>
      <dgm:spPr/>
    </dgm:pt>
    <dgm:pt modelId="{1AFD0E20-2C1B-4C92-BCB0-E81FA1CEA011}" type="pres">
      <dgm:prSet presAssocID="{FCF4B78F-1C0E-43A2-AE9A-BFE9B942B151}" presName="text0" presStyleLbl="node1" presStyleIdx="4" presStyleCnt="5" custRadScaleRad="114045" custRadScaleInc="58045">
        <dgm:presLayoutVars>
          <dgm:bulletEnabled val="1"/>
        </dgm:presLayoutVars>
      </dgm:prSet>
      <dgm:spPr/>
    </dgm:pt>
  </dgm:ptLst>
  <dgm:cxnLst>
    <dgm:cxn modelId="{8CD4AE0A-E787-45E1-B2B4-3BD4E85D9A4E}" srcId="{0E7F5B82-F9AC-4A81-989A-A067B690C07B}" destId="{C516833F-C01D-4A0C-851B-95FB8AD17C92}" srcOrd="0" destOrd="0" parTransId="{8F973F28-AD9D-49B4-A4EC-ED70C7B16919}" sibTransId="{F0FA7E48-5B35-4C92-ACBC-1054437BEDF6}"/>
    <dgm:cxn modelId="{00CADE0A-8CA4-4C40-BF08-E71E5B52CB22}" srcId="{0E7F5B82-F9AC-4A81-989A-A067B690C07B}" destId="{FCF4B78F-1C0E-43A2-AE9A-BFE9B942B151}" srcOrd="3" destOrd="0" parTransId="{68376D8A-C83A-41CF-8463-3321E69D768D}" sibTransId="{2E4E5724-3F4A-4380-83C6-BF64D9A54561}"/>
    <dgm:cxn modelId="{10A23317-3FBE-4C83-8906-E1F02CABCB19}" type="presOf" srcId="{8F973F28-AD9D-49B4-A4EC-ED70C7B16919}" destId="{EDFAEF77-D570-4216-9A8B-A89908389279}" srcOrd="0" destOrd="0" presId="urn:microsoft.com/office/officeart/2008/layout/RadialCluster"/>
    <dgm:cxn modelId="{3BEEB627-9CAD-4754-91F8-6D2D798C0D5D}" type="presOf" srcId="{FCF4B78F-1C0E-43A2-AE9A-BFE9B942B151}" destId="{1AFD0E20-2C1B-4C92-BCB0-E81FA1CEA011}" srcOrd="0" destOrd="0" presId="urn:microsoft.com/office/officeart/2008/layout/RadialCluster"/>
    <dgm:cxn modelId="{994AC62B-CDB6-4ECC-9FFF-D6CA2A7B60E9}" srcId="{0E7F5B82-F9AC-4A81-989A-A067B690C07B}" destId="{8E6F106F-A630-420A-AB2E-62A153AA3A73}" srcOrd="2" destOrd="0" parTransId="{CBEBB689-6949-4994-BE16-BCFF285E46BB}" sibTransId="{AC61B47F-FB8D-40F3-AEE4-1C111BABEAD2}"/>
    <dgm:cxn modelId="{0E2D543D-7DC4-4520-8EFA-BD8E6AEE8F8A}" type="presOf" srcId="{C516833F-C01D-4A0C-851B-95FB8AD17C92}" destId="{5FB8FC8E-7200-4E32-A09D-3B72A5540356}" srcOrd="0" destOrd="0" presId="urn:microsoft.com/office/officeart/2008/layout/RadialCluster"/>
    <dgm:cxn modelId="{1B658151-CCA5-4E49-9D3D-74863B7565F2}" type="presOf" srcId="{8E6F106F-A630-420A-AB2E-62A153AA3A73}" destId="{3AC4D6CC-817B-49A6-B32C-87DC82D3C3F8}" srcOrd="0" destOrd="0" presId="urn:microsoft.com/office/officeart/2008/layout/RadialCluster"/>
    <dgm:cxn modelId="{3EC1097E-C8E9-4546-9D49-3EFA588FD237}" type="presOf" srcId="{0CD53AF3-7DE0-4E88-A8DC-E8554B81A11F}" destId="{0E8D0B6B-E881-42D3-99BD-F064AAD98A65}" srcOrd="0" destOrd="0" presId="urn:microsoft.com/office/officeart/2008/layout/RadialCluster"/>
    <dgm:cxn modelId="{C19CDF8E-539A-4EB6-B776-B7D1650F1BC8}" type="presOf" srcId="{0D745124-C615-4D1B-B355-1377C993A87B}" destId="{69718C5D-5B81-4BA1-8951-DBD0F67CFAFF}" srcOrd="0" destOrd="0" presId="urn:microsoft.com/office/officeart/2008/layout/RadialCluster"/>
    <dgm:cxn modelId="{63C7D99F-8427-4308-8EBB-41665B9B30B0}" type="presOf" srcId="{5EF7600A-837D-4358-BA75-6B94984E007B}" destId="{120DE3C2-FE22-47A5-B40B-DB61DB686108}" srcOrd="0" destOrd="0" presId="urn:microsoft.com/office/officeart/2008/layout/RadialCluster"/>
    <dgm:cxn modelId="{63CCE5A6-E54A-4FD3-8F31-F6F83B98D3A1}" type="presOf" srcId="{68376D8A-C83A-41CF-8463-3321E69D768D}" destId="{680ADDDB-970B-475E-8AA0-5A3C158F2036}" srcOrd="0" destOrd="0" presId="urn:microsoft.com/office/officeart/2008/layout/RadialCluster"/>
    <dgm:cxn modelId="{387730AD-5240-4982-841E-C90005617135}" type="presOf" srcId="{0E7F5B82-F9AC-4A81-989A-A067B690C07B}" destId="{A6C25DDA-CB5E-4BF0-95C4-78E75D4A3FDE}" srcOrd="0" destOrd="0" presId="urn:microsoft.com/office/officeart/2008/layout/RadialCluster"/>
    <dgm:cxn modelId="{6EC112DA-10D5-4D01-86EF-4F68BCC929E8}" type="presOf" srcId="{CBEBB689-6949-4994-BE16-BCFF285E46BB}" destId="{4DBB39D3-D011-40AB-B878-EC32F5C3275A}" srcOrd="0" destOrd="0" presId="urn:microsoft.com/office/officeart/2008/layout/RadialCluster"/>
    <dgm:cxn modelId="{0E6F67E6-CF19-4A18-875C-6D2066C58CF0}" srcId="{5EF7600A-837D-4358-BA75-6B94984E007B}" destId="{0E7F5B82-F9AC-4A81-989A-A067B690C07B}" srcOrd="0" destOrd="0" parTransId="{ACAF8AA3-2B0F-4C80-945C-55C2686BE510}" sibTransId="{3B4F46B4-C0CE-4C71-9C4E-6BF8423D912E}"/>
    <dgm:cxn modelId="{F43409FA-1BC9-4BEE-A4A9-1D3547D9FAFC}" srcId="{0E7F5B82-F9AC-4A81-989A-A067B690C07B}" destId="{0D745124-C615-4D1B-B355-1377C993A87B}" srcOrd="1" destOrd="0" parTransId="{0CD53AF3-7DE0-4E88-A8DC-E8554B81A11F}" sibTransId="{AD67CE8B-4822-4C5C-B3A0-E543FD652CF0}"/>
    <dgm:cxn modelId="{35A127BD-326A-47FD-A444-E6EC09BFE05D}" type="presParOf" srcId="{120DE3C2-FE22-47A5-B40B-DB61DB686108}" destId="{95B3725F-8B3D-4BC9-9B4F-E861E9B79ACB}" srcOrd="0" destOrd="0" presId="urn:microsoft.com/office/officeart/2008/layout/RadialCluster"/>
    <dgm:cxn modelId="{2BA48CC5-4C24-4870-B65B-592A656387C3}" type="presParOf" srcId="{95B3725F-8B3D-4BC9-9B4F-E861E9B79ACB}" destId="{A6C25DDA-CB5E-4BF0-95C4-78E75D4A3FDE}" srcOrd="0" destOrd="0" presId="urn:microsoft.com/office/officeart/2008/layout/RadialCluster"/>
    <dgm:cxn modelId="{1AFD88C2-1C58-4270-8C2E-E1F3ACCF684C}" type="presParOf" srcId="{95B3725F-8B3D-4BC9-9B4F-E861E9B79ACB}" destId="{EDFAEF77-D570-4216-9A8B-A89908389279}" srcOrd="1" destOrd="0" presId="urn:microsoft.com/office/officeart/2008/layout/RadialCluster"/>
    <dgm:cxn modelId="{D32A0814-FCEA-4540-8A98-4D57D8C88F69}" type="presParOf" srcId="{95B3725F-8B3D-4BC9-9B4F-E861E9B79ACB}" destId="{5FB8FC8E-7200-4E32-A09D-3B72A5540356}" srcOrd="2" destOrd="0" presId="urn:microsoft.com/office/officeart/2008/layout/RadialCluster"/>
    <dgm:cxn modelId="{D6CB5403-AD05-4CC1-902D-C8968C031C1E}" type="presParOf" srcId="{95B3725F-8B3D-4BC9-9B4F-E861E9B79ACB}" destId="{0E8D0B6B-E881-42D3-99BD-F064AAD98A65}" srcOrd="3" destOrd="0" presId="urn:microsoft.com/office/officeart/2008/layout/RadialCluster"/>
    <dgm:cxn modelId="{3DCEEFEF-19A8-45E3-918A-B76ED9BB9712}" type="presParOf" srcId="{95B3725F-8B3D-4BC9-9B4F-E861E9B79ACB}" destId="{69718C5D-5B81-4BA1-8951-DBD0F67CFAFF}" srcOrd="4" destOrd="0" presId="urn:microsoft.com/office/officeart/2008/layout/RadialCluster"/>
    <dgm:cxn modelId="{E1D89304-FC79-4310-91DB-AF6416B94E2C}" type="presParOf" srcId="{95B3725F-8B3D-4BC9-9B4F-E861E9B79ACB}" destId="{4DBB39D3-D011-40AB-B878-EC32F5C3275A}" srcOrd="5" destOrd="0" presId="urn:microsoft.com/office/officeart/2008/layout/RadialCluster"/>
    <dgm:cxn modelId="{6685CD6B-B149-4E91-8478-D71E029B567F}" type="presParOf" srcId="{95B3725F-8B3D-4BC9-9B4F-E861E9B79ACB}" destId="{3AC4D6CC-817B-49A6-B32C-87DC82D3C3F8}" srcOrd="6" destOrd="0" presId="urn:microsoft.com/office/officeart/2008/layout/RadialCluster"/>
    <dgm:cxn modelId="{1044DA66-29A7-400E-9C85-38BCCD1466EF}" type="presParOf" srcId="{95B3725F-8B3D-4BC9-9B4F-E861E9B79ACB}" destId="{680ADDDB-970B-475E-8AA0-5A3C158F2036}" srcOrd="7" destOrd="0" presId="urn:microsoft.com/office/officeart/2008/layout/RadialCluster"/>
    <dgm:cxn modelId="{3ED4F113-5F5D-4C99-BA54-421069463B8C}" type="presParOf" srcId="{95B3725F-8B3D-4BC9-9B4F-E861E9B79ACB}" destId="{1AFD0E20-2C1B-4C92-BCB0-E81FA1CEA011}" srcOrd="8"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F7600A-837D-4358-BA75-6B94984E00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E7F5B82-F9AC-4A81-989A-A067B690C07B}">
      <dgm:prSet phldrT="[Text]" custT="1"/>
      <dgm:spPr>
        <a:solidFill>
          <a:srgbClr val="002060"/>
        </a:solidFill>
      </dgm:spPr>
      <dgm:t>
        <a:bodyPr/>
        <a:lstStyle/>
        <a:p>
          <a:r>
            <a:rPr lang="en-US" sz="3200" b="1" dirty="0">
              <a:solidFill>
                <a:schemeClr val="bg1"/>
              </a:solidFill>
              <a:effectLst/>
            </a:rPr>
            <a:t>Medicare</a:t>
          </a:r>
        </a:p>
        <a:p>
          <a:r>
            <a:rPr lang="en-US" sz="3200" b="1" dirty="0">
              <a:solidFill>
                <a:schemeClr val="bg1"/>
              </a:solidFill>
              <a:effectLst/>
            </a:rPr>
            <a:t>Enrollment</a:t>
          </a:r>
        </a:p>
      </dgm:t>
    </dgm:pt>
    <dgm:pt modelId="{ACAF8AA3-2B0F-4C80-945C-55C2686BE510}" type="parTrans" cxnId="{0E6F67E6-CF19-4A18-875C-6D2066C58CF0}">
      <dgm:prSet/>
      <dgm:spPr/>
      <dgm:t>
        <a:bodyPr/>
        <a:lstStyle/>
        <a:p>
          <a:endParaRPr lang="en-US"/>
        </a:p>
      </dgm:t>
    </dgm:pt>
    <dgm:pt modelId="{3B4F46B4-C0CE-4C71-9C4E-6BF8423D912E}" type="sibTrans" cxnId="{0E6F67E6-CF19-4A18-875C-6D2066C58CF0}">
      <dgm:prSet/>
      <dgm:spPr/>
      <dgm:t>
        <a:bodyPr/>
        <a:lstStyle/>
        <a:p>
          <a:endParaRPr lang="en-US"/>
        </a:p>
      </dgm:t>
    </dgm:pt>
    <dgm:pt modelId="{C516833F-C01D-4A0C-851B-95FB8AD17C92}">
      <dgm:prSet phldrT="[Text]" custT="1"/>
      <dgm:spPr>
        <a:solidFill>
          <a:srgbClr val="007D7D"/>
        </a:solidFill>
        <a:ln>
          <a:noFill/>
        </a:ln>
      </dgm:spPr>
      <dgm:t>
        <a:bodyPr/>
        <a:lstStyle/>
        <a:p>
          <a:r>
            <a:rPr lang="en-US" sz="1800" b="1" dirty="0">
              <a:effectLst/>
            </a:rPr>
            <a:t>Initial Enrollment Period</a:t>
          </a:r>
        </a:p>
        <a:p>
          <a:r>
            <a:rPr lang="en-US" sz="1600" b="0" i="0" dirty="0">
              <a:effectLst/>
            </a:rPr>
            <a:t>Begins 3 months before your 65</a:t>
          </a:r>
          <a:r>
            <a:rPr lang="en-US" sz="1600" b="0" i="0" baseline="30000" dirty="0">
              <a:effectLst/>
            </a:rPr>
            <a:t>th</a:t>
          </a:r>
          <a:r>
            <a:rPr lang="en-US" sz="1600" b="0" i="0" dirty="0">
              <a:effectLst/>
            </a:rPr>
            <a:t> birthday and ends 3 months after that birthday</a:t>
          </a:r>
        </a:p>
      </dgm:t>
    </dgm:pt>
    <dgm:pt modelId="{8F973F28-AD9D-49B4-A4EC-ED70C7B16919}" type="parTrans" cxnId="{8CD4AE0A-E787-45E1-B2B4-3BD4E85D9A4E}">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F0FA7E48-5B35-4C92-ACBC-1054437BEDF6}" type="sibTrans" cxnId="{8CD4AE0A-E787-45E1-B2B4-3BD4E85D9A4E}">
      <dgm:prSet/>
      <dgm:spPr/>
      <dgm:t>
        <a:bodyPr/>
        <a:lstStyle/>
        <a:p>
          <a:endParaRPr lang="en-US"/>
        </a:p>
      </dgm:t>
    </dgm:pt>
    <dgm:pt modelId="{B2108377-422E-49F2-A541-A1CC0F198C45}">
      <dgm:prSet phldrT="[Text]" custT="1"/>
      <dgm:spPr>
        <a:solidFill>
          <a:srgbClr val="007D7D"/>
        </a:solidFill>
        <a:ln>
          <a:noFill/>
        </a:ln>
      </dgm:spPr>
      <dgm:t>
        <a:bodyPr/>
        <a:lstStyle/>
        <a:p>
          <a:r>
            <a:rPr lang="en-US" sz="1800" b="1" dirty="0">
              <a:effectLst/>
            </a:rPr>
            <a:t>Special Enrollment Period</a:t>
          </a:r>
        </a:p>
        <a:p>
          <a:r>
            <a:rPr lang="en-US" sz="1600" b="0" dirty="0">
              <a:effectLst/>
            </a:rPr>
            <a:t>If 65 or older and covered under a group health plan based on your – or your spouse’s – current work.</a:t>
          </a:r>
        </a:p>
      </dgm:t>
    </dgm:pt>
    <dgm:pt modelId="{AC458FC1-E2FF-4BBC-83FF-C2CAFDCCF21C}" type="parTrans" cxnId="{64EC085D-4122-4D7B-B086-8F5B9D8EBD69}">
      <dgm:prSet/>
      <dgm:spPr/>
      <dgm:t>
        <a:bodyPr/>
        <a:lstStyle/>
        <a:p>
          <a:endParaRPr lang="en-US"/>
        </a:p>
      </dgm:t>
    </dgm:pt>
    <dgm:pt modelId="{7386045D-BF18-4E24-8CE0-14BFD857DF58}" type="sibTrans" cxnId="{64EC085D-4122-4D7B-B086-8F5B9D8EBD69}">
      <dgm:prSet/>
      <dgm:spPr/>
      <dgm:t>
        <a:bodyPr/>
        <a:lstStyle/>
        <a:p>
          <a:endParaRPr lang="en-US"/>
        </a:p>
      </dgm:t>
    </dgm:pt>
    <dgm:pt modelId="{3276D49B-4EC9-4595-AC96-DBCDA8EEFF81}">
      <dgm:prSet phldrT="[Text]" custT="1"/>
      <dgm:spPr>
        <a:solidFill>
          <a:srgbClr val="007D7D"/>
        </a:solidFill>
        <a:ln>
          <a:noFill/>
        </a:ln>
      </dgm:spPr>
      <dgm:t>
        <a:bodyPr/>
        <a:lstStyle/>
        <a:p>
          <a:r>
            <a:rPr lang="en-US" sz="1800" b="1" dirty="0">
              <a:effectLst/>
            </a:rPr>
            <a:t>General Enrollment Period</a:t>
          </a:r>
        </a:p>
        <a:p>
          <a:r>
            <a:rPr lang="en-US" sz="1600" b="0" dirty="0">
              <a:effectLst/>
            </a:rPr>
            <a:t>January 1 – March 31</a:t>
          </a:r>
        </a:p>
      </dgm:t>
    </dgm:pt>
    <dgm:pt modelId="{8E6ADD7A-DBF4-48F4-8F03-269AE451D862}" type="parTrans" cxnId="{492D821F-8E98-482F-A5DD-722674F6E3D9}">
      <dgm:prSet/>
      <dgm:spPr/>
      <dgm:t>
        <a:bodyPr/>
        <a:lstStyle/>
        <a:p>
          <a:endParaRPr lang="en-US"/>
        </a:p>
      </dgm:t>
    </dgm:pt>
    <dgm:pt modelId="{7449F124-7194-40F4-B647-268CAAEFDC05}" type="sibTrans" cxnId="{492D821F-8E98-482F-A5DD-722674F6E3D9}">
      <dgm:prSet/>
      <dgm:spPr/>
      <dgm:t>
        <a:bodyPr/>
        <a:lstStyle/>
        <a:p>
          <a:endParaRPr lang="en-US"/>
        </a:p>
      </dgm:t>
    </dgm:pt>
    <dgm:pt modelId="{120DE3C2-FE22-47A5-B40B-DB61DB686108}" type="pres">
      <dgm:prSet presAssocID="{5EF7600A-837D-4358-BA75-6B94984E007B}" presName="Name0" presStyleCnt="0">
        <dgm:presLayoutVars>
          <dgm:chMax val="1"/>
          <dgm:chPref val="1"/>
          <dgm:dir/>
          <dgm:animOne val="branch"/>
          <dgm:animLvl val="lvl"/>
        </dgm:presLayoutVars>
      </dgm:prSet>
      <dgm:spPr/>
    </dgm:pt>
    <dgm:pt modelId="{95B3725F-8B3D-4BC9-9B4F-E861E9B79ACB}" type="pres">
      <dgm:prSet presAssocID="{0E7F5B82-F9AC-4A81-989A-A067B690C07B}" presName="singleCycle" presStyleCnt="0"/>
      <dgm:spPr/>
    </dgm:pt>
    <dgm:pt modelId="{A6C25DDA-CB5E-4BF0-95C4-78E75D4A3FDE}" type="pres">
      <dgm:prSet presAssocID="{0E7F5B82-F9AC-4A81-989A-A067B690C07B}" presName="singleCenter" presStyleLbl="node1" presStyleIdx="0" presStyleCnt="4" custScaleX="144445" custLinFactNeighborX="497" custLinFactNeighborY="-4454">
        <dgm:presLayoutVars>
          <dgm:chMax val="7"/>
          <dgm:chPref val="7"/>
        </dgm:presLayoutVars>
      </dgm:prSet>
      <dgm:spPr/>
    </dgm:pt>
    <dgm:pt modelId="{EDFAEF77-D570-4216-9A8B-A89908389279}" type="pres">
      <dgm:prSet presAssocID="{8F973F28-AD9D-49B4-A4EC-ED70C7B16919}" presName="Name56" presStyleLbl="parChTrans1D2" presStyleIdx="0" presStyleCnt="3"/>
      <dgm:spPr/>
    </dgm:pt>
    <dgm:pt modelId="{5FB8FC8E-7200-4E32-A09D-3B72A5540356}" type="pres">
      <dgm:prSet presAssocID="{C516833F-C01D-4A0C-851B-95FB8AD17C92}" presName="text0" presStyleLbl="node1" presStyleIdx="1" presStyleCnt="4" custScaleX="293593" custScaleY="105395" custRadScaleRad="87466" custRadScaleInc="1826">
        <dgm:presLayoutVars>
          <dgm:bulletEnabled val="1"/>
        </dgm:presLayoutVars>
      </dgm:prSet>
      <dgm:spPr/>
    </dgm:pt>
    <dgm:pt modelId="{E3BF4CE7-F726-4EDC-8EA0-888B24095D33}" type="pres">
      <dgm:prSet presAssocID="{AC458FC1-E2FF-4BBC-83FF-C2CAFDCCF21C}" presName="Name56" presStyleLbl="parChTrans1D2" presStyleIdx="1" presStyleCnt="3"/>
      <dgm:spPr/>
    </dgm:pt>
    <dgm:pt modelId="{3AD1ECCC-EBD4-4A56-BBE5-5465A4994D68}" type="pres">
      <dgm:prSet presAssocID="{B2108377-422E-49F2-A541-A1CC0F198C45}" presName="text0" presStyleLbl="node1" presStyleIdx="2" presStyleCnt="4" custScaleX="232260" custScaleY="158032" custRadScaleRad="104657" custRadScaleInc="-35263">
        <dgm:presLayoutVars>
          <dgm:bulletEnabled val="1"/>
        </dgm:presLayoutVars>
      </dgm:prSet>
      <dgm:spPr/>
    </dgm:pt>
    <dgm:pt modelId="{F8F9306F-2EF9-4D02-A6C7-1CF0CBD6235D}" type="pres">
      <dgm:prSet presAssocID="{8E6ADD7A-DBF4-48F4-8F03-269AE451D862}" presName="Name56" presStyleLbl="parChTrans1D2" presStyleIdx="2" presStyleCnt="3"/>
      <dgm:spPr/>
    </dgm:pt>
    <dgm:pt modelId="{627BF894-179B-4FA4-B588-D591A4700B16}" type="pres">
      <dgm:prSet presAssocID="{3276D49B-4EC9-4595-AC96-DBCDA8EEFF81}" presName="text0" presStyleLbl="node1" presStyleIdx="3" presStyleCnt="4" custScaleX="223004" custScaleY="157807" custRadScaleRad="101193" custRadScaleInc="34754">
        <dgm:presLayoutVars>
          <dgm:bulletEnabled val="1"/>
        </dgm:presLayoutVars>
      </dgm:prSet>
      <dgm:spPr/>
    </dgm:pt>
  </dgm:ptLst>
  <dgm:cxnLst>
    <dgm:cxn modelId="{5B302808-BCE1-4C0D-B0FE-B189F8625D43}" type="presOf" srcId="{0E7F5B82-F9AC-4A81-989A-A067B690C07B}" destId="{A6C25DDA-CB5E-4BF0-95C4-78E75D4A3FDE}" srcOrd="0" destOrd="0" presId="urn:microsoft.com/office/officeart/2008/layout/RadialCluster"/>
    <dgm:cxn modelId="{8CD4AE0A-E787-45E1-B2B4-3BD4E85D9A4E}" srcId="{0E7F5B82-F9AC-4A81-989A-A067B690C07B}" destId="{C516833F-C01D-4A0C-851B-95FB8AD17C92}" srcOrd="0" destOrd="0" parTransId="{8F973F28-AD9D-49B4-A4EC-ED70C7B16919}" sibTransId="{F0FA7E48-5B35-4C92-ACBC-1054437BEDF6}"/>
    <dgm:cxn modelId="{C05C7916-873D-4642-92F4-78EAB26E9800}" type="presOf" srcId="{3276D49B-4EC9-4595-AC96-DBCDA8EEFF81}" destId="{627BF894-179B-4FA4-B588-D591A4700B16}" srcOrd="0" destOrd="0" presId="urn:microsoft.com/office/officeart/2008/layout/RadialCluster"/>
    <dgm:cxn modelId="{492D821F-8E98-482F-A5DD-722674F6E3D9}" srcId="{0E7F5B82-F9AC-4A81-989A-A067B690C07B}" destId="{3276D49B-4EC9-4595-AC96-DBCDA8EEFF81}" srcOrd="2" destOrd="0" parTransId="{8E6ADD7A-DBF4-48F4-8F03-269AE451D862}" sibTransId="{7449F124-7194-40F4-B647-268CAAEFDC05}"/>
    <dgm:cxn modelId="{12DCC722-FBD9-40F4-8263-615D0F146E37}" type="presOf" srcId="{B2108377-422E-49F2-A541-A1CC0F198C45}" destId="{3AD1ECCC-EBD4-4A56-BBE5-5465A4994D68}" srcOrd="0" destOrd="0" presId="urn:microsoft.com/office/officeart/2008/layout/RadialCluster"/>
    <dgm:cxn modelId="{01D7B635-EF68-4DD7-BF6A-BD6CD1FB4CD6}" type="presOf" srcId="{8E6ADD7A-DBF4-48F4-8F03-269AE451D862}" destId="{F8F9306F-2EF9-4D02-A6C7-1CF0CBD6235D}" srcOrd="0" destOrd="0" presId="urn:microsoft.com/office/officeart/2008/layout/RadialCluster"/>
    <dgm:cxn modelId="{CD3BAF38-9825-4946-B672-43A579C5DDD8}" type="presOf" srcId="{8F973F28-AD9D-49B4-A4EC-ED70C7B16919}" destId="{EDFAEF77-D570-4216-9A8B-A89908389279}" srcOrd="0" destOrd="0" presId="urn:microsoft.com/office/officeart/2008/layout/RadialCluster"/>
    <dgm:cxn modelId="{64EC085D-4122-4D7B-B086-8F5B9D8EBD69}" srcId="{0E7F5B82-F9AC-4A81-989A-A067B690C07B}" destId="{B2108377-422E-49F2-A541-A1CC0F198C45}" srcOrd="1" destOrd="0" parTransId="{AC458FC1-E2FF-4BBC-83FF-C2CAFDCCF21C}" sibTransId="{7386045D-BF18-4E24-8CE0-14BFD857DF58}"/>
    <dgm:cxn modelId="{B44B2FA2-DB9E-4D13-916C-37F5153AE0AA}" type="presOf" srcId="{C516833F-C01D-4A0C-851B-95FB8AD17C92}" destId="{5FB8FC8E-7200-4E32-A09D-3B72A5540356}" srcOrd="0" destOrd="0" presId="urn:microsoft.com/office/officeart/2008/layout/RadialCluster"/>
    <dgm:cxn modelId="{DAAF61BA-EACD-417B-8C75-0264D5287B8D}" type="presOf" srcId="{AC458FC1-E2FF-4BBC-83FF-C2CAFDCCF21C}" destId="{E3BF4CE7-F726-4EDC-8EA0-888B24095D33}" srcOrd="0" destOrd="0" presId="urn:microsoft.com/office/officeart/2008/layout/RadialCluster"/>
    <dgm:cxn modelId="{0E6F67E6-CF19-4A18-875C-6D2066C58CF0}" srcId="{5EF7600A-837D-4358-BA75-6B94984E007B}" destId="{0E7F5B82-F9AC-4A81-989A-A067B690C07B}" srcOrd="0" destOrd="0" parTransId="{ACAF8AA3-2B0F-4C80-945C-55C2686BE510}" sibTransId="{3B4F46B4-C0CE-4C71-9C4E-6BF8423D912E}"/>
    <dgm:cxn modelId="{695FCEF2-95B0-4115-9A48-0EF370071DF0}" type="presOf" srcId="{5EF7600A-837D-4358-BA75-6B94984E007B}" destId="{120DE3C2-FE22-47A5-B40B-DB61DB686108}" srcOrd="0" destOrd="0" presId="urn:microsoft.com/office/officeart/2008/layout/RadialCluster"/>
    <dgm:cxn modelId="{61AB277C-281F-4BFD-BE65-CBC96E70D47D}" type="presParOf" srcId="{120DE3C2-FE22-47A5-B40B-DB61DB686108}" destId="{95B3725F-8B3D-4BC9-9B4F-E861E9B79ACB}" srcOrd="0" destOrd="0" presId="urn:microsoft.com/office/officeart/2008/layout/RadialCluster"/>
    <dgm:cxn modelId="{A6624F82-E8CD-4E4E-B703-892E27A017C4}" type="presParOf" srcId="{95B3725F-8B3D-4BC9-9B4F-E861E9B79ACB}" destId="{A6C25DDA-CB5E-4BF0-95C4-78E75D4A3FDE}" srcOrd="0" destOrd="0" presId="urn:microsoft.com/office/officeart/2008/layout/RadialCluster"/>
    <dgm:cxn modelId="{B18138E3-405A-4054-8BE8-B4A4A1879522}" type="presParOf" srcId="{95B3725F-8B3D-4BC9-9B4F-E861E9B79ACB}" destId="{EDFAEF77-D570-4216-9A8B-A89908389279}" srcOrd="1" destOrd="0" presId="urn:microsoft.com/office/officeart/2008/layout/RadialCluster"/>
    <dgm:cxn modelId="{1D25A61B-3660-47AA-8594-698F3B90D0E6}" type="presParOf" srcId="{95B3725F-8B3D-4BC9-9B4F-E861E9B79ACB}" destId="{5FB8FC8E-7200-4E32-A09D-3B72A5540356}" srcOrd="2" destOrd="0" presId="urn:microsoft.com/office/officeart/2008/layout/RadialCluster"/>
    <dgm:cxn modelId="{DFA149B4-35F9-4F6C-A1CE-EDB3C9C355BD}" type="presParOf" srcId="{95B3725F-8B3D-4BC9-9B4F-E861E9B79ACB}" destId="{E3BF4CE7-F726-4EDC-8EA0-888B24095D33}" srcOrd="3" destOrd="0" presId="urn:microsoft.com/office/officeart/2008/layout/RadialCluster"/>
    <dgm:cxn modelId="{288B7DA3-5953-48C3-ACCC-3647400A0EED}" type="presParOf" srcId="{95B3725F-8B3D-4BC9-9B4F-E861E9B79ACB}" destId="{3AD1ECCC-EBD4-4A56-BBE5-5465A4994D68}" srcOrd="4" destOrd="0" presId="urn:microsoft.com/office/officeart/2008/layout/RadialCluster"/>
    <dgm:cxn modelId="{EE1323D5-D806-402E-B821-12CB4C2221EC}" type="presParOf" srcId="{95B3725F-8B3D-4BC9-9B4F-E861E9B79ACB}" destId="{F8F9306F-2EF9-4D02-A6C7-1CF0CBD6235D}" srcOrd="5" destOrd="0" presId="urn:microsoft.com/office/officeart/2008/layout/RadialCluster"/>
    <dgm:cxn modelId="{2879D313-B0C0-4325-AADF-8B07E9445990}" type="presParOf" srcId="{95B3725F-8B3D-4BC9-9B4F-E861E9B79ACB}" destId="{627BF894-179B-4FA4-B588-D591A4700B16}"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25DDA-CB5E-4BF0-95C4-78E75D4A3FDE}">
      <dsp:nvSpPr>
        <dsp:cNvPr id="0" name=""/>
        <dsp:cNvSpPr/>
      </dsp:nvSpPr>
      <dsp:spPr>
        <a:xfrm>
          <a:off x="2955518" y="1613426"/>
          <a:ext cx="2800780" cy="1907152"/>
        </a:xfrm>
        <a:prstGeom prst="round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rPr>
            <a:t>Medicare</a:t>
          </a:r>
        </a:p>
        <a:p>
          <a:pPr marL="0" lvl="0" indent="0" algn="ctr" defTabSz="1422400">
            <a:lnSpc>
              <a:spcPct val="90000"/>
            </a:lnSpc>
            <a:spcBef>
              <a:spcPct val="0"/>
            </a:spcBef>
            <a:spcAft>
              <a:spcPct val="35000"/>
            </a:spcAft>
            <a:buNone/>
          </a:pPr>
          <a:r>
            <a:rPr lang="en-US" sz="3200" b="1" kern="1200" dirty="0">
              <a:solidFill>
                <a:schemeClr val="bg1"/>
              </a:solidFill>
              <a:effectLst/>
            </a:rPr>
            <a:t>Eligibility</a:t>
          </a:r>
        </a:p>
      </dsp:txBody>
      <dsp:txXfrm>
        <a:off x="3048617" y="1706525"/>
        <a:ext cx="2614582" cy="1720954"/>
      </dsp:txXfrm>
    </dsp:sp>
    <dsp:sp modelId="{EDFAEF77-D570-4216-9A8B-A89908389279}">
      <dsp:nvSpPr>
        <dsp:cNvPr id="0" name=""/>
        <dsp:cNvSpPr/>
      </dsp:nvSpPr>
      <dsp:spPr>
        <a:xfrm rot="16097263">
          <a:off x="4201017" y="1490762"/>
          <a:ext cx="245437" cy="0"/>
        </a:xfrm>
        <a:custGeom>
          <a:avLst/>
          <a:gdLst/>
          <a:ahLst/>
          <a:cxnLst/>
          <a:rect l="0" t="0" r="0" b="0"/>
          <a:pathLst>
            <a:path>
              <a:moveTo>
                <a:pt x="0" y="0"/>
              </a:moveTo>
              <a:lnTo>
                <a:pt x="2454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8FC8E-7200-4E32-A09D-3B72A5540356}">
      <dsp:nvSpPr>
        <dsp:cNvPr id="0" name=""/>
        <dsp:cNvSpPr/>
      </dsp:nvSpPr>
      <dsp:spPr>
        <a:xfrm>
          <a:off x="3720654" y="204067"/>
          <a:ext cx="1164031" cy="116403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rPr>
            <a:t>Age 65</a:t>
          </a:r>
        </a:p>
      </dsp:txBody>
      <dsp:txXfrm>
        <a:off x="3777477" y="260890"/>
        <a:ext cx="1050385" cy="1050385"/>
      </dsp:txXfrm>
    </dsp:sp>
    <dsp:sp modelId="{0E8D0B6B-E881-42D3-99BD-F064AAD98A65}">
      <dsp:nvSpPr>
        <dsp:cNvPr id="0" name=""/>
        <dsp:cNvSpPr/>
      </dsp:nvSpPr>
      <dsp:spPr>
        <a:xfrm rot="20761157">
          <a:off x="5748152" y="2151901"/>
          <a:ext cx="550058" cy="0"/>
        </a:xfrm>
        <a:custGeom>
          <a:avLst/>
          <a:gdLst/>
          <a:ahLst/>
          <a:cxnLst/>
          <a:rect l="0" t="0" r="0" b="0"/>
          <a:pathLst>
            <a:path>
              <a:moveTo>
                <a:pt x="0" y="0"/>
              </a:moveTo>
              <a:lnTo>
                <a:pt x="5500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18C5D-5B81-4BA1-8951-DBD0F67CFAFF}">
      <dsp:nvSpPr>
        <dsp:cNvPr id="0" name=""/>
        <dsp:cNvSpPr/>
      </dsp:nvSpPr>
      <dsp:spPr>
        <a:xfrm>
          <a:off x="6290063" y="1358534"/>
          <a:ext cx="1164031" cy="116403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dirty="0">
              <a:effectLst/>
            </a:rPr>
            <a:t>ALS</a:t>
          </a:r>
        </a:p>
      </dsp:txBody>
      <dsp:txXfrm>
        <a:off x="6346886" y="1415357"/>
        <a:ext cx="1050385" cy="1050385"/>
      </dsp:txXfrm>
    </dsp:sp>
    <dsp:sp modelId="{4DBB39D3-D011-40AB-B878-EC32F5C3275A}">
      <dsp:nvSpPr>
        <dsp:cNvPr id="0" name=""/>
        <dsp:cNvSpPr/>
      </dsp:nvSpPr>
      <dsp:spPr>
        <a:xfrm rot="5337225">
          <a:off x="4156413" y="3741487"/>
          <a:ext cx="441889" cy="0"/>
        </a:xfrm>
        <a:custGeom>
          <a:avLst/>
          <a:gdLst/>
          <a:ahLst/>
          <a:cxnLst/>
          <a:rect l="0" t="0" r="0" b="0"/>
          <a:pathLst>
            <a:path>
              <a:moveTo>
                <a:pt x="0" y="0"/>
              </a:moveTo>
              <a:lnTo>
                <a:pt x="4418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4D6CC-817B-49A6-B32C-87DC82D3C3F8}">
      <dsp:nvSpPr>
        <dsp:cNvPr id="0" name=""/>
        <dsp:cNvSpPr/>
      </dsp:nvSpPr>
      <dsp:spPr>
        <a:xfrm>
          <a:off x="3810006" y="3962395"/>
          <a:ext cx="1164031" cy="116403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Kidney failure</a:t>
          </a:r>
        </a:p>
      </dsp:txBody>
      <dsp:txXfrm>
        <a:off x="3866829" y="4019218"/>
        <a:ext cx="1050385" cy="1050385"/>
      </dsp:txXfrm>
    </dsp:sp>
    <dsp:sp modelId="{680ADDDB-970B-475E-8AA0-5A3C158F2036}">
      <dsp:nvSpPr>
        <dsp:cNvPr id="0" name=""/>
        <dsp:cNvSpPr/>
      </dsp:nvSpPr>
      <dsp:spPr>
        <a:xfrm rot="11833599">
          <a:off x="2235546" y="2023738"/>
          <a:ext cx="736492" cy="0"/>
        </a:xfrm>
        <a:custGeom>
          <a:avLst/>
          <a:gdLst/>
          <a:ahLst/>
          <a:cxnLst/>
          <a:rect l="0" t="0" r="0" b="0"/>
          <a:pathLst>
            <a:path>
              <a:moveTo>
                <a:pt x="0" y="0"/>
              </a:moveTo>
              <a:lnTo>
                <a:pt x="73649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FD0E20-2C1B-4C92-BCB0-E81FA1CEA011}">
      <dsp:nvSpPr>
        <dsp:cNvPr id="0" name=""/>
        <dsp:cNvSpPr/>
      </dsp:nvSpPr>
      <dsp:spPr>
        <a:xfrm>
          <a:off x="1088034" y="1152205"/>
          <a:ext cx="1164031" cy="116403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After 24 months of SSDI</a:t>
          </a:r>
        </a:p>
      </dsp:txBody>
      <dsp:txXfrm>
        <a:off x="1144857" y="1209028"/>
        <a:ext cx="1050385" cy="105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25DDA-CB5E-4BF0-95C4-78E75D4A3FDE}">
      <dsp:nvSpPr>
        <dsp:cNvPr id="0" name=""/>
        <dsp:cNvSpPr/>
      </dsp:nvSpPr>
      <dsp:spPr>
        <a:xfrm>
          <a:off x="3064427" y="2346983"/>
          <a:ext cx="2557125" cy="177031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rPr>
            <a:t>Medicare</a:t>
          </a:r>
        </a:p>
        <a:p>
          <a:pPr marL="0" lvl="0" indent="0" algn="ctr" defTabSz="1422400">
            <a:lnSpc>
              <a:spcPct val="90000"/>
            </a:lnSpc>
            <a:spcBef>
              <a:spcPct val="0"/>
            </a:spcBef>
            <a:spcAft>
              <a:spcPct val="35000"/>
            </a:spcAft>
            <a:buNone/>
          </a:pPr>
          <a:r>
            <a:rPr lang="en-US" sz="3200" b="1" kern="1200" dirty="0">
              <a:solidFill>
                <a:schemeClr val="bg1"/>
              </a:solidFill>
              <a:effectLst/>
            </a:rPr>
            <a:t>Enrollment</a:t>
          </a:r>
        </a:p>
      </dsp:txBody>
      <dsp:txXfrm>
        <a:off x="3150846" y="2433402"/>
        <a:ext cx="2384287" cy="1597472"/>
      </dsp:txXfrm>
    </dsp:sp>
    <dsp:sp modelId="{EDFAEF77-D570-4216-9A8B-A89908389279}">
      <dsp:nvSpPr>
        <dsp:cNvPr id="0" name=""/>
        <dsp:cNvSpPr/>
      </dsp:nvSpPr>
      <dsp:spPr>
        <a:xfrm rot="16229693">
          <a:off x="4040256" y="2033910"/>
          <a:ext cx="626168" cy="0"/>
        </a:xfrm>
        <a:custGeom>
          <a:avLst/>
          <a:gdLst/>
          <a:ahLst/>
          <a:cxnLst/>
          <a:rect l="0" t="0" r="0" b="0"/>
          <a:pathLst>
            <a:path>
              <a:moveTo>
                <a:pt x="0" y="0"/>
              </a:moveTo>
              <a:lnTo>
                <a:pt x="6261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8FC8E-7200-4E32-A09D-3B72A5540356}">
      <dsp:nvSpPr>
        <dsp:cNvPr id="0" name=""/>
        <dsp:cNvSpPr/>
      </dsp:nvSpPr>
      <dsp:spPr>
        <a:xfrm>
          <a:off x="2620278" y="470739"/>
          <a:ext cx="3482330" cy="1250098"/>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Initial Enrollment Period</a:t>
          </a:r>
        </a:p>
        <a:p>
          <a:pPr marL="0" lvl="0" indent="0" algn="ctr" defTabSz="800100">
            <a:lnSpc>
              <a:spcPct val="90000"/>
            </a:lnSpc>
            <a:spcBef>
              <a:spcPct val="0"/>
            </a:spcBef>
            <a:spcAft>
              <a:spcPct val="35000"/>
            </a:spcAft>
            <a:buNone/>
          </a:pPr>
          <a:r>
            <a:rPr lang="en-US" sz="1600" b="0" i="0" kern="1200" dirty="0">
              <a:effectLst/>
            </a:rPr>
            <a:t>Begins 3 months before your 65</a:t>
          </a:r>
          <a:r>
            <a:rPr lang="en-US" sz="1600" b="0" i="0" kern="1200" baseline="30000" dirty="0">
              <a:effectLst/>
            </a:rPr>
            <a:t>th</a:t>
          </a:r>
          <a:r>
            <a:rPr lang="en-US" sz="1600" b="0" i="0" kern="1200" dirty="0">
              <a:effectLst/>
            </a:rPr>
            <a:t> birthday and ends 3 months after that birthday</a:t>
          </a:r>
        </a:p>
      </dsp:txBody>
      <dsp:txXfrm>
        <a:off x="2681303" y="531764"/>
        <a:ext cx="3360280" cy="1128048"/>
      </dsp:txXfrm>
    </dsp:sp>
    <dsp:sp modelId="{E3BF4CE7-F726-4EDC-8EA0-888B24095D33}">
      <dsp:nvSpPr>
        <dsp:cNvPr id="0" name=""/>
        <dsp:cNvSpPr/>
      </dsp:nvSpPr>
      <dsp:spPr>
        <a:xfrm rot="822890">
          <a:off x="5619647" y="3560010"/>
          <a:ext cx="133631" cy="0"/>
        </a:xfrm>
        <a:custGeom>
          <a:avLst/>
          <a:gdLst/>
          <a:ahLst/>
          <a:cxnLst/>
          <a:rect l="0" t="0" r="0" b="0"/>
          <a:pathLst>
            <a:path>
              <a:moveTo>
                <a:pt x="0" y="0"/>
              </a:moveTo>
              <a:lnTo>
                <a:pt x="1336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1ECCC-EBD4-4A56-BBE5-5465A4994D68}">
      <dsp:nvSpPr>
        <dsp:cNvPr id="0" name=""/>
        <dsp:cNvSpPr/>
      </dsp:nvSpPr>
      <dsp:spPr>
        <a:xfrm>
          <a:off x="5751373" y="2974794"/>
          <a:ext cx="2754854" cy="1874430"/>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Special Enrollment Period</a:t>
          </a:r>
        </a:p>
        <a:p>
          <a:pPr marL="0" lvl="0" indent="0" algn="ctr" defTabSz="800100">
            <a:lnSpc>
              <a:spcPct val="90000"/>
            </a:lnSpc>
            <a:spcBef>
              <a:spcPct val="0"/>
            </a:spcBef>
            <a:spcAft>
              <a:spcPct val="35000"/>
            </a:spcAft>
            <a:buNone/>
          </a:pPr>
          <a:r>
            <a:rPr lang="en-US" sz="1600" b="0" kern="1200" dirty="0">
              <a:effectLst/>
            </a:rPr>
            <a:t>If 65 or older and covered under a group health plan based on your – or your spouse’s – current work.</a:t>
          </a:r>
        </a:p>
      </dsp:txBody>
      <dsp:txXfrm>
        <a:off x="5842875" y="3066296"/>
        <a:ext cx="2571850" cy="1691426"/>
      </dsp:txXfrm>
    </dsp:sp>
    <dsp:sp modelId="{F8F9306F-2EF9-4D02-A6C7-1CF0CBD6235D}">
      <dsp:nvSpPr>
        <dsp:cNvPr id="0" name=""/>
        <dsp:cNvSpPr/>
      </dsp:nvSpPr>
      <dsp:spPr>
        <a:xfrm rot="9965189">
          <a:off x="2918868" y="3566631"/>
          <a:ext cx="147726" cy="0"/>
        </a:xfrm>
        <a:custGeom>
          <a:avLst/>
          <a:gdLst/>
          <a:ahLst/>
          <a:cxnLst/>
          <a:rect l="0" t="0" r="0" b="0"/>
          <a:pathLst>
            <a:path>
              <a:moveTo>
                <a:pt x="0" y="0"/>
              </a:moveTo>
              <a:lnTo>
                <a:pt x="1477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BF894-179B-4FA4-B588-D591A4700B16}">
      <dsp:nvSpPr>
        <dsp:cNvPr id="0" name=""/>
        <dsp:cNvSpPr/>
      </dsp:nvSpPr>
      <dsp:spPr>
        <a:xfrm>
          <a:off x="275966" y="2976137"/>
          <a:ext cx="2645068" cy="187176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General Enrollment Period</a:t>
          </a:r>
        </a:p>
        <a:p>
          <a:pPr marL="0" lvl="0" indent="0" algn="ctr" defTabSz="800100">
            <a:lnSpc>
              <a:spcPct val="90000"/>
            </a:lnSpc>
            <a:spcBef>
              <a:spcPct val="0"/>
            </a:spcBef>
            <a:spcAft>
              <a:spcPct val="35000"/>
            </a:spcAft>
            <a:buNone/>
          </a:pPr>
          <a:r>
            <a:rPr lang="en-US" sz="1600" b="0" kern="1200" dirty="0">
              <a:effectLst/>
            </a:rPr>
            <a:t>January 1 – March 31</a:t>
          </a:r>
        </a:p>
      </dsp:txBody>
      <dsp:txXfrm>
        <a:off x="367338" y="3067509"/>
        <a:ext cx="2462324" cy="168901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363" cy="465138"/>
          </a:xfrm>
          <a:prstGeom prst="rect">
            <a:avLst/>
          </a:prstGeom>
        </p:spPr>
        <p:txBody>
          <a:bodyPr vert="horz" lIns="91421" tIns="45711" rIns="91421" bIns="45711" rtlCol="0"/>
          <a:lstStyle>
            <a:lvl1pPr algn="l">
              <a:defRPr sz="1200"/>
            </a:lvl1pPr>
          </a:lstStyle>
          <a:p>
            <a:endParaRPr lang="en-US"/>
          </a:p>
        </p:txBody>
      </p:sp>
      <p:sp>
        <p:nvSpPr>
          <p:cNvPr id="3" name="Date Placeholder 2"/>
          <p:cNvSpPr>
            <a:spLocks noGrp="1"/>
          </p:cNvSpPr>
          <p:nvPr>
            <p:ph type="dt" sz="quarter" idx="1"/>
          </p:nvPr>
        </p:nvSpPr>
        <p:spPr>
          <a:xfrm>
            <a:off x="3956052" y="1"/>
            <a:ext cx="3027363" cy="465138"/>
          </a:xfrm>
          <a:prstGeom prst="rect">
            <a:avLst/>
          </a:prstGeom>
        </p:spPr>
        <p:txBody>
          <a:bodyPr vert="horz" lIns="91421" tIns="45711" rIns="91421" bIns="45711" rtlCol="0"/>
          <a:lstStyle>
            <a:lvl1pPr algn="r">
              <a:defRPr sz="1200"/>
            </a:lvl1pPr>
          </a:lstStyle>
          <a:p>
            <a:fld id="{350DFF5F-05AF-432E-BAAD-55DFFA8C3476}" type="datetimeFigureOut">
              <a:rPr lang="en-US" smtClean="0"/>
              <a:t>8/17/2023</a:t>
            </a:fld>
            <a:endParaRPr lang="en-US"/>
          </a:p>
        </p:txBody>
      </p:sp>
      <p:sp>
        <p:nvSpPr>
          <p:cNvPr id="4" name="Footer Placeholder 3"/>
          <p:cNvSpPr>
            <a:spLocks noGrp="1"/>
          </p:cNvSpPr>
          <p:nvPr>
            <p:ph type="ftr" sz="quarter" idx="2"/>
          </p:nvPr>
        </p:nvSpPr>
        <p:spPr>
          <a:xfrm>
            <a:off x="1" y="8805865"/>
            <a:ext cx="3027363" cy="465137"/>
          </a:xfrm>
          <a:prstGeom prst="rect">
            <a:avLst/>
          </a:prstGeom>
        </p:spPr>
        <p:txBody>
          <a:bodyPr vert="horz" lIns="91421" tIns="45711" rIns="91421"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56052" y="8805865"/>
            <a:ext cx="3027363" cy="465137"/>
          </a:xfrm>
          <a:prstGeom prst="rect">
            <a:avLst/>
          </a:prstGeom>
        </p:spPr>
        <p:txBody>
          <a:bodyPr vert="horz" lIns="91421" tIns="45711" rIns="91421" bIns="45711"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67" tIns="46433" rIns="92867" bIns="46433" rtlCol="0"/>
          <a:lstStyle>
            <a:lvl1pPr algn="l">
              <a:defRPr sz="1200"/>
            </a:lvl1pPr>
          </a:lstStyle>
          <a:p>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67" tIns="46433" rIns="92867" bIns="46433" rtlCol="0"/>
          <a:lstStyle>
            <a:lvl1pPr algn="r">
              <a:defRPr sz="1200"/>
            </a:lvl1pPr>
          </a:lstStyle>
          <a:p>
            <a:fld id="{950E2B55-7368-4ED0-8184-9A69BA72962C}" type="datetimeFigureOut">
              <a:rPr lang="en-US" smtClean="0"/>
              <a:t>8/17/2023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67" tIns="46433" rIns="92867" bIns="46433"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67" tIns="46433" rIns="92867" bIns="464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67" tIns="46433" rIns="92867" bIns="46433"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67" tIns="46433" rIns="92867" bIns="46433"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sa.gov/OACT/COLA/piaformula.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sa.gov/planners/survivors/ifyou7.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49190"/>
            <a:fld id="{8E9F95B4-1FCC-46AE-A4E2-342D3367DB8A}" type="slidenum">
              <a:rPr lang="en-US" smtClean="0">
                <a:solidFill>
                  <a:prstClr val="black"/>
                </a:solidFill>
              </a:rPr>
              <a:pPr defTabSz="949190"/>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98500" y="4249208"/>
            <a:ext cx="5588000" cy="4790017"/>
          </a:xfrm>
          <a:noFill/>
          <a:ln/>
        </p:spPr>
        <p:txBody>
          <a:bodyPr/>
          <a:lstStyle/>
          <a:p>
            <a:pPr defTabSz="928664">
              <a:defRPr/>
            </a:pPr>
            <a:r>
              <a:rPr lang="en-US" sz="1100" dirty="0"/>
              <a:t>For more than 80 years,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I encourage you to think about all the ways Social Security has been linked to your life – and the lives of your loved ones. </a:t>
            </a:r>
            <a:endParaRPr lang="en-US" sz="11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have heard of the “three-legged stool” of retirement and these days, we like to remind people about investments and other income, as well.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t>Since Social Security replaces about 40% of preretirement income for the average worker, you need pensions, savings, investments and/or a retirement account such as </a:t>
            </a:r>
            <a:r>
              <a:rPr lang="en-US" altLang="en-US" sz="1200" b="0" dirty="0" err="1"/>
              <a:t>myRA</a:t>
            </a:r>
            <a:r>
              <a:rPr lang="en-US" altLang="en-US" sz="1200" b="0" dirty="0"/>
              <a:t> to have a comfortable retirement.</a:t>
            </a:r>
          </a:p>
          <a:p>
            <a:endParaRPr lang="en-US" dirty="0"/>
          </a:p>
          <a:p>
            <a:r>
              <a:rPr lang="en-US" dirty="0">
                <a:cs typeface="Arial" panose="020B0604020202020204" pitchFamily="34" charset="0"/>
              </a:rPr>
              <a:t>Again, remember that Social Security was never meant to be the only source of income for people when they retire.</a:t>
            </a:r>
          </a:p>
        </p:txBody>
      </p:sp>
      <p:sp>
        <p:nvSpPr>
          <p:cNvPr id="4" name="Slide Number Placeholder 3"/>
          <p:cNvSpPr>
            <a:spLocks noGrp="1"/>
          </p:cNvSpPr>
          <p:nvPr>
            <p:ph type="sldNum" sz="quarter" idx="10"/>
          </p:nvPr>
        </p:nvSpPr>
        <p:spPr/>
        <p:txBody>
          <a:bodyPr/>
          <a:lstStyle/>
          <a:p>
            <a:fld id="{7AA6493C-F506-43B6-9B4D-1CDB5879358C}" type="slidenum">
              <a:rPr lang="en-US" smtClean="0"/>
              <a:t>11</a:t>
            </a:fld>
            <a:endParaRPr lang="en-US"/>
          </a:p>
        </p:txBody>
      </p:sp>
    </p:spTree>
    <p:extLst>
      <p:ext uri="{BB962C8B-B14F-4D97-AF65-F5344CB8AC3E}">
        <p14:creationId xmlns:p14="http://schemas.microsoft.com/office/powerpoint/2010/main" val="147637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most people think of Social Security, they think of retirement benefits —with good reason. Social Security is a lifeline for most retirees, keeping tens of millions out of poverty. </a:t>
            </a:r>
          </a:p>
          <a:p>
            <a:pPr lvl="0"/>
            <a:endParaRPr lang="en-US" dirty="0"/>
          </a:p>
          <a:p>
            <a:r>
              <a:rPr lang="en-US" dirty="0"/>
              <a:t>But we are more than retirement benefits; we offer many online tools like a </a:t>
            </a:r>
            <a:r>
              <a:rPr lang="en-US" i="1" dirty="0"/>
              <a:t>my </a:t>
            </a:r>
            <a:r>
              <a:rPr lang="en-US" dirty="0"/>
              <a:t>Social Security account and the Retirement Estimator to help you plan for your future. When it comes to retirement planning, be sure to check your account for your personal earnings information and estimates of your future benefits to help you plan that retirement party.</a:t>
            </a:r>
          </a:p>
        </p:txBody>
      </p:sp>
      <p:sp>
        <p:nvSpPr>
          <p:cNvPr id="4" name="Slide Number Placeholder 3"/>
          <p:cNvSpPr>
            <a:spLocks noGrp="1"/>
          </p:cNvSpPr>
          <p:nvPr>
            <p:ph type="sldNum" sz="quarter" idx="10"/>
          </p:nvPr>
        </p:nvSpPr>
        <p:spPr/>
        <p:txBody>
          <a:bodyPr/>
          <a:lstStyle/>
          <a:p>
            <a:fld id="{7AA6493C-F506-43B6-9B4D-1CDB5879358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3535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13</a:t>
            </a:fld>
            <a:endParaRPr lang="en-US" dirty="0"/>
          </a:p>
        </p:txBody>
      </p:sp>
      <p:sp>
        <p:nvSpPr>
          <p:cNvPr id="5" name="Notes Placeholder 4"/>
          <p:cNvSpPr>
            <a:spLocks noGrp="1"/>
          </p:cNvSpPr>
          <p:nvPr>
            <p:ph type="body" sz="quarter" idx="11"/>
          </p:nvPr>
        </p:nvSpPr>
        <p:spPr>
          <a:xfrm>
            <a:off x="698500" y="4403725"/>
            <a:ext cx="5588000" cy="4635500"/>
          </a:xfrm>
        </p:spPr>
        <p:txBody>
          <a:bodyPr/>
          <a:lstStyle/>
          <a:p>
            <a:pPr lvl="0"/>
            <a:endParaRPr lang="en-US" dirty="0"/>
          </a:p>
        </p:txBody>
      </p:sp>
    </p:spTree>
    <p:extLst>
      <p:ext uri="{BB962C8B-B14F-4D97-AF65-F5344CB8AC3E}">
        <p14:creationId xmlns:p14="http://schemas.microsoft.com/office/powerpoint/2010/main" val="162070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14</a:t>
            </a:fld>
            <a:endParaRPr lang="en-US" dirty="0"/>
          </a:p>
        </p:txBody>
      </p:sp>
      <p:sp>
        <p:nvSpPr>
          <p:cNvPr id="1249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3722" y="4326467"/>
            <a:ext cx="5588000" cy="4171950"/>
          </a:xfrm>
        </p:spPr>
        <p:txBody>
          <a:bodyPr/>
          <a:lstStyle/>
          <a:p>
            <a:pPr eaLnBrk="1" hangingPunct="1">
              <a:defRPr/>
            </a:pPr>
            <a:r>
              <a:rPr lang="en-US" altLang="en-US" b="0" dirty="0"/>
              <a:t>You can use the online </a:t>
            </a:r>
            <a:r>
              <a:rPr lang="en-US" altLang="en-US" b="0" i="1" dirty="0"/>
              <a:t>Retirement Estimator </a:t>
            </a:r>
            <a:r>
              <a:rPr lang="en-US" altLang="en-US" b="0" dirty="0"/>
              <a:t>at www.socialsecurity.gov/estimator to get immediate and personalized benefit estimates to help you plan for your retirement. </a:t>
            </a:r>
          </a:p>
          <a:p>
            <a:pPr marL="290175" indent="-290175">
              <a:buFont typeface="Arial" panose="020B0604020202020204" pitchFamily="34" charset="0"/>
              <a:buChar char="•"/>
              <a:defRPr/>
            </a:pPr>
            <a:endParaRPr lang="en-US" altLang="en-US" b="0" dirty="0"/>
          </a:p>
          <a:p>
            <a:pPr marL="290175" indent="-290175">
              <a:buFont typeface="Arial" panose="020B0604020202020204" pitchFamily="34" charset="0"/>
              <a:buChar char="•"/>
              <a:defRPr/>
            </a:pPr>
            <a:r>
              <a:rPr lang="en-US" altLang="en-US" b="0" dirty="0"/>
              <a:t>It’s a convenient, secure and quick financial planning tool.</a:t>
            </a:r>
          </a:p>
          <a:p>
            <a:pPr eaLnBrk="1" hangingPunct="1">
              <a:defRPr/>
            </a:pPr>
            <a:endParaRPr lang="en-US" altLang="en-US" b="0" dirty="0"/>
          </a:p>
          <a:p>
            <a:pPr marL="290175" indent="-290175">
              <a:buFont typeface="Arial" panose="020B0604020202020204" pitchFamily="34" charset="0"/>
              <a:buChar char="•"/>
              <a:defRPr/>
            </a:pPr>
            <a:r>
              <a:rPr lang="en-US" altLang="en-US" b="0" dirty="0"/>
              <a:t>The </a:t>
            </a:r>
            <a:r>
              <a:rPr lang="en-US" altLang="en-US" b="0" i="1" dirty="0"/>
              <a:t>Retirement Estimator, </a:t>
            </a:r>
            <a:r>
              <a:rPr lang="en-US" altLang="en-US" b="0" dirty="0"/>
              <a:t>is an interactive tool that allows you to create “what if” scenarios.</a:t>
            </a:r>
          </a:p>
          <a:p>
            <a:pPr marL="290175" indent="-290175">
              <a:buFont typeface="Arial" panose="020B0604020202020204" pitchFamily="34" charset="0"/>
              <a:buChar char="•"/>
              <a:defRPr/>
            </a:pPr>
            <a:endParaRPr lang="en-US" altLang="en-US" b="0" i="1" dirty="0"/>
          </a:p>
          <a:p>
            <a:pPr marL="290175" indent="-290175">
              <a:buFont typeface="Arial" panose="020B0604020202020204" pitchFamily="34" charset="0"/>
              <a:buChar char="•"/>
              <a:defRPr/>
            </a:pPr>
            <a:r>
              <a:rPr lang="en-US" altLang="en-US" b="0" dirty="0"/>
              <a:t>You can, for example, change your “stop work” dates or “expected future earnings” to create and compare different retirement options.</a:t>
            </a:r>
          </a:p>
          <a:p>
            <a:endParaRPr lang="en-US" b="0" dirty="0"/>
          </a:p>
        </p:txBody>
      </p:sp>
    </p:spTree>
    <p:extLst>
      <p:ext uri="{BB962C8B-B14F-4D97-AF65-F5344CB8AC3E}">
        <p14:creationId xmlns:p14="http://schemas.microsoft.com/office/powerpoint/2010/main" val="1693930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15</a:t>
            </a:fld>
            <a:endParaRPr lang="en-US" dirty="0"/>
          </a:p>
        </p:txBody>
      </p:sp>
      <p:sp>
        <p:nvSpPr>
          <p:cNvPr id="5" name="Notes Placeholder 4"/>
          <p:cNvSpPr>
            <a:spLocks noGrp="1"/>
          </p:cNvSpPr>
          <p:nvPr>
            <p:ph type="body" sz="quarter" idx="11"/>
          </p:nvPr>
        </p:nvSpPr>
        <p:spPr/>
        <p:txBody>
          <a:bodyPr/>
          <a:lstStyle/>
          <a:p>
            <a:pPr lvl="0"/>
            <a:endParaRPr lang="en-US" altLang="en-US" b="0" dirty="0"/>
          </a:p>
        </p:txBody>
      </p:sp>
    </p:spTree>
    <p:extLst>
      <p:ext uri="{BB962C8B-B14F-4D97-AF65-F5344CB8AC3E}">
        <p14:creationId xmlns:p14="http://schemas.microsoft.com/office/powerpoint/2010/main" val="278184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6D4C507-268C-4046-8F9B-818189C3D844}" type="slidenum">
              <a:rPr lang="en-US" smtClean="0">
                <a:solidFill>
                  <a:prstClr val="black"/>
                </a:solidFill>
              </a:rPr>
              <a:pPr/>
              <a:t>16</a:t>
            </a:fld>
            <a:endParaRPr lang="en-US" dirty="0">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algn="l" eaLnBrk="1" hangingPunct="1"/>
            <a:r>
              <a:rPr lang="en-US" sz="1300" b="0" dirty="0">
                <a:solidFill>
                  <a:srgbClr val="FF0000"/>
                </a:solidFill>
              </a:rPr>
              <a:t>Source:  </a:t>
            </a:r>
            <a:r>
              <a:rPr lang="en-US" sz="1200" b="0" i="0" u="sng" strike="noStrike" kern="1200" dirty="0">
                <a:solidFill>
                  <a:schemeClr val="tx1"/>
                </a:solidFill>
                <a:effectLst/>
                <a:latin typeface="+mn-lt"/>
                <a:ea typeface="+mn-ea"/>
                <a:cs typeface="+mn-cs"/>
                <a:hlinkClick r:id="rId3"/>
              </a:rPr>
              <a:t>https://www.ssa.gov/OACT/COLA/piaformula.html</a:t>
            </a:r>
            <a:r>
              <a:rPr lang="en-US" sz="1400" dirty="0">
                <a:effectLst/>
              </a:rPr>
              <a:t> </a:t>
            </a:r>
            <a:endParaRPr lang="en-US" sz="1300" b="0" dirty="0">
              <a:solidFill>
                <a:srgbClr val="FF0000"/>
              </a:solidFill>
            </a:endParaRPr>
          </a:p>
        </p:txBody>
      </p:sp>
    </p:spTree>
    <p:extLst>
      <p:ext uri="{BB962C8B-B14F-4D97-AF65-F5344CB8AC3E}">
        <p14:creationId xmlns:p14="http://schemas.microsoft.com/office/powerpoint/2010/main" val="100330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11 different calculators to help you with your retirement planning.</a:t>
            </a:r>
          </a:p>
        </p:txBody>
      </p:sp>
      <p:sp>
        <p:nvSpPr>
          <p:cNvPr id="4" name="Slide Number Placeholder 3"/>
          <p:cNvSpPr>
            <a:spLocks noGrp="1"/>
          </p:cNvSpPr>
          <p:nvPr>
            <p:ph type="sldNum" sz="quarter" idx="10"/>
          </p:nvPr>
        </p:nvSpPr>
        <p:spPr/>
        <p:txBody>
          <a:bodyPr/>
          <a:lstStyle/>
          <a:p>
            <a:fld id="{D8AD8C53-ECBC-44FC-9144-A8C38BDE651D}" type="slidenum">
              <a:rPr lang="en-US" smtClean="0"/>
              <a:t>17</a:t>
            </a:fld>
            <a:endParaRPr lang="en-US"/>
          </a:p>
        </p:txBody>
      </p:sp>
    </p:spTree>
    <p:extLst>
      <p:ext uri="{BB962C8B-B14F-4D97-AF65-F5344CB8AC3E}">
        <p14:creationId xmlns:p14="http://schemas.microsoft.com/office/powerpoint/2010/main" val="303049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28664">
              <a:defRPr/>
            </a:pPr>
            <a:r>
              <a:rPr lang="en-US" altLang="en-US" sz="1100" dirty="0"/>
              <a:t>Choosing when to retire is an important and personal decision. Financial experts say you’ll need 70-80% of your preretirement income to have a comfortable retirement. </a:t>
            </a:r>
            <a:r>
              <a:rPr lang="en-US" sz="1100" dirty="0"/>
              <a:t>You’ll want to choose a retirement age based on your circumstances so you’ll have enough income when you need it.</a:t>
            </a:r>
          </a:p>
          <a:p>
            <a:endParaRPr lang="en-US" sz="1100" dirty="0"/>
          </a:p>
          <a:p>
            <a:pPr defTabSz="928664">
              <a:defRPr/>
            </a:pPr>
            <a:r>
              <a:rPr lang="en-US" sz="1100" dirty="0"/>
              <a:t>I encourage you to read our </a:t>
            </a:r>
            <a:r>
              <a:rPr lang="en-US" sz="1100" i="1" dirty="0"/>
              <a:t>When To Start Receiving Retirement Benefits</a:t>
            </a:r>
            <a:r>
              <a:rPr lang="en-US" sz="1100" dirty="0"/>
              <a:t> fact sheet in its entirety. You can find it by searching our Publications page at SocialSecurity.gov/pubs. </a:t>
            </a:r>
          </a:p>
        </p:txBody>
      </p:sp>
      <p:sp>
        <p:nvSpPr>
          <p:cNvPr id="1454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26">
              <a:defRPr sz="2400" b="1">
                <a:solidFill>
                  <a:srgbClr val="DDDDDD"/>
                </a:solidFill>
                <a:latin typeface="Arial" panose="020B0604020202020204" pitchFamily="34" charset="0"/>
              </a:defRPr>
            </a:lvl1pPr>
            <a:lvl2pPr marL="752930" indent="-288596" defTabSz="936726">
              <a:defRPr sz="2400" b="1">
                <a:solidFill>
                  <a:srgbClr val="DDDDDD"/>
                </a:solidFill>
                <a:latin typeface="Arial" panose="020B0604020202020204" pitchFamily="34" charset="0"/>
              </a:defRPr>
            </a:lvl2pPr>
            <a:lvl3pPr marL="1159217" indent="-230555" defTabSz="936726">
              <a:defRPr sz="2400" b="1">
                <a:solidFill>
                  <a:srgbClr val="DDDDDD"/>
                </a:solidFill>
                <a:latin typeface="Arial" panose="020B0604020202020204" pitchFamily="34" charset="0"/>
              </a:defRPr>
            </a:lvl3pPr>
            <a:lvl4pPr marL="1623551" indent="-230555" defTabSz="936726">
              <a:defRPr sz="2400" b="1">
                <a:solidFill>
                  <a:srgbClr val="DDDDDD"/>
                </a:solidFill>
                <a:latin typeface="Arial" panose="020B0604020202020204" pitchFamily="34" charset="0"/>
              </a:defRPr>
            </a:lvl4pPr>
            <a:lvl5pPr marL="2087883" indent="-230555" defTabSz="936726">
              <a:defRPr sz="2400" b="1">
                <a:solidFill>
                  <a:srgbClr val="DDDDDD"/>
                </a:solidFill>
                <a:latin typeface="Arial" panose="020B0604020202020204" pitchFamily="34" charset="0"/>
              </a:defRPr>
            </a:lvl5pPr>
            <a:lvl6pPr marL="2552215" indent="-230555" defTabSz="936726" eaLnBrk="0" fontAlgn="base" hangingPunct="0">
              <a:spcBef>
                <a:spcPct val="0"/>
              </a:spcBef>
              <a:spcAft>
                <a:spcPct val="0"/>
              </a:spcAft>
              <a:defRPr sz="2400" b="1">
                <a:solidFill>
                  <a:srgbClr val="DDDDDD"/>
                </a:solidFill>
                <a:latin typeface="Arial" panose="020B0604020202020204" pitchFamily="34" charset="0"/>
              </a:defRPr>
            </a:lvl6pPr>
            <a:lvl7pPr marL="3016546" indent="-230555" defTabSz="936726" eaLnBrk="0" fontAlgn="base" hangingPunct="0">
              <a:spcBef>
                <a:spcPct val="0"/>
              </a:spcBef>
              <a:spcAft>
                <a:spcPct val="0"/>
              </a:spcAft>
              <a:defRPr sz="2400" b="1">
                <a:solidFill>
                  <a:srgbClr val="DDDDDD"/>
                </a:solidFill>
                <a:latin typeface="Arial" panose="020B0604020202020204" pitchFamily="34" charset="0"/>
              </a:defRPr>
            </a:lvl7pPr>
            <a:lvl8pPr marL="3480879" indent="-230555" defTabSz="936726" eaLnBrk="0" fontAlgn="base" hangingPunct="0">
              <a:spcBef>
                <a:spcPct val="0"/>
              </a:spcBef>
              <a:spcAft>
                <a:spcPct val="0"/>
              </a:spcAft>
              <a:defRPr sz="2400" b="1">
                <a:solidFill>
                  <a:srgbClr val="DDDDDD"/>
                </a:solidFill>
                <a:latin typeface="Arial" panose="020B0604020202020204" pitchFamily="34" charset="0"/>
              </a:defRPr>
            </a:lvl8pPr>
            <a:lvl9pPr marL="3945212" indent="-230555" defTabSz="936726"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200" b="0" dirty="0">
                <a:solidFill>
                  <a:srgbClr val="000000"/>
                </a:solidFill>
              </a:rPr>
              <a:t>51</a:t>
            </a:r>
          </a:p>
        </p:txBody>
      </p:sp>
    </p:spTree>
    <p:extLst>
      <p:ext uri="{BB962C8B-B14F-4D97-AF65-F5344CB8AC3E}">
        <p14:creationId xmlns:p14="http://schemas.microsoft.com/office/powerpoint/2010/main" val="388424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z="900"/>
              <a:pPr/>
              <a:t>19</a:t>
            </a:fld>
            <a:endParaRPr lang="en-US" sz="900" dirty="0"/>
          </a:p>
        </p:txBody>
      </p:sp>
      <p:sp>
        <p:nvSpPr>
          <p:cNvPr id="121859"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698500" y="4403725"/>
            <a:ext cx="5588000" cy="4171950"/>
          </a:xfrm>
        </p:spPr>
        <p:txBody>
          <a:bodyPr/>
          <a:lstStyle/>
          <a:p>
            <a:endParaRPr lang="en-US" sz="900" dirty="0"/>
          </a:p>
          <a:p>
            <a:endParaRPr lang="en-US" sz="900" dirty="0"/>
          </a:p>
          <a:p>
            <a:endParaRPr lang="en-US" sz="900" dirty="0"/>
          </a:p>
        </p:txBody>
      </p:sp>
    </p:spTree>
    <p:extLst>
      <p:ext uri="{BB962C8B-B14F-4D97-AF65-F5344CB8AC3E}">
        <p14:creationId xmlns:p14="http://schemas.microsoft.com/office/powerpoint/2010/main" val="117231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889" y="4403727"/>
            <a:ext cx="5820833" cy="4326467"/>
          </a:xfrm>
        </p:spPr>
        <p:txBody>
          <a:bodyPr/>
          <a:lstStyle/>
          <a:p>
            <a:r>
              <a:rPr lang="en-US" sz="1000" dirty="0"/>
              <a:t>The first thing we recommend is that you visit SocialSecurity.gov/pubs and search for the publication entitled, </a:t>
            </a:r>
            <a:r>
              <a:rPr lang="en-US" sz="1000" i="1" dirty="0"/>
              <a:t>How Work Affects Your Benefits</a:t>
            </a:r>
            <a:r>
              <a:rPr lang="en-US" sz="1000" dirty="0"/>
              <a:t>. It explains the rules you must follow in order to avoid an overpayment, and it gives some great examples for different scenarios that could apply to your individual situation.</a:t>
            </a:r>
          </a:p>
          <a:p>
            <a:endParaRPr lang="en-US" sz="1000" i="1" dirty="0"/>
          </a:p>
        </p:txBody>
      </p:sp>
      <p:sp>
        <p:nvSpPr>
          <p:cNvPr id="4" name="Slide Number Placeholder 3"/>
          <p:cNvSpPr>
            <a:spLocks noGrp="1"/>
          </p:cNvSpPr>
          <p:nvPr>
            <p:ph type="sldNum" sz="quarter" idx="10"/>
          </p:nvPr>
        </p:nvSpPr>
        <p:spPr/>
        <p:txBody>
          <a:bodyPr/>
          <a:lstStyle/>
          <a:p>
            <a:fld id="{7AA6493C-F506-43B6-9B4D-1CDB5879358C}" type="slidenum">
              <a:rPr lang="en-US" smtClean="0"/>
              <a:t>20</a:t>
            </a:fld>
            <a:endParaRPr lang="en-US"/>
          </a:p>
        </p:txBody>
      </p:sp>
    </p:spTree>
    <p:extLst>
      <p:ext uri="{BB962C8B-B14F-4D97-AF65-F5344CB8AC3E}">
        <p14:creationId xmlns:p14="http://schemas.microsoft.com/office/powerpoint/2010/main" val="137979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4">
              <a:defRPr/>
            </a:pPr>
            <a:r>
              <a:rPr lang="en-US" dirty="0"/>
              <a:t>Social Security</a:t>
            </a:r>
            <a:r>
              <a:rPr lang="en-US" baseline="0" dirty="0"/>
              <a:t> </a:t>
            </a:r>
            <a:r>
              <a:rPr lang="en-US" dirty="0"/>
              <a:t>offers much more than just retirement. We provide a safety net of financial protection for your whole family.</a:t>
            </a:r>
          </a:p>
          <a:p>
            <a:pPr defTabSz="928664">
              <a:defRPr/>
            </a:pPr>
            <a:endParaRPr lang="en-US" dirty="0"/>
          </a:p>
          <a:p>
            <a:pPr defTabSz="928664">
              <a:defRPr/>
            </a:pPr>
            <a:r>
              <a:rPr lang="en-US" dirty="0"/>
              <a:t>We’re with you throughout </a:t>
            </a:r>
            <a:r>
              <a:rPr lang="en-US"/>
              <a:t>life’s journey– With </a:t>
            </a:r>
            <a:r>
              <a:rPr lang="en-US" dirty="0"/>
              <a:t>retirement, disability, survivors, and other benefits, Social Security is here to help you and millions of others secure today and tomorrow. </a:t>
            </a:r>
          </a:p>
          <a:p>
            <a:pPr algn="l"/>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D9E258-0B83-4639-8B99-8C7D4571410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3061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p>
            <a:pPr>
              <a:defRPr/>
            </a:pPr>
            <a:fld id="{A3449790-C2C3-4D4B-B557-2F6F269413A3}" type="slidenum">
              <a:rPr lang="en-US" smtClean="0">
                <a:latin typeface="Arial" pitchFamily="34" charset="0"/>
              </a:rPr>
              <a:pPr>
                <a:defRPr/>
              </a:pPr>
              <a:t>21</a:t>
            </a:fld>
            <a:endParaRPr lang="en-US" dirty="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1230923" y="4342457"/>
            <a:ext cx="5490483" cy="411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300" dirty="0">
              <a:latin typeface="Arial" pitchFamily="34" charset="0"/>
              <a:cs typeface="Arial" pitchFamily="34" charset="0"/>
            </a:endParaRPr>
          </a:p>
        </p:txBody>
      </p:sp>
    </p:spTree>
    <p:extLst>
      <p:ext uri="{BB962C8B-B14F-4D97-AF65-F5344CB8AC3E}">
        <p14:creationId xmlns:p14="http://schemas.microsoft.com/office/powerpoint/2010/main" val="372851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Medicare is our country’s health insurance program for people age 65 or older. People younger than age 65 with certain disabilities, or permanent kidney failure, or amyotrophic lateral sclerosis (Lou Gehrig’s disease), can also qualify for Medicare.</a:t>
            </a:r>
          </a:p>
          <a:p>
            <a:endParaRPr lang="en-US" sz="1100" dirty="0"/>
          </a:p>
          <a:p>
            <a:r>
              <a:rPr lang="en-US" sz="1100" u="sng" dirty="0"/>
              <a:t>Medicare has 4 parts:</a:t>
            </a:r>
          </a:p>
          <a:p>
            <a:r>
              <a:rPr lang="en-US" sz="1100" dirty="0"/>
              <a:t>1. Part A is Hospital Insurance which covers most inpatient hospital expenses. The 2018 deductible for Part A is $1,340.</a:t>
            </a:r>
          </a:p>
          <a:p>
            <a:endParaRPr lang="en-US" sz="1100" dirty="0"/>
          </a:p>
          <a:p>
            <a:r>
              <a:rPr lang="en-US" sz="1100" dirty="0"/>
              <a:t>2. Part B is Medical Insurance which covers 80% of doctor bills &amp; other outpatient medical expenses after your first $183 in approved charges. The 2018 standard monthly premium is $134. There is no monthly premium for Part A if you are insured for retirement benefits. After you retire, your health insurance may require for Medicare to pay first. Many supplemental plans require you to sign up for Medicare Part B. The Medicare premium most beneficiaries pay represents 1/4 of the actual cost, and the Federal government covers the balance of the cost.</a:t>
            </a:r>
          </a:p>
          <a:p>
            <a:endParaRPr lang="en-US" sz="1100" dirty="0"/>
          </a:p>
          <a:p>
            <a:r>
              <a:rPr lang="en-US" sz="1100" dirty="0"/>
              <a:t>3. Part C involves the Medicare Advantage Plans, which are health plan options offered by Medicare-approved private insurance companies . When you join a Medicare advantage plan, you can get the benefits and services covered under Part A, Part B, and in most plans, Part D.</a:t>
            </a:r>
          </a:p>
          <a:p>
            <a:endParaRPr lang="en-US" sz="1100" dirty="0"/>
          </a:p>
          <a:p>
            <a:r>
              <a:rPr lang="en-US" sz="1100" dirty="0"/>
              <a:t>4. Part D is Medicare Prescription Drug Coverage, which covers a major portion of  your prescription drug costs. Your out-of-pocket costs—monthly premiums, annual deductible and prescription co-payments—will vary by plan. You enroll with a Medicare-approved prescription drug provider, not by contacting Social Security. Each Medicare Advantage plan can charge different out-of-pocket costs, but they must follow rules established by Medicare. Medicare-approved prescription drug plans cover a major portion of your prescription drug costs. </a:t>
            </a:r>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22</a:t>
            </a:fld>
            <a:endParaRPr lang="en-US" dirty="0"/>
          </a:p>
        </p:txBody>
      </p:sp>
    </p:spTree>
    <p:extLst>
      <p:ext uri="{BB962C8B-B14F-4D97-AF65-F5344CB8AC3E}">
        <p14:creationId xmlns:p14="http://schemas.microsoft.com/office/powerpoint/2010/main" val="423944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0000"/>
                </a:solidFill>
              </a:rPr>
              <a:t>If an audience member asks about Medicare based on exposure to environmental health hazard, provide this link: ssa.gov/</a:t>
            </a:r>
            <a:r>
              <a:rPr lang="en-US" dirty="0" err="1">
                <a:solidFill>
                  <a:srgbClr val="FF0000"/>
                </a:solidFill>
              </a:rPr>
              <a:t>OP_Home</a:t>
            </a:r>
            <a:r>
              <a:rPr lang="en-US" dirty="0">
                <a:solidFill>
                  <a:srgbClr val="FF0000"/>
                </a:solidFill>
              </a:rPr>
              <a:t>/</a:t>
            </a:r>
            <a:r>
              <a:rPr lang="en-US" dirty="0" err="1">
                <a:solidFill>
                  <a:srgbClr val="FF0000"/>
                </a:solidFill>
              </a:rPr>
              <a:t>ssact</a:t>
            </a:r>
            <a:r>
              <a:rPr lang="en-US" dirty="0">
                <a:solidFill>
                  <a:srgbClr val="FF0000"/>
                </a:solidFill>
              </a:rPr>
              <a:t>/title18/1881A.htm.</a:t>
            </a:r>
          </a:p>
        </p:txBody>
      </p:sp>
      <p:sp>
        <p:nvSpPr>
          <p:cNvPr id="4" name="Slide Number Placeholder 3"/>
          <p:cNvSpPr>
            <a:spLocks noGrp="1"/>
          </p:cNvSpPr>
          <p:nvPr>
            <p:ph type="sldNum" sz="quarter" idx="10"/>
          </p:nvPr>
        </p:nvSpPr>
        <p:spPr/>
        <p:txBody>
          <a:bodyPr/>
          <a:lstStyle/>
          <a:p>
            <a:fld id="{7AA6493C-F506-43B6-9B4D-1CDB5879358C}" type="slidenum">
              <a:rPr lang="en-US" smtClean="0"/>
              <a:t>23</a:t>
            </a:fld>
            <a:endParaRPr lang="en-US"/>
          </a:p>
        </p:txBody>
      </p:sp>
    </p:spTree>
    <p:extLst>
      <p:ext uri="{BB962C8B-B14F-4D97-AF65-F5344CB8AC3E}">
        <p14:creationId xmlns:p14="http://schemas.microsoft.com/office/powerpoint/2010/main" val="249722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Medicare has three enrollment periods:</a:t>
            </a:r>
          </a:p>
          <a:p>
            <a:endParaRPr lang="en-US" sz="1000" dirty="0"/>
          </a:p>
          <a:p>
            <a:r>
              <a:rPr lang="en-US" sz="1000" dirty="0"/>
              <a:t>Initial Enrollment Period-- your initial enrollment period has a 7-month enrollment period. It begins three months before your 65th birthday, includes the month you turn age 65, and ends three months after that birthday.</a:t>
            </a:r>
          </a:p>
          <a:p>
            <a:endParaRPr lang="en-US" sz="1000" dirty="0"/>
          </a:p>
          <a:p>
            <a:r>
              <a:rPr lang="en-US" sz="1000" dirty="0"/>
              <a:t>Special Enrollment Period-- If you are age 65 or older,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 the time you retire.</a:t>
            </a:r>
          </a:p>
          <a:p>
            <a:endParaRPr lang="en-US" sz="1000" dirty="0"/>
          </a:p>
          <a:p>
            <a:r>
              <a:rPr lang="en-US" sz="1000" dirty="0"/>
              <a:t>General Enrollment Period - If you didn't sign up for Part A and/or Part B (for which you must pay premiums) when you were first eligible, and you aren’t eligible for a Special Enrollment Period, you can sign up during the General Enrollment Period between January 1–March 31 each year. You may have to pay a late enrollment penalty for as long as you have Part B coverage. </a:t>
            </a:r>
          </a:p>
          <a:p>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7AA6493C-F506-43B6-9B4D-1CDB5879358C}" type="slidenum">
              <a:rPr lang="en-US" smtClean="0"/>
              <a:t>24</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when your Medicare will become effective if you apply during your initial enrollment period.</a:t>
            </a:r>
          </a:p>
          <a:p>
            <a:endParaRPr lang="en-US" dirty="0"/>
          </a:p>
          <a:p>
            <a:r>
              <a:rPr lang="en-US" dirty="0"/>
              <a:t>If you apply during the 3-month window prior to the month you turn age 65, your Medicare kicks in the 1</a:t>
            </a:r>
            <a:r>
              <a:rPr lang="en-US" baseline="30000" dirty="0"/>
              <a:t>st</a:t>
            </a:r>
            <a:r>
              <a:rPr lang="en-US" dirty="0"/>
              <a:t> day of the month you reach age 65.</a:t>
            </a:r>
          </a:p>
        </p:txBody>
      </p:sp>
      <p:sp>
        <p:nvSpPr>
          <p:cNvPr id="4" name="Slide Number Placeholder 3"/>
          <p:cNvSpPr>
            <a:spLocks noGrp="1"/>
          </p:cNvSpPr>
          <p:nvPr>
            <p:ph type="sldNum" sz="quarter" idx="10"/>
          </p:nvPr>
        </p:nvSpPr>
        <p:spPr/>
        <p:txBody>
          <a:bodyPr/>
          <a:lstStyle/>
          <a:p>
            <a:fld id="{7AA6493C-F506-43B6-9B4D-1CDB5879358C}" type="slidenum">
              <a:rPr lang="en-US" smtClean="0"/>
              <a:t>25</a:t>
            </a:fld>
            <a:endParaRPr lang="en-US"/>
          </a:p>
        </p:txBody>
      </p:sp>
    </p:spTree>
    <p:extLst>
      <p:ext uri="{BB962C8B-B14F-4D97-AF65-F5344CB8AC3E}">
        <p14:creationId xmlns:p14="http://schemas.microsoft.com/office/powerpoint/2010/main" val="46788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26</a:t>
            </a:fld>
            <a:endParaRPr lang="en-US"/>
          </a:p>
        </p:txBody>
      </p:sp>
      <p:sp>
        <p:nvSpPr>
          <p:cNvPr id="5" name="Notes Placeholder 4"/>
          <p:cNvSpPr>
            <a:spLocks noGrp="1"/>
          </p:cNvSpPr>
          <p:nvPr>
            <p:ph type="body" sz="quarter" idx="11"/>
          </p:nvPr>
        </p:nvSpPr>
        <p:spPr/>
        <p:txBody>
          <a:bodyPr/>
          <a:lstStyle/>
          <a:p>
            <a:r>
              <a:rPr lang="en-US" baseline="0" dirty="0"/>
              <a:t>HSA Information: You should not have an HSA if you are enrolled in Medicare as there may be negative tax implications. Recommended to contact your tax professional for more information.  </a:t>
            </a:r>
            <a:r>
              <a:rPr lang="en-US" dirty="0"/>
              <a:t>Source:</a:t>
            </a:r>
            <a:r>
              <a:rPr lang="en-US" baseline="0" dirty="0"/>
              <a:t> Medicare.gov</a:t>
            </a:r>
          </a:p>
          <a:p>
            <a:endParaRPr lang="en-US" dirty="0"/>
          </a:p>
        </p:txBody>
      </p:sp>
    </p:spTree>
    <p:extLst>
      <p:ext uri="{BB962C8B-B14F-4D97-AF65-F5344CB8AC3E}">
        <p14:creationId xmlns:p14="http://schemas.microsoft.com/office/powerpoint/2010/main" val="2379062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8">
              <a:defRPr/>
            </a:pPr>
            <a:r>
              <a:rPr lang="en-US" sz="1100" dirty="0"/>
              <a:t>Extra Help is available for beneficiaries with limited resources and income to help pay for the costs related to a Medicare prescription drug plan. These costs include monthly premiums, annual deductibles and prescription co-payments. Extra Help is estimated to be worth about $4,000 per year.</a:t>
            </a:r>
          </a:p>
        </p:txBody>
      </p:sp>
      <p:sp>
        <p:nvSpPr>
          <p:cNvPr id="4" name="Slide Number Placeholder 3"/>
          <p:cNvSpPr>
            <a:spLocks noGrp="1"/>
          </p:cNvSpPr>
          <p:nvPr>
            <p:ph type="sldNum" sz="quarter" idx="10"/>
          </p:nvPr>
        </p:nvSpPr>
        <p:spPr/>
        <p:txBody>
          <a:bodyPr/>
          <a:lstStyle/>
          <a:p>
            <a:fld id="{7AA6493C-F506-43B6-9B4D-1CDB5879358C}" type="slidenum">
              <a:rPr lang="en-US" smtClean="0"/>
              <a:t>27</a:t>
            </a:fld>
            <a:endParaRPr lang="en-US"/>
          </a:p>
        </p:txBody>
      </p:sp>
    </p:spTree>
    <p:extLst>
      <p:ext uri="{BB962C8B-B14F-4D97-AF65-F5344CB8AC3E}">
        <p14:creationId xmlns:p14="http://schemas.microsoft.com/office/powerpoint/2010/main" val="2175527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28</a:t>
            </a:fld>
            <a:endParaRPr lang="en-US"/>
          </a:p>
        </p:txBody>
      </p:sp>
    </p:spTree>
    <p:extLst>
      <p:ext uri="{BB962C8B-B14F-4D97-AF65-F5344CB8AC3E}">
        <p14:creationId xmlns:p14="http://schemas.microsoft.com/office/powerpoint/2010/main" val="1471844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keep in mind that although you apply for Medicare by contacting Social Security, and we have some Medicare information on our website, it is actually another federal government agency, Centers for Medicare &amp; Medicaid Services, commonly referred to as “CMS” that administers the program.</a:t>
            </a:r>
          </a:p>
          <a:p>
            <a:r>
              <a:rPr lang="en-US" dirty="0"/>
              <a:t>CMS is your</a:t>
            </a:r>
            <a:r>
              <a:rPr lang="en-US" baseline="0" dirty="0"/>
              <a:t> main source for information regarding Medicare</a:t>
            </a:r>
          </a:p>
          <a:p>
            <a:endParaRPr lang="en-US" baseline="0" dirty="0"/>
          </a:p>
        </p:txBody>
      </p:sp>
      <p:sp>
        <p:nvSpPr>
          <p:cNvPr id="4" name="Slide Number Placeholder 3"/>
          <p:cNvSpPr>
            <a:spLocks noGrp="1"/>
          </p:cNvSpPr>
          <p:nvPr>
            <p:ph type="sldNum" sz="quarter" idx="10"/>
          </p:nvPr>
        </p:nvSpPr>
        <p:spPr/>
        <p:txBody>
          <a:bodyPr/>
          <a:lstStyle/>
          <a:p>
            <a:fld id="{7AA6493C-F506-43B6-9B4D-1CDB5879358C}" type="slidenum">
              <a:rPr lang="en-US" smtClean="0"/>
              <a:t>29</a:t>
            </a:fld>
            <a:endParaRPr lang="en-US"/>
          </a:p>
        </p:txBody>
      </p:sp>
    </p:spTree>
    <p:extLst>
      <p:ext uri="{BB962C8B-B14F-4D97-AF65-F5344CB8AC3E}">
        <p14:creationId xmlns:p14="http://schemas.microsoft.com/office/powerpoint/2010/main" val="4003322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solidFill>
                  <a:prstClr val="black"/>
                </a:solidFill>
              </a:rPr>
              <a:pPr/>
              <a:t>30</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5101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Arial" panose="020B0604020202020204" pitchFamily="34" charset="0"/>
              </a:rPr>
              <a:t>The Social Security website is a valuable resource of information about all of Social Security’s programs and is accessible from a computer, tablet and smartphone.  We encourage you to use our online retirement planning tools to plan for a secure financial future. </a:t>
            </a:r>
          </a:p>
        </p:txBody>
      </p:sp>
      <p:sp>
        <p:nvSpPr>
          <p:cNvPr id="1761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78</a:t>
            </a:r>
          </a:p>
        </p:txBody>
      </p:sp>
    </p:spTree>
    <p:extLst>
      <p:ext uri="{BB962C8B-B14F-4D97-AF65-F5344CB8AC3E}">
        <p14:creationId xmlns:p14="http://schemas.microsoft.com/office/powerpoint/2010/main" val="1819389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https://www.ssa.gov/pubs/EN-05-10085.pdf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Your child can get benefits if they’re your biological child, adopted child, or  dependent stepchild. (Sometimes, your child could also be eligible for benefits on their grandparents’ earnings.)</a:t>
            </a:r>
          </a:p>
        </p:txBody>
      </p:sp>
      <p:sp>
        <p:nvSpPr>
          <p:cNvPr id="4" name="Slide Number Placeholder 3"/>
          <p:cNvSpPr>
            <a:spLocks noGrp="1"/>
          </p:cNvSpPr>
          <p:nvPr>
            <p:ph type="sldNum" sz="quarter" idx="10"/>
          </p:nvPr>
        </p:nvSpPr>
        <p:spPr/>
        <p:txBody>
          <a:bodyPr/>
          <a:lstStyle/>
          <a:p>
            <a:fld id="{1A8A644D-56E0-46BC-9390-92C53C406CE0}" type="slidenum">
              <a:rPr lang="en-US" smtClean="0"/>
              <a:t>31</a:t>
            </a:fld>
            <a:endParaRPr lang="en-US"/>
          </a:p>
        </p:txBody>
      </p:sp>
    </p:spTree>
    <p:extLst>
      <p:ext uri="{BB962C8B-B14F-4D97-AF65-F5344CB8AC3E}">
        <p14:creationId xmlns:p14="http://schemas.microsoft.com/office/powerpoint/2010/main" val="2573741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32</a:t>
            </a:fld>
            <a:endParaRPr lang="en-US"/>
          </a:p>
        </p:txBody>
      </p:sp>
      <p:sp>
        <p:nvSpPr>
          <p:cNvPr id="5" name="Rectangle 3"/>
          <p:cNvSpPr>
            <a:spLocks noGrp="1" noChangeArrowheads="1"/>
          </p:cNvSpPr>
          <p:nvPr>
            <p:ph type="body" idx="3"/>
          </p:nvPr>
        </p:nvSpPr>
        <p:spPr>
          <a:xfrm>
            <a:off x="607393" y="4331535"/>
            <a:ext cx="5770218" cy="4476095"/>
          </a:xfrm>
          <a:noFill/>
          <a:ln/>
        </p:spPr>
        <p:txBody>
          <a:bodyPr/>
          <a:lstStyle/>
          <a:p>
            <a:pPr defTabSz="928664">
              <a:defRPr/>
            </a:pPr>
            <a:r>
              <a:rPr lang="en-US" sz="1100" dirty="0"/>
              <a:t>https://www.ssa.gov/planners/retire/yourspouse.html</a:t>
            </a:r>
          </a:p>
          <a:p>
            <a:endParaRPr lang="en-US" sz="1100" dirty="0"/>
          </a:p>
        </p:txBody>
      </p:sp>
    </p:spTree>
    <p:extLst>
      <p:ext uri="{BB962C8B-B14F-4D97-AF65-F5344CB8AC3E}">
        <p14:creationId xmlns:p14="http://schemas.microsoft.com/office/powerpoint/2010/main" val="2075544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z="900">
                <a:solidFill>
                  <a:prstClr val="black"/>
                </a:solidFill>
              </a:rPr>
              <a:pPr/>
              <a:t>33</a:t>
            </a:fld>
            <a:endParaRPr lang="en-US" sz="900" dirty="0">
              <a:solidFill>
                <a:prstClr val="black"/>
              </a:solidFill>
            </a:endParaRPr>
          </a:p>
        </p:txBody>
      </p:sp>
      <p:sp>
        <p:nvSpPr>
          <p:cNvPr id="121859"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698500" y="4403725"/>
            <a:ext cx="5588000" cy="4171950"/>
          </a:xfrm>
        </p:spPr>
        <p:txBody>
          <a:bodyPr/>
          <a:lstStyle/>
          <a:p>
            <a:r>
              <a:rPr lang="en-US" sz="900" dirty="0"/>
              <a:t>Source: https://www.ssa.gov/oact/quickcalc/earlyretire.html</a:t>
            </a:r>
          </a:p>
          <a:p>
            <a:endParaRPr lang="en-US" sz="900" dirty="0"/>
          </a:p>
          <a:p>
            <a:endParaRPr lang="en-US" sz="900" dirty="0"/>
          </a:p>
          <a:p>
            <a:endParaRPr lang="en-US" sz="900" dirty="0"/>
          </a:p>
        </p:txBody>
      </p:sp>
    </p:spTree>
    <p:extLst>
      <p:ext uri="{BB962C8B-B14F-4D97-AF65-F5344CB8AC3E}">
        <p14:creationId xmlns:p14="http://schemas.microsoft.com/office/powerpoint/2010/main" val="540881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889" y="4403725"/>
            <a:ext cx="5743222" cy="4171950"/>
          </a:xfrm>
        </p:spPr>
        <p:txBody>
          <a:bodyPr/>
          <a:lstStyle/>
          <a:p>
            <a:pPr defTabSz="928664">
              <a:defRPr/>
            </a:pPr>
            <a:r>
              <a:rPr lang="en-US" sz="1000" dirty="0"/>
              <a:t>https://www.ssa.gov/planners/retire/yourdivspouse.html</a:t>
            </a:r>
          </a:p>
          <a:p>
            <a:endParaRPr lang="en-US" sz="1000" dirty="0"/>
          </a:p>
        </p:txBody>
      </p:sp>
      <p:sp>
        <p:nvSpPr>
          <p:cNvPr id="4" name="Slide Number Placeholder 3"/>
          <p:cNvSpPr>
            <a:spLocks noGrp="1"/>
          </p:cNvSpPr>
          <p:nvPr>
            <p:ph type="sldNum" sz="quarter" idx="10"/>
          </p:nvPr>
        </p:nvSpPr>
        <p:spPr/>
        <p:txBody>
          <a:bodyPr/>
          <a:lstStyle/>
          <a:p>
            <a:fld id="{7AA6493C-F506-43B6-9B4D-1CDB5879358C}" type="slidenum">
              <a:rPr lang="en-US" smtClean="0"/>
              <a:t>34</a:t>
            </a:fld>
            <a:endParaRPr lang="en-US"/>
          </a:p>
        </p:txBody>
      </p:sp>
    </p:spTree>
    <p:extLst>
      <p:ext uri="{BB962C8B-B14F-4D97-AF65-F5344CB8AC3E}">
        <p14:creationId xmlns:p14="http://schemas.microsoft.com/office/powerpoint/2010/main" val="329543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a:t>You may have heard or read about the various filing strategies available to married couples, when it comes to Social Security retirement and spousal benefits. Due to a change in the law, some of those options are changing.</a:t>
            </a:r>
          </a:p>
          <a:p>
            <a:pPr eaLnBrk="0" hangingPunct="0"/>
            <a:endParaRPr lang="en-US" dirty="0"/>
          </a:p>
          <a:p>
            <a:pPr eaLnBrk="0" hangingPunct="0"/>
            <a:r>
              <a:rPr lang="en-US" dirty="0"/>
              <a:t>The first change in the law says that now, if you become eligible for Social Security benefits both as a retiree and as a spouse (or divorced spouse), and you want to go ahead and claim your benefits, you must file for </a:t>
            </a:r>
            <a:r>
              <a:rPr lang="en-US" u="sng" dirty="0"/>
              <a:t>both</a:t>
            </a:r>
            <a:r>
              <a:rPr lang="en-US" dirty="0"/>
              <a:t> benefits.</a:t>
            </a:r>
          </a:p>
          <a:p>
            <a:pPr eaLnBrk="0" hangingPunct="0"/>
            <a:endParaRPr lang="en-US" dirty="0"/>
          </a:p>
          <a:p>
            <a:pPr eaLnBrk="0" hangingPunct="0"/>
            <a:r>
              <a:rPr lang="en-US" dirty="0"/>
              <a:t>This is called “deemed filing,” and it used to apply only prior to Full Retirement Age. Based on the law change, deemed filing now applies at any age for people who turned age 62 after January 1, 2016.</a:t>
            </a:r>
          </a:p>
          <a:p>
            <a:pPr eaLnBrk="0" hangingPunct="0"/>
            <a:endParaRPr lang="en-US" dirty="0"/>
          </a:p>
          <a:p>
            <a:pPr eaLnBrk="0" hangingPunct="0"/>
            <a:r>
              <a:rPr lang="en-US" dirty="0"/>
              <a:t>However, there are two </a:t>
            </a:r>
            <a:r>
              <a:rPr lang="en-US" b="1" dirty="0"/>
              <a:t>exceptions</a:t>
            </a:r>
            <a:r>
              <a:rPr lang="en-US" dirty="0"/>
              <a:t> to the deemed filing provision:</a:t>
            </a:r>
          </a:p>
          <a:p>
            <a:pPr marL="232167" indent="-232167" eaLnBrk="0" hangingPunct="0">
              <a:buFont typeface="+mj-lt"/>
              <a:buAutoNum type="arabicPeriod"/>
            </a:pPr>
            <a:r>
              <a:rPr lang="en-US" u="sng" dirty="0"/>
              <a:t>Child-in-Care Benefits</a:t>
            </a:r>
            <a:r>
              <a:rPr lang="en-US" dirty="0"/>
              <a:t>: When a beneficiary is entitled to spousal benefits based on the child-in-care requirements and is eligible for retirement benefits, he or she may delay filing for the retirement benefit.</a:t>
            </a:r>
          </a:p>
          <a:p>
            <a:pPr marL="232167" indent="-232167" eaLnBrk="0" hangingPunct="0">
              <a:buFont typeface="+mj-lt"/>
              <a:buAutoNum type="arabicPeriod"/>
            </a:pPr>
            <a:r>
              <a:rPr lang="en-US" u="sng" dirty="0"/>
              <a:t>Receiving Both Disability And Spouse’s Benefits: </a:t>
            </a:r>
            <a:r>
              <a:rPr lang="en-US" dirty="0"/>
              <a:t>When a beneficiary is entitled to disability and spouse’s benefits, he or she may delay filing for retirement benefits. If the disability benefits terminate before converting to retirement benefits, deemed filing applies in the month of termination of the disability benefit.</a:t>
            </a:r>
          </a:p>
          <a:p>
            <a:pPr eaLnBrk="0" hangingPunct="0"/>
            <a:endParaRPr lang="en-US" dirty="0"/>
          </a:p>
          <a:p>
            <a:pPr eaLnBrk="0" hangingPunct="0"/>
            <a:r>
              <a:rPr lang="en-US" dirty="0"/>
              <a:t>You can find more details about this at ssa.gov/planners/retire/deemedfaq.html.</a:t>
            </a:r>
          </a:p>
        </p:txBody>
      </p:sp>
      <p:sp>
        <p:nvSpPr>
          <p:cNvPr id="4" name="Slide Number Placeholder 3"/>
          <p:cNvSpPr>
            <a:spLocks noGrp="1"/>
          </p:cNvSpPr>
          <p:nvPr>
            <p:ph type="sldNum" sz="quarter" idx="10"/>
          </p:nvPr>
        </p:nvSpPr>
        <p:spPr/>
        <p:txBody>
          <a:bodyPr/>
          <a:lstStyle/>
          <a:p>
            <a:fld id="{7AA6493C-F506-43B6-9B4D-1CDB5879358C}" type="slidenum">
              <a:rPr lang="en-US" smtClean="0"/>
              <a:t>35</a:t>
            </a:fld>
            <a:endParaRPr lang="en-US"/>
          </a:p>
        </p:txBody>
      </p:sp>
    </p:spTree>
    <p:extLst>
      <p:ext uri="{BB962C8B-B14F-4D97-AF65-F5344CB8AC3E}">
        <p14:creationId xmlns:p14="http://schemas.microsoft.com/office/powerpoint/2010/main" val="3159298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a:t>The second change in the law involves what we call “voluntary suspension.”</a:t>
            </a:r>
          </a:p>
          <a:p>
            <a:pPr eaLnBrk="0" hangingPunct="0"/>
            <a:endParaRPr lang="en-US" dirty="0"/>
          </a:p>
          <a:p>
            <a:pPr eaLnBrk="0" hangingPunct="0"/>
            <a:r>
              <a:rPr lang="en-US" dirty="0"/>
              <a:t>If you take your retirement benefit</a:t>
            </a:r>
            <a:r>
              <a:rPr lang="en-US" baseline="0" dirty="0"/>
              <a:t> and then ask </a:t>
            </a:r>
            <a:r>
              <a:rPr lang="en-US" dirty="0"/>
              <a:t>to suspend it to earn delayed retirement credits, your spouse or dependents (excluding divorced spouses) generally will not be able to receive benefits on your Social Security record while your own benefits are suspended.</a:t>
            </a:r>
          </a:p>
          <a:p>
            <a:pPr eaLnBrk="0" hangingPunct="0"/>
            <a:endParaRPr lang="en-US" dirty="0"/>
          </a:p>
          <a:p>
            <a:pPr eaLnBrk="0" hangingPunct="0"/>
            <a:r>
              <a:rPr lang="en-US" dirty="0"/>
              <a:t>In addition, you will not be able to receive benefits on anyone else’s record during that time.</a:t>
            </a:r>
          </a:p>
          <a:p>
            <a:pPr eaLnBrk="0" hangingPunct="0"/>
            <a:endParaRPr lang="en-US" dirty="0"/>
          </a:p>
          <a:p>
            <a:pPr eaLnBrk="0" hangingPunct="0"/>
            <a:r>
              <a:rPr lang="en-US" dirty="0"/>
              <a:t>We know that some of these rules can be confusing, so we encourage you to visit our website for a comprehensive explanation and see some specific examples that illustrate how this plays out for married couples.</a:t>
            </a:r>
          </a:p>
          <a:p>
            <a:pPr eaLnBrk="0" hangingPunct="0"/>
            <a:endParaRPr lang="en-US" dirty="0"/>
          </a:p>
          <a:p>
            <a:pPr eaLnBrk="0" hangingPunct="0"/>
            <a:r>
              <a:rPr lang="en-US" dirty="0"/>
              <a:t>Visit ssa.gov/planners/retire/suspendfaq.html for information about voluntarily suspending your benefits.</a:t>
            </a:r>
          </a:p>
          <a:p>
            <a:pPr algn="ctr" eaLnBrk="0" hangingPunct="0"/>
            <a:endParaRPr lang="en-US" sz="1600" dirty="0"/>
          </a:p>
          <a:p>
            <a:pPr>
              <a:spcBef>
                <a:spcPts val="1197"/>
              </a:spcBef>
              <a:buClr>
                <a:srgbClr val="FF3300"/>
              </a:buClr>
            </a:pPr>
            <a:r>
              <a:rPr lang="en-US" dirty="0"/>
              <a:t>       </a:t>
            </a:r>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36</a:t>
            </a:fld>
            <a:endParaRPr lang="en-US"/>
          </a:p>
        </p:txBody>
      </p:sp>
    </p:spTree>
    <p:extLst>
      <p:ext uri="{BB962C8B-B14F-4D97-AF65-F5344CB8AC3E}">
        <p14:creationId xmlns:p14="http://schemas.microsoft.com/office/powerpoint/2010/main" val="967544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37</a:t>
            </a:fld>
            <a:endParaRPr lang="en-US"/>
          </a:p>
        </p:txBody>
      </p:sp>
    </p:spTree>
    <p:extLst>
      <p:ext uri="{BB962C8B-B14F-4D97-AF65-F5344CB8AC3E}">
        <p14:creationId xmlns:p14="http://schemas.microsoft.com/office/powerpoint/2010/main" val="3580761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Generally, you cannot get widow’s or widower’s benefits if you </a:t>
            </a:r>
            <a:r>
              <a:rPr lang="en-US" sz="1100" b="1" dirty="0"/>
              <a:t>remarry</a:t>
            </a:r>
            <a:r>
              <a:rPr lang="en-US" sz="1100" dirty="0"/>
              <a:t> before age 60. But remarriage after age 60 (or age 50 if you are disabled) will not prevent you from getting benefit payments based on your </a:t>
            </a:r>
            <a:r>
              <a:rPr lang="en-US" sz="1100" b="1" dirty="0"/>
              <a:t>former</a:t>
            </a:r>
            <a:r>
              <a:rPr lang="en-US" sz="1100" dirty="0"/>
              <a:t> spouse’s work. Also, at age 62 or older, you may get benefits based on your </a:t>
            </a:r>
            <a:r>
              <a:rPr lang="en-US" sz="1100" b="1" dirty="0"/>
              <a:t>new</a:t>
            </a:r>
            <a:r>
              <a:rPr lang="en-US" sz="1100" dirty="0"/>
              <a:t> spouse’s work, if those benefits would be higher.</a:t>
            </a:r>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38</a:t>
            </a:fld>
            <a:endParaRPr lang="en-US"/>
          </a:p>
        </p:txBody>
      </p:sp>
    </p:spTree>
    <p:extLst>
      <p:ext uri="{BB962C8B-B14F-4D97-AF65-F5344CB8AC3E}">
        <p14:creationId xmlns:p14="http://schemas.microsoft.com/office/powerpoint/2010/main" val="521387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39</a:t>
            </a:fld>
            <a:endParaRPr lang="en-US"/>
          </a:p>
        </p:txBody>
      </p:sp>
    </p:spTree>
    <p:extLst>
      <p:ext uri="{BB962C8B-B14F-4D97-AF65-F5344CB8AC3E}">
        <p14:creationId xmlns:p14="http://schemas.microsoft.com/office/powerpoint/2010/main" val="3126068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4">
              <a:spcBef>
                <a:spcPct val="50000"/>
              </a:spcBef>
              <a:buClr>
                <a:srgbClr val="FF3300"/>
              </a:buClr>
              <a:defRPr/>
            </a:pPr>
            <a:r>
              <a:rPr lang="en-US" dirty="0"/>
              <a:t>For</a:t>
            </a:r>
            <a:r>
              <a:rPr lang="en-US" baseline="0" dirty="0"/>
              <a:t> more information, go to SocialSecurity.gov and type in lump-sum death payment </a:t>
            </a:r>
            <a:r>
              <a:rPr lang="en-US" u="sng" dirty="0">
                <a:hlinkClick r:id="rId3"/>
              </a:rPr>
              <a:t>https://www.ssa.gov/planners/survivors/ifyou7.html</a:t>
            </a:r>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40</a:t>
            </a:fld>
            <a:endParaRPr lang="en-US"/>
          </a:p>
        </p:txBody>
      </p:sp>
    </p:spTree>
    <p:extLst>
      <p:ext uri="{BB962C8B-B14F-4D97-AF65-F5344CB8AC3E}">
        <p14:creationId xmlns:p14="http://schemas.microsoft.com/office/powerpoint/2010/main" val="414894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dirty="0"/>
              <a:t>my</a:t>
            </a:r>
            <a:r>
              <a:rPr lang="en-US" dirty="0"/>
              <a:t> Social Security is a convenient and secure suite of services designed to put you in control of your personal Social Security information, as well as help you manage your benefits when you are ready.  Your account gives you the information you need whenever you want.  All without calling or visiting a field office.</a:t>
            </a:r>
          </a:p>
          <a:p>
            <a:pPr eaLnBrk="1" hangingPunct="1">
              <a:spcBef>
                <a:spcPct val="0"/>
              </a:spcBef>
            </a:pPr>
            <a:endParaRPr lang="en-US" altLang="en-US" b="0" dirty="0">
              <a:latin typeface="Arial" panose="020B0604020202020204" pitchFamily="34" charset="0"/>
            </a:endParaRPr>
          </a:p>
          <a:p>
            <a:r>
              <a:rPr lang="en-US" altLang="en-US" b="0" dirty="0">
                <a:latin typeface="Arial" panose="020B0604020202020204" pitchFamily="34" charset="0"/>
              </a:rPr>
              <a:t>You can only open a my Social Security account for yourself. You cannot open an account for another person, even if you have his or her written consent. </a:t>
            </a:r>
            <a:br>
              <a:rPr lang="en-US" altLang="en-US" b="0" dirty="0">
                <a:latin typeface="Arial" panose="020B0604020202020204" pitchFamily="34" charset="0"/>
              </a:rPr>
            </a:br>
            <a:br>
              <a:rPr lang="en-US" altLang="en-US" b="0" dirty="0">
                <a:latin typeface="Arial" panose="020B0604020202020204" pitchFamily="34" charset="0"/>
              </a:rPr>
            </a:br>
            <a:r>
              <a:rPr lang="en-US" altLang="en-US" b="0" dirty="0">
                <a:latin typeface="Arial" panose="020B0604020202020204" pitchFamily="34" charset="0"/>
              </a:rPr>
              <a:t>You may be unable to open a my Social Security account if you:</a:t>
            </a:r>
          </a:p>
          <a:p>
            <a:br>
              <a:rPr lang="en-US" altLang="en-US" b="0" dirty="0">
                <a:latin typeface="Arial" panose="020B0604020202020204" pitchFamily="34" charset="0"/>
              </a:rPr>
            </a:br>
            <a:r>
              <a:rPr lang="en-US" altLang="en-US" b="0" dirty="0">
                <a:latin typeface="Arial" panose="020B0604020202020204" pitchFamily="34" charset="0"/>
              </a:rPr>
              <a:t>•     Blocked electronic access to your personal Social Security information;</a:t>
            </a:r>
            <a:br>
              <a:rPr lang="en-US" altLang="en-US" b="0" dirty="0">
                <a:latin typeface="Arial" panose="020B0604020202020204" pitchFamily="34" charset="0"/>
              </a:rPr>
            </a:br>
            <a:r>
              <a:rPr lang="en-US" altLang="en-US" b="0" dirty="0">
                <a:latin typeface="Arial" panose="020B0604020202020204" pitchFamily="34" charset="0"/>
              </a:rPr>
              <a:t>•     Recently moved or changed your name; or</a:t>
            </a:r>
            <a:br>
              <a:rPr lang="en-US" altLang="en-US" b="0" dirty="0">
                <a:latin typeface="Arial" panose="020B0604020202020204" pitchFamily="34" charset="0"/>
              </a:rPr>
            </a:br>
            <a:r>
              <a:rPr lang="en-US" altLang="en-US" b="0" dirty="0">
                <a:latin typeface="Arial" panose="020B0604020202020204" pitchFamily="34" charset="0"/>
              </a:rPr>
              <a:t>•     Placed a freeze on your credit report.</a:t>
            </a:r>
          </a:p>
          <a:p>
            <a:endParaRPr lang="en-US" altLang="en-US" b="0" dirty="0">
              <a:latin typeface="Arial" panose="020B0604020202020204" pitchFamily="34" charset="0"/>
            </a:endParaRPr>
          </a:p>
          <a:p>
            <a:r>
              <a:rPr lang="en-US" altLang="en-US" b="0" dirty="0">
                <a:latin typeface="Arial" panose="020B0604020202020204" pitchFamily="34" charset="0"/>
              </a:rPr>
              <a:t>Your online my Social Security account provides a variety of information to help you and your family. If you need help setting up your account, we have a 4-minute walkthrough video on our YouTube page.</a:t>
            </a:r>
          </a:p>
          <a:p>
            <a:endParaRPr lang="en-US" altLang="en-US" b="0" dirty="0">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4</a:t>
            </a:fld>
            <a:endParaRPr lang="en-US" altLang="en-US" sz="1100" b="0">
              <a:solidFill>
                <a:srgbClr val="000000"/>
              </a:solidFill>
            </a:endParaRPr>
          </a:p>
        </p:txBody>
      </p:sp>
    </p:spTree>
    <p:extLst>
      <p:ext uri="{BB962C8B-B14F-4D97-AF65-F5344CB8AC3E}">
        <p14:creationId xmlns:p14="http://schemas.microsoft.com/office/powerpoint/2010/main" val="3910812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8AD8C53-ECBC-44FC-9144-A8C38BDE651D}" type="slidenum">
              <a:rPr lang="en-US" smtClean="0"/>
              <a:t>41</a:t>
            </a:fld>
            <a:endParaRPr lang="en-US"/>
          </a:p>
        </p:txBody>
      </p:sp>
    </p:spTree>
    <p:extLst>
      <p:ext uri="{BB962C8B-B14F-4D97-AF65-F5344CB8AC3E}">
        <p14:creationId xmlns:p14="http://schemas.microsoft.com/office/powerpoint/2010/main" val="3593612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42</a:t>
            </a:fld>
            <a:endParaRPr lang="en-US"/>
          </a:p>
        </p:txBody>
      </p:sp>
    </p:spTree>
    <p:extLst>
      <p:ext uri="{BB962C8B-B14F-4D97-AF65-F5344CB8AC3E}">
        <p14:creationId xmlns:p14="http://schemas.microsoft.com/office/powerpoint/2010/main" val="2879841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271CACD-B5B8-4BEA-963C-02F2D56D8335}" type="slidenum">
              <a:rPr lang="en-US" smtClean="0">
                <a:solidFill>
                  <a:prstClr val="black"/>
                </a:solidFill>
              </a:rPr>
              <a:pPr/>
              <a:t>43</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3722" y="4402920"/>
            <a:ext cx="5588000" cy="41719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Social Security is an intergenerational transfer system: today’s workers help pay for current retirees’ and other beneficiaries’ benefits, not their own future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There’s no account set aside with your name and contributions on it.</a:t>
            </a:r>
            <a:endParaRPr lang="en-US" sz="1200" kern="1200" dirty="0">
              <a:solidFill>
                <a:schemeClr val="tx1"/>
              </a:solidFill>
              <a:effectLst/>
              <a:latin typeface="+mn-lt"/>
              <a:ea typeface="+mn-ea"/>
              <a:cs typeface="+mn-cs"/>
            </a:endParaRPr>
          </a:p>
          <a:p>
            <a:pPr defTabSz="928664">
              <a:defRPr/>
            </a:pPr>
            <a:endParaRPr lang="en-US" b="1" dirty="0">
              <a:solidFill>
                <a:srgbClr val="FF0000"/>
              </a:solidFill>
            </a:endParaRPr>
          </a:p>
        </p:txBody>
      </p:sp>
    </p:spTree>
    <p:extLst>
      <p:ext uri="{BB962C8B-B14F-4D97-AF65-F5344CB8AC3E}">
        <p14:creationId xmlns:p14="http://schemas.microsoft.com/office/powerpoint/2010/main" val="104645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5F3597A-2006-4F7C-881E-C2C435267A6C}" type="slidenum">
              <a:rPr lang="en-US" smtClean="0"/>
              <a:pPr/>
              <a:t>44</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492374" y="4401486"/>
            <a:ext cx="6000255" cy="4174820"/>
          </a:xfrm>
          <a:noFill/>
          <a:ln/>
        </p:spPr>
        <p:txBody>
          <a:bodyPr/>
          <a:lstStyle/>
          <a:p>
            <a:pPr marL="0" lvl="2"/>
            <a:r>
              <a:rPr lang="en-US" dirty="0"/>
              <a:t>The fertility rate in 1920 was about 3.2 children for all women of childbearing age. However, the rate declined dramatically during the depression.</a:t>
            </a:r>
          </a:p>
          <a:p>
            <a:pPr marL="0" lvl="2"/>
            <a:endParaRPr lang="en-US" dirty="0"/>
          </a:p>
          <a:p>
            <a:pPr marL="0" lvl="2"/>
            <a:r>
              <a:rPr lang="en-US" dirty="0"/>
              <a:t>Then, after World War II, a major increase in the fertility rate took place. We know the people born during that time of increase as the baby boomer generation.</a:t>
            </a:r>
          </a:p>
          <a:p>
            <a:pPr marL="0" lvl="2"/>
            <a:endParaRPr lang="en-US" dirty="0"/>
          </a:p>
          <a:p>
            <a:pPr marL="0" lvl="2"/>
            <a:r>
              <a:rPr lang="en-US" dirty="0"/>
              <a:t>But since 1960, there has been a major decline in the rate. This means there will be fewer future workers to support this large generation of baby boomer retirees.</a:t>
            </a:r>
          </a:p>
          <a:p>
            <a:pPr marL="0" lvl="2"/>
            <a:endParaRPr lang="en-US" dirty="0"/>
          </a:p>
          <a:p>
            <a:pPr marL="0" lvl="2" defTabSz="911298">
              <a:defRPr/>
            </a:pPr>
            <a:r>
              <a:rPr lang="en-US" dirty="0"/>
              <a:t>Because of the changing demographics, over the years we have seen the ratio of workers to beneficiaries change.</a:t>
            </a:r>
          </a:p>
          <a:p>
            <a:pPr marL="0" lvl="2" defTabSz="911298">
              <a:defRPr/>
            </a:pPr>
            <a:endParaRPr lang="en-US" dirty="0"/>
          </a:p>
          <a:p>
            <a:pPr marL="0" lvl="2">
              <a:defRPr/>
            </a:pPr>
            <a:r>
              <a:rPr lang="en-US" dirty="0"/>
              <a:t>In 1960 there were 5 people working for every 1 person drawing Social Security benefits, but today that radio is about 3 </a:t>
            </a:r>
            <a:r>
              <a:rPr lang="en-US" dirty="0">
                <a:cs typeface="Arial" panose="020B0604020202020204" pitchFamily="34" charset="0"/>
              </a:rPr>
              <a:t>workers for each Social Security beneficiary. By 2035, </a:t>
            </a:r>
            <a:r>
              <a:rPr lang="en-US" dirty="0"/>
              <a:t>when the baby boomer generation is in full retirement, </a:t>
            </a:r>
            <a:r>
              <a:rPr lang="en-US" dirty="0">
                <a:cs typeface="Arial" panose="020B0604020202020204" pitchFamily="34" charset="0"/>
              </a:rPr>
              <a:t>there will be approximately 2 workers for each beneficiary.</a:t>
            </a:r>
          </a:p>
          <a:p>
            <a:pPr marL="0" lvl="2">
              <a:defRPr/>
            </a:pPr>
            <a:endParaRPr lang="en-US" dirty="0">
              <a:cs typeface="Arial" panose="020B0604020202020204" pitchFamily="34" charset="0"/>
            </a:endParaRPr>
          </a:p>
          <a:p>
            <a:pPr marL="0" lvl="2">
              <a:defRPr/>
            </a:pPr>
            <a:r>
              <a:rPr lang="en-US" dirty="0">
                <a:cs typeface="Arial" panose="020B0604020202020204" pitchFamily="34" charset="0"/>
              </a:rPr>
              <a:t>Source: https://www.ssa.gov/oact/tr/2017/lr5a1.html</a:t>
            </a:r>
          </a:p>
          <a:p>
            <a:pPr lvl="2">
              <a:defRPr/>
            </a:pPr>
            <a:endParaRPr lang="en-US" dirty="0"/>
          </a:p>
          <a:p>
            <a:pPr lvl="2">
              <a:defRPr/>
            </a:pPr>
            <a:endParaRPr lang="en-US" dirty="0"/>
          </a:p>
        </p:txBody>
      </p:sp>
    </p:spTree>
    <p:extLst>
      <p:ext uri="{BB962C8B-B14F-4D97-AF65-F5344CB8AC3E}">
        <p14:creationId xmlns:p14="http://schemas.microsoft.com/office/powerpoint/2010/main" val="1112834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F024D30-3B1D-474E-836A-5A5533A6B66C}" type="slidenum">
              <a:rPr lang="en-US" smtClean="0"/>
              <a:pPr/>
              <a:t>45</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698500" y="4415124"/>
            <a:ext cx="5588000" cy="4171950"/>
          </a:xfrm>
          <a:noFill/>
          <a:ln/>
        </p:spPr>
        <p:txBody>
          <a:bodyPr/>
          <a:lstStyle/>
          <a:p>
            <a:endParaRPr lang="en-US" dirty="0"/>
          </a:p>
        </p:txBody>
      </p:sp>
    </p:spTree>
    <p:extLst>
      <p:ext uri="{BB962C8B-B14F-4D97-AF65-F5344CB8AC3E}">
        <p14:creationId xmlns:p14="http://schemas.microsoft.com/office/powerpoint/2010/main" val="3342966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9E78684-CB7D-491E-92EC-13610A8767A0}" type="slidenum">
              <a:rPr lang="en-US" smtClean="0"/>
              <a:pPr/>
              <a:t>46</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20889" y="4326467"/>
            <a:ext cx="5820833" cy="4712758"/>
          </a:xfrm>
          <a:noFill/>
          <a:ln/>
        </p:spPr>
        <p:txBody>
          <a:bodyPr/>
          <a:lstStyle/>
          <a:p>
            <a:endParaRPr lang="en-US" sz="1000" dirty="0">
              <a:latin typeface="+mj-lt"/>
            </a:endParaRPr>
          </a:p>
        </p:txBody>
      </p:sp>
    </p:spTree>
    <p:extLst>
      <p:ext uri="{BB962C8B-B14F-4D97-AF65-F5344CB8AC3E}">
        <p14:creationId xmlns:p14="http://schemas.microsoft.com/office/powerpoint/2010/main" val="3239098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7"/>
              </a:spcBef>
              <a:buClr>
                <a:srgbClr val="FA1200"/>
              </a:buClr>
            </a:pPr>
            <a:endParaRPr lang="en-US" b="0" dirty="0"/>
          </a:p>
        </p:txBody>
      </p:sp>
      <p:sp>
        <p:nvSpPr>
          <p:cNvPr id="4" name="Slide Number Placeholder 3"/>
          <p:cNvSpPr>
            <a:spLocks noGrp="1"/>
          </p:cNvSpPr>
          <p:nvPr>
            <p:ph type="sldNum" sz="quarter" idx="10"/>
          </p:nvPr>
        </p:nvSpPr>
        <p:spPr/>
        <p:txBody>
          <a:bodyPr/>
          <a:lstStyle/>
          <a:p>
            <a:fld id="{CFD9E258-0B83-4639-8B99-8C7D4571410F}" type="slidenum">
              <a:rPr lang="en-US" smtClean="0"/>
              <a:t>47</a:t>
            </a:fld>
            <a:endParaRPr lang="en-US"/>
          </a:p>
        </p:txBody>
      </p:sp>
    </p:spTree>
    <p:extLst>
      <p:ext uri="{BB962C8B-B14F-4D97-AF65-F5344CB8AC3E}">
        <p14:creationId xmlns:p14="http://schemas.microsoft.com/office/powerpoint/2010/main" val="1317273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D9E258-0B83-4639-8B99-8C7D4571410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780531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49190"/>
            <a:fld id="{8E9F95B4-1FCC-46AE-A4E2-342D3367DB8A}" type="slidenum">
              <a:rPr lang="en-US" smtClean="0">
                <a:solidFill>
                  <a:prstClr val="black"/>
                </a:solidFill>
              </a:rPr>
              <a:pPr defTabSz="949190"/>
              <a:t>49</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98500" y="4249208"/>
            <a:ext cx="5588000" cy="4790017"/>
          </a:xfrm>
          <a:noFill/>
          <a:ln/>
        </p:spPr>
        <p:txBody>
          <a:bodyPr/>
          <a:lstStyle/>
          <a:p>
            <a:endParaRPr lang="en-US" sz="900" dirty="0">
              <a:solidFill>
                <a:srgbClr val="FF0000"/>
              </a:solidFill>
            </a:endParaRPr>
          </a:p>
        </p:txBody>
      </p:sp>
    </p:spTree>
    <p:extLst>
      <p:ext uri="{BB962C8B-B14F-4D97-AF65-F5344CB8AC3E}">
        <p14:creationId xmlns:p14="http://schemas.microsoft.com/office/powerpoint/2010/main" val="3616729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61" eaLnBrk="0" hangingPunct="0">
              <a:defRPr sz="2400" b="1">
                <a:solidFill>
                  <a:srgbClr val="DDDDDD"/>
                </a:solidFill>
                <a:latin typeface="Times New Roman" pitchFamily="18" charset="0"/>
              </a:defRPr>
            </a:lvl1pPr>
            <a:lvl2pPr marL="740354" indent="-284752" defTabSz="923861" eaLnBrk="0" hangingPunct="0">
              <a:defRPr sz="2400" b="1">
                <a:solidFill>
                  <a:srgbClr val="DDDDDD"/>
                </a:solidFill>
                <a:latin typeface="Times New Roman" pitchFamily="18" charset="0"/>
              </a:defRPr>
            </a:lvl2pPr>
            <a:lvl3pPr marL="1139007" indent="-227802" defTabSz="923861" eaLnBrk="0" hangingPunct="0">
              <a:defRPr sz="2400" b="1">
                <a:solidFill>
                  <a:srgbClr val="DDDDDD"/>
                </a:solidFill>
                <a:latin typeface="Times New Roman" pitchFamily="18" charset="0"/>
              </a:defRPr>
            </a:lvl3pPr>
            <a:lvl4pPr marL="1594608" indent="-227802" defTabSz="923861" eaLnBrk="0" hangingPunct="0">
              <a:defRPr sz="2400" b="1">
                <a:solidFill>
                  <a:srgbClr val="DDDDDD"/>
                </a:solidFill>
                <a:latin typeface="Times New Roman" pitchFamily="18" charset="0"/>
              </a:defRPr>
            </a:lvl4pPr>
            <a:lvl5pPr marL="2050212" indent="-227802" defTabSz="923861" eaLnBrk="0" hangingPunct="0">
              <a:defRPr sz="2400" b="1">
                <a:solidFill>
                  <a:srgbClr val="DDDDDD"/>
                </a:solidFill>
                <a:latin typeface="Times New Roman" pitchFamily="18" charset="0"/>
              </a:defRPr>
            </a:lvl5pPr>
            <a:lvl6pPr marL="2505815" indent="-227802" defTabSz="923861" eaLnBrk="0" fontAlgn="base" hangingPunct="0">
              <a:spcBef>
                <a:spcPct val="0"/>
              </a:spcBef>
              <a:spcAft>
                <a:spcPct val="0"/>
              </a:spcAft>
              <a:defRPr sz="2400" b="1">
                <a:solidFill>
                  <a:srgbClr val="DDDDDD"/>
                </a:solidFill>
                <a:latin typeface="Times New Roman" pitchFamily="18" charset="0"/>
              </a:defRPr>
            </a:lvl6pPr>
            <a:lvl7pPr marL="2961416" indent="-227802" defTabSz="923861" eaLnBrk="0" fontAlgn="base" hangingPunct="0">
              <a:spcBef>
                <a:spcPct val="0"/>
              </a:spcBef>
              <a:spcAft>
                <a:spcPct val="0"/>
              </a:spcAft>
              <a:defRPr sz="2400" b="1">
                <a:solidFill>
                  <a:srgbClr val="DDDDDD"/>
                </a:solidFill>
                <a:latin typeface="Times New Roman" pitchFamily="18" charset="0"/>
              </a:defRPr>
            </a:lvl7pPr>
            <a:lvl8pPr marL="3417018" indent="-227802" defTabSz="923861" eaLnBrk="0" fontAlgn="base" hangingPunct="0">
              <a:spcBef>
                <a:spcPct val="0"/>
              </a:spcBef>
              <a:spcAft>
                <a:spcPct val="0"/>
              </a:spcAft>
              <a:defRPr sz="2400" b="1">
                <a:solidFill>
                  <a:srgbClr val="DDDDDD"/>
                </a:solidFill>
                <a:latin typeface="Times New Roman" pitchFamily="18" charset="0"/>
              </a:defRPr>
            </a:lvl8pPr>
            <a:lvl9pPr marL="3872621" indent="-227802" defTabSz="923861"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50</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endParaRPr lang="en-US" dirty="0">
              <a:solidFill>
                <a:srgbClr val="FF0000"/>
              </a:solidFill>
            </a:endParaRPr>
          </a:p>
        </p:txBody>
      </p:sp>
    </p:spTree>
    <p:extLst>
      <p:ext uri="{BB962C8B-B14F-4D97-AF65-F5344CB8AC3E}">
        <p14:creationId xmlns:p14="http://schemas.microsoft.com/office/powerpoint/2010/main" val="258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So what can you do with a</a:t>
            </a:r>
            <a:r>
              <a:rPr lang="en-US" altLang="en-US" b="0" baseline="0" dirty="0">
                <a:latin typeface="Arial" panose="020B0604020202020204" pitchFamily="34" charset="0"/>
              </a:rPr>
              <a:t> </a:t>
            </a:r>
            <a:r>
              <a:rPr lang="en-US" altLang="en-US" b="0" i="1" baseline="0" dirty="0">
                <a:latin typeface="Arial" panose="020B0604020202020204" pitchFamily="34" charset="0"/>
              </a:rPr>
              <a:t>my</a:t>
            </a:r>
            <a:r>
              <a:rPr lang="en-US" altLang="en-US" b="0" baseline="0" dirty="0">
                <a:latin typeface="Arial" panose="020B0604020202020204" pitchFamily="34" charset="0"/>
              </a:rPr>
              <a:t> Social Security account?</a:t>
            </a:r>
          </a:p>
          <a:p>
            <a:endParaRPr lang="en-US" altLang="en-US" b="0" dirty="0">
              <a:latin typeface="Arial" panose="020B0604020202020204" pitchFamily="34" charset="0"/>
            </a:endParaRPr>
          </a:p>
          <a:p>
            <a:r>
              <a:rPr lang="en-US" altLang="en-US" b="0" dirty="0">
                <a:latin typeface="Arial" panose="020B0604020202020204" pitchFamily="34" charset="0"/>
              </a:rPr>
              <a:t>Your online</a:t>
            </a:r>
            <a:r>
              <a:rPr lang="en-US" altLang="en-US" b="0" i="1" dirty="0">
                <a:latin typeface="Arial" panose="020B0604020202020204" pitchFamily="34" charset="0"/>
              </a:rPr>
              <a:t> my</a:t>
            </a:r>
            <a:r>
              <a:rPr lang="en-US" altLang="en-US" b="0" dirty="0">
                <a:latin typeface="Arial" panose="020B0604020202020204" pitchFamily="34" charset="0"/>
              </a:rPr>
              <a:t> Social Security account provides a wealth of information to help you and your family plan for your financial future.</a:t>
            </a:r>
          </a:p>
          <a:p>
            <a:endParaRPr lang="en-US" altLang="en-US" b="0" dirty="0">
              <a:latin typeface="Arial" panose="020B0604020202020204" pitchFamily="34" charset="0"/>
            </a:endParaRPr>
          </a:p>
          <a:p>
            <a:r>
              <a:rPr lang="en-US" altLang="en-US" b="0" dirty="0">
                <a:latin typeface="Arial" panose="020B0604020202020204" pitchFamily="34" charset="0"/>
              </a:rPr>
              <a:t>If you do </a:t>
            </a:r>
            <a:r>
              <a:rPr lang="en-US" altLang="en-US" b="0" u="sng" dirty="0">
                <a:latin typeface="Arial" panose="020B0604020202020204" pitchFamily="34" charset="0"/>
              </a:rPr>
              <a:t>not</a:t>
            </a:r>
            <a:r>
              <a:rPr lang="en-US" altLang="en-US" b="0" dirty="0">
                <a:latin typeface="Arial" panose="020B0604020202020204" pitchFamily="34" charset="0"/>
              </a:rPr>
              <a:t> receive</a:t>
            </a:r>
            <a:r>
              <a:rPr lang="en-US" altLang="en-US" b="0" baseline="0" dirty="0">
                <a:latin typeface="Arial" panose="020B0604020202020204" pitchFamily="34" charset="0"/>
              </a:rPr>
              <a:t> benefits, you can…</a:t>
            </a:r>
            <a:endParaRPr lang="en-US" altLang="en-US" b="0" dirty="0">
              <a:latin typeface="Arial" panose="020B0604020202020204" pitchFamily="34" charset="0"/>
            </a:endParaRP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379045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If you receive</a:t>
            </a:r>
            <a:r>
              <a:rPr lang="en-US" altLang="en-US" b="0" baseline="0" dirty="0">
                <a:latin typeface="Arial" panose="020B0604020202020204" pitchFamily="34" charset="0"/>
              </a:rPr>
              <a:t> benefits or have Medicare, you can…</a:t>
            </a:r>
            <a:endParaRPr lang="en-US" altLang="en-US" b="0" dirty="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32651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4">
              <a:defRPr/>
            </a:pPr>
            <a:r>
              <a:rPr lang="en-US" dirty="0"/>
              <a:t>Social Security continues to evaluate and improve how we protect what’s important to you. We take this responsibility seriously, and we have a robust cybersecurity program in place to help protect the personal information you entrust to us. Adding additional security measures to safeguard your personal information — but making our services easy to use — is a vital part of keeping you safe and secure.</a:t>
            </a:r>
          </a:p>
          <a:p>
            <a:pPr defTabSz="928664">
              <a:defRPr/>
            </a:pPr>
            <a:endParaRPr lang="en-US" dirty="0"/>
          </a:p>
          <a:p>
            <a:pPr defTabSz="928664">
              <a:defRPr/>
            </a:pPr>
            <a:r>
              <a:rPr lang="en-US" dirty="0"/>
              <a:t>On June 10, 2017, we added a second method to check your identification when you sign in to</a:t>
            </a:r>
            <a:r>
              <a:rPr lang="en-US" i="1" dirty="0"/>
              <a:t> my </a:t>
            </a:r>
            <a:r>
              <a:rPr lang="en-US" dirty="0"/>
              <a:t>Social Security. </a:t>
            </a:r>
          </a:p>
          <a:p>
            <a:pPr defTabSz="928664">
              <a:defRPr/>
            </a:pPr>
            <a:endParaRPr lang="en-US" dirty="0"/>
          </a:p>
          <a:p>
            <a:pPr defTabSz="928664">
              <a:defRPr/>
            </a:pPr>
            <a:r>
              <a:rPr lang="en-US" dirty="0"/>
              <a:t>This is in addition to the first layer of security, your username and password. </a:t>
            </a:r>
          </a:p>
          <a:p>
            <a:pPr defTabSz="928664">
              <a:defRPr/>
            </a:pPr>
            <a:endParaRPr lang="en-US" dirty="0"/>
          </a:p>
          <a:p>
            <a:pPr defTabSz="928664">
              <a:defRPr/>
            </a:pPr>
            <a:r>
              <a:rPr lang="en-US" dirty="0"/>
              <a:t>The next time you sign in, you will be able to choose either your cell phone or your email address as your second identification method. </a:t>
            </a:r>
          </a:p>
          <a:p>
            <a:pPr defTabSz="928664">
              <a:defRPr/>
            </a:pPr>
            <a:endParaRPr lang="en-US" dirty="0"/>
          </a:p>
          <a:p>
            <a:pPr defTabSz="928664">
              <a:defRPr/>
            </a:pPr>
            <a:r>
              <a:rPr lang="en-US" dirty="0"/>
              <a:t>Using two ways to identify you when you log on will help better protect your account from unauthorized use and potential identity fraud. </a:t>
            </a:r>
          </a:p>
          <a:p>
            <a:pPr defTabSz="928664">
              <a:defRPr/>
            </a:pPr>
            <a:endParaRPr lang="en-US" dirty="0"/>
          </a:p>
          <a:p>
            <a:r>
              <a:rPr lang="en-US" dirty="0"/>
              <a:t>We’re committed to using the best technologies and standards available to protect our customers’ data. This new security advancement is just one of the ways we’re ensuring the safety of the resources entrusted to us.</a:t>
            </a:r>
          </a:p>
          <a:p>
            <a:endParaRPr lang="en-US" dirty="0"/>
          </a:p>
          <a:p>
            <a:r>
              <a:rPr lang="en-US" dirty="0"/>
              <a:t>In addition to these security enhancements, we are also upgrading the look and feel of </a:t>
            </a:r>
            <a:r>
              <a:rPr lang="en-US" i="1" dirty="0"/>
              <a:t>my </a:t>
            </a:r>
            <a:r>
              <a:rPr lang="en-US" dirty="0"/>
              <a:t>Social Security, in an effort to create an enhanced customer experience. The </a:t>
            </a:r>
            <a:r>
              <a:rPr lang="en-US" i="1" dirty="0"/>
              <a:t>my </a:t>
            </a:r>
            <a:r>
              <a:rPr lang="en-US" dirty="0"/>
              <a:t>Social Security portal will automatically adjust to the size of the screen and kind of device you are using – such as a tablet, smart phone, or computer. No matter what type of device you choose, you will have full, easy-to-use access to your personal </a:t>
            </a:r>
            <a:r>
              <a:rPr lang="en-US" i="1" dirty="0"/>
              <a:t>my </a:t>
            </a:r>
            <a:r>
              <a:rPr lang="en-US" dirty="0"/>
              <a:t>Social Security account.</a:t>
            </a:r>
          </a:p>
        </p:txBody>
      </p:sp>
      <p:sp>
        <p:nvSpPr>
          <p:cNvPr id="4" name="Slide Number Placeholder 3"/>
          <p:cNvSpPr>
            <a:spLocks noGrp="1"/>
          </p:cNvSpPr>
          <p:nvPr>
            <p:ph type="sldNum" sz="quarter" idx="10"/>
          </p:nvPr>
        </p:nvSpPr>
        <p:spPr/>
        <p:txBody>
          <a:bodyPr/>
          <a:lstStyle/>
          <a:p>
            <a:fld id="{D8AD8C53-ECBC-44FC-9144-A8C38BDE651D}" type="slidenum">
              <a:rPr lang="en-US" smtClean="0"/>
              <a:t>7</a:t>
            </a:fld>
            <a:endParaRPr lang="en-US"/>
          </a:p>
        </p:txBody>
      </p:sp>
    </p:spTree>
    <p:extLst>
      <p:ext uri="{BB962C8B-B14F-4D97-AF65-F5344CB8AC3E}">
        <p14:creationId xmlns:p14="http://schemas.microsoft.com/office/powerpoint/2010/main" val="110050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664" indent="-174664">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To open a my Social Security account, you have to be at least 18 years of age, have a valid e-mail address, a Social Security number, and a U.S. mailing address.</a:t>
            </a:r>
          </a:p>
          <a:p>
            <a:pPr marL="174664" indent="-174664">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74664" indent="-174664">
              <a:buFont typeface="Arial" panose="020B0604020202020204" pitchFamily="34" charset="0"/>
              <a:buChar char="•"/>
              <a:defRPr/>
            </a:pPr>
            <a:r>
              <a:rPr lang="en-US" b="0" dirty="0">
                <a:latin typeface="Arial" panose="020B0604020202020204" pitchFamily="34" charset="0"/>
                <a:cs typeface="Arial" panose="020B0604020202020204" pitchFamily="34" charset="0"/>
              </a:rPr>
              <a:t>To open your account, go to </a:t>
            </a:r>
            <a:r>
              <a:rPr lang="en-US" b="0" i="1" dirty="0">
                <a:latin typeface="Arial" panose="020B0604020202020204" pitchFamily="34" charset="0"/>
                <a:cs typeface="Arial" panose="020B0604020202020204" pitchFamily="34" charset="0"/>
              </a:rPr>
              <a:t>socialsecurity.gov/</a:t>
            </a:r>
            <a:r>
              <a:rPr lang="en-US" b="0" i="1" dirty="0" err="1">
                <a:latin typeface="Arial" panose="020B0604020202020204" pitchFamily="34" charset="0"/>
                <a:cs typeface="Arial" panose="020B0604020202020204" pitchFamily="34" charset="0"/>
              </a:rPr>
              <a:t>myaccount</a:t>
            </a:r>
            <a:r>
              <a:rPr lang="en-US" b="0" i="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 select “Sign In or Create an Account.”</a:t>
            </a:r>
          </a:p>
          <a:p>
            <a:pPr marL="174664" indent="-174664">
              <a:buFont typeface="Arial" panose="020B0604020202020204" pitchFamily="34" charset="0"/>
              <a:buChar char="•"/>
              <a:defRPr/>
            </a:pPr>
            <a:endParaRPr lang="en-US" altLang="en-US" b="0" dirty="0">
              <a:latin typeface="Arial" panose="020B0604020202020204" pitchFamily="34" charset="0"/>
              <a:cs typeface="Arial" panose="020B0604020202020204" pitchFamily="34" charset="0"/>
            </a:endParaRPr>
          </a:p>
          <a:p>
            <a:pPr marL="174664" indent="-174664">
              <a:buFont typeface="Arial" panose="020B0604020202020204" pitchFamily="34" charset="0"/>
              <a:buChar char="•"/>
              <a:defRPr/>
            </a:pPr>
            <a:r>
              <a:rPr lang="en-US" altLang="en-US" b="0" dirty="0"/>
              <a:t>You will have to provide some personal Social Security information about yourself and give us answers to some questions only you are likely to know to verify your identity.</a:t>
            </a:r>
          </a:p>
          <a:p>
            <a:pPr marL="174664" indent="-174664">
              <a:buFont typeface="Arial" panose="020B0604020202020204" pitchFamily="34" charset="0"/>
              <a:buChar char="•"/>
              <a:defRPr/>
            </a:pPr>
            <a:endParaRPr lang="en-US" altLang="en-US" b="0" dirty="0"/>
          </a:p>
          <a:p>
            <a:pPr marL="174664" indent="-174664">
              <a:buFont typeface="Arial" panose="020B0604020202020204" pitchFamily="34" charset="0"/>
              <a:buChar char="•"/>
              <a:defRPr/>
            </a:pPr>
            <a:r>
              <a:rPr lang="en-US" altLang="en-US" b="0" dirty="0"/>
              <a:t>Next, you choose a “username” and an 8-character “password” to access your online account.  This process protects you and keeps your personal Social Security information private.</a:t>
            </a:r>
          </a:p>
          <a:p>
            <a:pPr>
              <a:buFont typeface="Arial" panose="020B0604020202020204" pitchFamily="34" charset="0"/>
              <a:buNone/>
              <a:defRPr/>
            </a:pPr>
            <a:endParaRPr lang="en-US" altLang="en-US" b="0" dirty="0"/>
          </a:p>
          <a:p>
            <a:pPr marL="174664" indent="-174664">
              <a:buFont typeface="Arial" panose="020B0604020202020204" pitchFamily="34" charset="0"/>
              <a:buChar char="•"/>
              <a:defRPr/>
            </a:pPr>
            <a:r>
              <a:rPr lang="en-US" b="0" dirty="0"/>
              <a:t>You will also notice the option of adding an extra level of security to your account.  By selecting “Yes, let’s start now” you are prompted to select an additional question to answer.  With this feature, you will receive a temporary code via text message each time you attempt to log in.  And you will use this code with your account password. Keep in mind that your cell phone provider’s message rates may apply. </a:t>
            </a:r>
          </a:p>
          <a:p>
            <a:pPr>
              <a:defRPr/>
            </a:pPr>
            <a:endParaRPr lang="en-US" altLang="en-US" b="0" dirty="0"/>
          </a:p>
          <a:p>
            <a:pPr>
              <a:defRPr/>
            </a:pPr>
            <a:endParaRPr lang="en-US" b="0" dirty="0">
              <a:latin typeface="+mn-lt"/>
            </a:endParaRPr>
          </a:p>
          <a:p>
            <a:pPr>
              <a:defRPr/>
            </a:pPr>
            <a:r>
              <a:rPr lang="en-US" b="0" dirty="0">
                <a:latin typeface="+mn-lt"/>
              </a:rPr>
              <a:t> </a:t>
            </a:r>
          </a:p>
          <a:p>
            <a:pPr>
              <a:defRPr/>
            </a:pPr>
            <a:endParaRPr lang="en-US" b="0"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fld id="{4AFD3967-BFFC-46A3-AB63-67A83AC4596B}" type="slidenum">
              <a:rPr lang="en-US" altLang="en-US" sz="1100" b="0">
                <a:solidFill>
                  <a:schemeClr val="tx1"/>
                </a:solidFill>
              </a:rPr>
              <a:pPr/>
              <a:t>9</a:t>
            </a:fld>
            <a:endParaRPr lang="en-US" altLang="en-US" sz="1100" b="0">
              <a:solidFill>
                <a:schemeClr val="tx1"/>
              </a:solidFill>
            </a:endParaRPr>
          </a:p>
        </p:txBody>
      </p:sp>
      <p:sp>
        <p:nvSpPr>
          <p:cNvPr id="184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a:solidFill>
                  <a:schemeClr val="tx1"/>
                </a:solidFill>
              </a:rPr>
              <a:t>Produced by the Social Security Administration Office of Communications/ Office of External Affairs</a:t>
            </a:r>
          </a:p>
        </p:txBody>
      </p:sp>
      <p:sp>
        <p:nvSpPr>
          <p:cNvPr id="18432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spcBef>
                <a:spcPct val="30000"/>
              </a:spcBef>
              <a:tabLst>
                <a:tab pos="2174944" algn="l"/>
              </a:tabLst>
              <a:defRPr sz="1200">
                <a:solidFill>
                  <a:schemeClr val="tx1"/>
                </a:solidFill>
                <a:latin typeface="Arial" panose="020B0604020202020204" pitchFamily="34" charset="0"/>
              </a:defRPr>
            </a:lvl1pPr>
            <a:lvl2pPr marL="756152" indent="-290207" defTabSz="939949">
              <a:spcBef>
                <a:spcPct val="30000"/>
              </a:spcBef>
              <a:tabLst>
                <a:tab pos="2174944" algn="l"/>
              </a:tabLst>
              <a:defRPr sz="1200">
                <a:solidFill>
                  <a:schemeClr val="tx1"/>
                </a:solidFill>
                <a:latin typeface="Arial" panose="020B0604020202020204" pitchFamily="34" charset="0"/>
              </a:defRPr>
            </a:lvl2pPr>
            <a:lvl3pPr marL="1164055" indent="-232167" defTabSz="939949">
              <a:spcBef>
                <a:spcPct val="30000"/>
              </a:spcBef>
              <a:tabLst>
                <a:tab pos="2174944" algn="l"/>
              </a:tabLst>
              <a:defRPr sz="1200">
                <a:solidFill>
                  <a:schemeClr val="tx1"/>
                </a:solidFill>
                <a:latin typeface="Arial" panose="020B0604020202020204" pitchFamily="34" charset="0"/>
              </a:defRPr>
            </a:lvl3pPr>
            <a:lvl4pPr marL="1630000" indent="-232167" defTabSz="939949">
              <a:spcBef>
                <a:spcPct val="30000"/>
              </a:spcBef>
              <a:tabLst>
                <a:tab pos="2174944" algn="l"/>
              </a:tabLst>
              <a:defRPr sz="1200">
                <a:solidFill>
                  <a:schemeClr val="tx1"/>
                </a:solidFill>
                <a:latin typeface="Arial" panose="020B0604020202020204" pitchFamily="34" charset="0"/>
              </a:defRPr>
            </a:lvl4pPr>
            <a:lvl5pPr marL="2095944" indent="-232167" defTabSz="939949">
              <a:spcBef>
                <a:spcPct val="30000"/>
              </a:spcBef>
              <a:tabLst>
                <a:tab pos="2174944" algn="l"/>
              </a:tabLst>
              <a:defRPr sz="1200">
                <a:solidFill>
                  <a:schemeClr val="tx1"/>
                </a:solidFill>
                <a:latin typeface="Arial" panose="020B0604020202020204" pitchFamily="34" charset="0"/>
              </a:defRPr>
            </a:lvl5pPr>
            <a:lvl6pPr marL="2560275" indent="-232167" defTabSz="939949" eaLnBrk="0" fontAlgn="base" hangingPunct="0">
              <a:spcBef>
                <a:spcPct val="30000"/>
              </a:spcBef>
              <a:spcAft>
                <a:spcPct val="0"/>
              </a:spcAft>
              <a:tabLst>
                <a:tab pos="2174944" algn="l"/>
              </a:tabLst>
              <a:defRPr sz="1200">
                <a:solidFill>
                  <a:schemeClr val="tx1"/>
                </a:solidFill>
                <a:latin typeface="Arial" panose="020B0604020202020204" pitchFamily="34" charset="0"/>
              </a:defRPr>
            </a:lvl6pPr>
            <a:lvl7pPr marL="3024608" indent="-232167" defTabSz="939949" eaLnBrk="0" fontAlgn="base" hangingPunct="0">
              <a:spcBef>
                <a:spcPct val="30000"/>
              </a:spcBef>
              <a:spcAft>
                <a:spcPct val="0"/>
              </a:spcAft>
              <a:tabLst>
                <a:tab pos="2174944" algn="l"/>
              </a:tabLst>
              <a:defRPr sz="1200">
                <a:solidFill>
                  <a:schemeClr val="tx1"/>
                </a:solidFill>
                <a:latin typeface="Arial" panose="020B0604020202020204" pitchFamily="34" charset="0"/>
              </a:defRPr>
            </a:lvl7pPr>
            <a:lvl8pPr marL="3488940" indent="-232167" defTabSz="939949" eaLnBrk="0" fontAlgn="base" hangingPunct="0">
              <a:spcBef>
                <a:spcPct val="30000"/>
              </a:spcBef>
              <a:spcAft>
                <a:spcPct val="0"/>
              </a:spcAft>
              <a:tabLst>
                <a:tab pos="2174944" algn="l"/>
              </a:tabLst>
              <a:defRPr sz="1200">
                <a:solidFill>
                  <a:schemeClr val="tx1"/>
                </a:solidFill>
                <a:latin typeface="Arial" panose="020B0604020202020204" pitchFamily="34" charset="0"/>
              </a:defRPr>
            </a:lvl8pPr>
            <a:lvl9pPr marL="3953272" indent="-232167" defTabSz="939949" eaLnBrk="0" fontAlgn="base" hangingPunct="0">
              <a:spcBef>
                <a:spcPct val="30000"/>
              </a:spcBef>
              <a:spcAft>
                <a:spcPct val="0"/>
              </a:spcAft>
              <a:tabLst>
                <a:tab pos="2174944" algn="l"/>
              </a:tabLst>
              <a:defRPr sz="1200">
                <a:solidFill>
                  <a:schemeClr val="tx1"/>
                </a:solidFill>
                <a:latin typeface="Arial" panose="020B0604020202020204" pitchFamily="34" charset="0"/>
              </a:defRPr>
            </a:lvl9pPr>
          </a:lstStyle>
          <a:p>
            <a:r>
              <a:rPr lang="en-US" altLang="en-US" sz="1100"/>
              <a:t>Social Security presentation for 2017 National Rural Electric Cooperative Association (NRECA) Preretirement Seminars</a:t>
            </a:r>
          </a:p>
        </p:txBody>
      </p:sp>
    </p:spTree>
    <p:extLst>
      <p:ext uri="{BB962C8B-B14F-4D97-AF65-F5344CB8AC3E}">
        <p14:creationId xmlns:p14="http://schemas.microsoft.com/office/powerpoint/2010/main" val="175071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64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64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64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64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C703DB-5A20-4134-A985-AF80C474ECAF}" type="slidenum">
              <a:rPr lang="en-US" altLang="en-US" sz="1100" smtClean="0"/>
              <a:pPr>
                <a:spcBef>
                  <a:spcPct val="0"/>
                </a:spcBef>
              </a:pPr>
              <a:t>10</a:t>
            </a:fld>
            <a:endParaRPr lang="en-US" altLang="en-US" sz="1100"/>
          </a:p>
        </p:txBody>
      </p:sp>
      <p:sp>
        <p:nvSpPr>
          <p:cNvPr id="11267" name="Rectangle 2"/>
          <p:cNvSpPr>
            <a:spLocks noGrp="1" noRot="1" noChangeAspect="1" noChangeArrowheads="1" noTextEdit="1"/>
          </p:cNvSpPr>
          <p:nvPr>
            <p:ph type="sldImg"/>
          </p:nvPr>
        </p:nvSpPr>
        <p:spPr>
          <a:xfrm>
            <a:off x="1165225" y="677863"/>
            <a:ext cx="4532313" cy="3398837"/>
          </a:xfrm>
          <a:ln/>
        </p:spPr>
      </p:sp>
      <p:sp>
        <p:nvSpPr>
          <p:cNvPr id="11268" name="Rectangle 3"/>
          <p:cNvSpPr>
            <a:spLocks noGrp="1" noChangeArrowheads="1"/>
          </p:cNvSpPr>
          <p:nvPr>
            <p:ph type="body" idx="1"/>
          </p:nvPr>
        </p:nvSpPr>
        <p:spPr>
          <a:xfrm>
            <a:off x="207963" y="4305300"/>
            <a:ext cx="5491162" cy="4081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This image illustrates the number of beneficiaries we pay. Currently, more than one in every six people in America is receiving a Social Security benefit. The majority of our beneficiaries are retired.</a:t>
            </a:r>
          </a:p>
          <a:p>
            <a:endParaRPr lang="en-US" sz="1300" dirty="0"/>
          </a:p>
          <a:p>
            <a:r>
              <a:rPr lang="en-US" sz="1300" dirty="0"/>
              <a:t>But Social Security is more than retirement...it is a family protection plan (almost 1/3 of the beneficiaries are disabled, dependents of disabled, or survivors).</a:t>
            </a:r>
          </a:p>
          <a:p>
            <a:endParaRPr lang="en-US" sz="1300" dirty="0"/>
          </a:p>
          <a:p>
            <a:r>
              <a:rPr lang="en-US" sz="1300" dirty="0"/>
              <a:t>Source: https://www.ssa.gov/policy/docs/quickfacts/stat_snapshot/</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489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124417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Tree>
    <p:extLst>
      <p:ext uri="{BB962C8B-B14F-4D97-AF65-F5344CB8AC3E}">
        <p14:creationId xmlns:p14="http://schemas.microsoft.com/office/powerpoint/2010/main" val="301717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9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E9450E1-381E-41C4-B49F-52DA1CD1B16E}" type="datetimeFigureOut">
              <a:rPr lang="en-US" smtClean="0"/>
              <a:t>8/17/2023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945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9450E1-381E-41C4-B49F-52DA1CD1B16E}" type="datetimeFigureOut">
              <a:rPr lang="en-US" smtClean="0"/>
              <a:t>8/17/2023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146197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244541" y="6166440"/>
            <a:ext cx="2806861" cy="477054"/>
          </a:xfrm>
          <a:prstGeom prst="rect">
            <a:avLst/>
          </a:prstGeom>
          <a:noFill/>
        </p:spPr>
        <p:txBody>
          <a:bodyPr wrap="square" rtlCol="0">
            <a:spAutoFit/>
          </a:bodyPr>
          <a:lstStyle/>
          <a:p>
            <a:r>
              <a:rPr lang="en-US" sz="2500" b="0" dirty="0">
                <a:solidFill>
                  <a:srgbClr val="00295B"/>
                </a:solidFill>
              </a:rPr>
              <a:t>SocialSecurity.gov</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ssa.gov/planners/retire/creditsa.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ssa.gov/planners/retire/gpo-wep.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07474"/>
            <a:ext cx="9144000" cy="1288870"/>
          </a:xfrm>
          <a:prstGeom prst="rect">
            <a:avLst/>
          </a:prstGeom>
        </p:spPr>
        <p:txBody>
          <a:bodyPr>
            <a:normAutofit fontScale="90000"/>
          </a:bodyPr>
          <a:lstStyle/>
          <a:p>
            <a:r>
              <a:rPr lang="en-US" dirty="0"/>
              <a:t>Social Security: </a:t>
            </a:r>
            <a:br>
              <a:rPr lang="en-US" dirty="0"/>
            </a:br>
            <a:r>
              <a:rPr lang="en-US" dirty="0"/>
              <a:t>With You Through Life’s Journey…</a:t>
            </a:r>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958" y="3705079"/>
            <a:ext cx="2626672" cy="902090"/>
          </a:xfrm>
          <a:prstGeom prst="rect">
            <a:avLst/>
          </a:prstGeom>
        </p:spPr>
      </p:pic>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lide7Pie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529" y="1255811"/>
            <a:ext cx="51435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8659" y="4146828"/>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DDDDDD"/>
                </a:solidFill>
                <a:latin typeface="Times New Roman" panose="02020603050405020304" pitchFamily="18" charset="0"/>
              </a:defRPr>
            </a:lvl1pPr>
            <a:lvl2pPr marL="742950" indent="-285750">
              <a:defRPr sz="2800" b="1">
                <a:solidFill>
                  <a:srgbClr val="DDDDDD"/>
                </a:solidFill>
                <a:latin typeface="Times New Roman" panose="02020603050405020304" pitchFamily="18" charset="0"/>
              </a:defRPr>
            </a:lvl2pPr>
            <a:lvl3pPr marL="1143000" indent="-228600">
              <a:defRPr sz="2800" b="1">
                <a:solidFill>
                  <a:srgbClr val="DDDDDD"/>
                </a:solidFill>
                <a:latin typeface="Times New Roman" panose="02020603050405020304" pitchFamily="18" charset="0"/>
              </a:defRPr>
            </a:lvl3pPr>
            <a:lvl4pPr marL="1600200" indent="-228600">
              <a:defRPr sz="2800" b="1">
                <a:solidFill>
                  <a:srgbClr val="DDDDDD"/>
                </a:solidFill>
                <a:latin typeface="Times New Roman" panose="02020603050405020304" pitchFamily="18" charset="0"/>
              </a:defRPr>
            </a:lvl4pPr>
            <a:lvl5pPr marL="2057400" indent="-228600">
              <a:defRPr sz="28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8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8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8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800" b="1">
                <a:solidFill>
                  <a:srgbClr val="DDDDDD"/>
                </a:solidFill>
                <a:latin typeface="Times New Roman" panose="02020603050405020304" pitchFamily="18" charset="0"/>
              </a:defRPr>
            </a:lvl9pPr>
          </a:lstStyle>
          <a:p>
            <a:pPr algn="ctr" eaLnBrk="1" hangingPunct="1"/>
            <a:r>
              <a:rPr lang="en-US" altLang="en-US" sz="2400" dirty="0">
                <a:solidFill>
                  <a:schemeClr val="tx1"/>
                </a:solidFill>
                <a:latin typeface="+mn-lt"/>
              </a:rPr>
              <a:t>41 million</a:t>
            </a:r>
          </a:p>
          <a:p>
            <a:pPr algn="ctr" eaLnBrk="1" hangingPunct="1"/>
            <a:r>
              <a:rPr lang="en-US" altLang="en-US" sz="2400" dirty="0">
                <a:solidFill>
                  <a:schemeClr val="tx1"/>
                </a:solidFill>
                <a:latin typeface="+mn-lt"/>
              </a:rPr>
              <a:t>Retired Workers</a:t>
            </a:r>
          </a:p>
          <a:p>
            <a:pPr algn="ctr" eaLnBrk="1" hangingPunct="1"/>
            <a:r>
              <a:rPr lang="en-US" altLang="en-US" sz="2400" dirty="0">
                <a:solidFill>
                  <a:schemeClr val="tx1"/>
                </a:solidFill>
                <a:latin typeface="+mn-lt"/>
              </a:rPr>
              <a:t>3 million</a:t>
            </a:r>
          </a:p>
          <a:p>
            <a:pPr algn="ctr" eaLnBrk="1" hangingPunct="1"/>
            <a:r>
              <a:rPr lang="en-US" altLang="en-US" sz="2400" dirty="0">
                <a:solidFill>
                  <a:schemeClr val="tx1"/>
                </a:solidFill>
                <a:latin typeface="+mn-lt"/>
              </a:rPr>
              <a:t>Dependents</a:t>
            </a:r>
          </a:p>
        </p:txBody>
      </p:sp>
      <p:sp>
        <p:nvSpPr>
          <p:cNvPr id="10246" name="Text Box 6"/>
          <p:cNvSpPr txBox="1">
            <a:spLocks noChangeArrowheads="1"/>
          </p:cNvSpPr>
          <p:nvPr/>
        </p:nvSpPr>
        <p:spPr bwMode="auto">
          <a:xfrm>
            <a:off x="-203039" y="1272717"/>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DDDDDD"/>
                </a:solidFill>
                <a:latin typeface="Times New Roman" panose="02020603050405020304" pitchFamily="18" charset="0"/>
              </a:defRPr>
            </a:lvl1pPr>
            <a:lvl2pPr marL="742950" indent="-285750">
              <a:defRPr sz="2800" b="1">
                <a:solidFill>
                  <a:srgbClr val="DDDDDD"/>
                </a:solidFill>
                <a:latin typeface="Times New Roman" panose="02020603050405020304" pitchFamily="18" charset="0"/>
              </a:defRPr>
            </a:lvl2pPr>
            <a:lvl3pPr marL="1143000" indent="-228600">
              <a:defRPr sz="2800" b="1">
                <a:solidFill>
                  <a:srgbClr val="DDDDDD"/>
                </a:solidFill>
                <a:latin typeface="Times New Roman" panose="02020603050405020304" pitchFamily="18" charset="0"/>
              </a:defRPr>
            </a:lvl3pPr>
            <a:lvl4pPr marL="1600200" indent="-228600">
              <a:defRPr sz="2800" b="1">
                <a:solidFill>
                  <a:srgbClr val="DDDDDD"/>
                </a:solidFill>
                <a:latin typeface="Times New Roman" panose="02020603050405020304" pitchFamily="18" charset="0"/>
              </a:defRPr>
            </a:lvl4pPr>
            <a:lvl5pPr marL="2057400" indent="-228600">
              <a:defRPr sz="28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8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8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8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800" b="1">
                <a:solidFill>
                  <a:srgbClr val="DDDDDD"/>
                </a:solidFill>
                <a:latin typeface="Times New Roman" panose="02020603050405020304" pitchFamily="18" charset="0"/>
              </a:defRPr>
            </a:lvl9pPr>
          </a:lstStyle>
          <a:p>
            <a:pPr algn="ctr" eaLnBrk="1" hangingPunct="1"/>
            <a:r>
              <a:rPr lang="en-US" altLang="en-US" sz="2400" dirty="0">
                <a:solidFill>
                  <a:schemeClr val="tx1"/>
                </a:solidFill>
                <a:latin typeface="+mn-lt"/>
              </a:rPr>
              <a:t>8.9 million Disabled</a:t>
            </a:r>
          </a:p>
          <a:p>
            <a:pPr algn="ctr" eaLnBrk="1" hangingPunct="1"/>
            <a:r>
              <a:rPr lang="en-US" altLang="en-US" sz="2400" dirty="0">
                <a:solidFill>
                  <a:schemeClr val="tx1"/>
                </a:solidFill>
                <a:latin typeface="+mn-lt"/>
              </a:rPr>
              <a:t>Workers, 1.9 million</a:t>
            </a:r>
          </a:p>
          <a:p>
            <a:pPr algn="ctr" eaLnBrk="1" hangingPunct="1"/>
            <a:r>
              <a:rPr lang="en-US" altLang="en-US" sz="2400" dirty="0">
                <a:solidFill>
                  <a:schemeClr val="tx1"/>
                </a:solidFill>
                <a:latin typeface="+mn-lt"/>
              </a:rPr>
              <a:t>Dependents</a:t>
            </a:r>
          </a:p>
        </p:txBody>
      </p:sp>
      <p:sp>
        <p:nvSpPr>
          <p:cNvPr id="10247" name="Text Box 7"/>
          <p:cNvSpPr txBox="1">
            <a:spLocks noChangeArrowheads="1"/>
          </p:cNvSpPr>
          <p:nvPr/>
        </p:nvSpPr>
        <p:spPr bwMode="auto">
          <a:xfrm>
            <a:off x="6788854" y="923835"/>
            <a:ext cx="259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DDDDDD"/>
                </a:solidFill>
                <a:latin typeface="Times New Roman" panose="02020603050405020304" pitchFamily="18" charset="0"/>
              </a:defRPr>
            </a:lvl1pPr>
            <a:lvl2pPr marL="742950" indent="-285750">
              <a:defRPr sz="2800" b="1">
                <a:solidFill>
                  <a:srgbClr val="DDDDDD"/>
                </a:solidFill>
                <a:latin typeface="Times New Roman" panose="02020603050405020304" pitchFamily="18" charset="0"/>
              </a:defRPr>
            </a:lvl2pPr>
            <a:lvl3pPr marL="1143000" indent="-228600">
              <a:defRPr sz="2800" b="1">
                <a:solidFill>
                  <a:srgbClr val="DDDDDD"/>
                </a:solidFill>
                <a:latin typeface="Times New Roman" panose="02020603050405020304" pitchFamily="18" charset="0"/>
              </a:defRPr>
            </a:lvl3pPr>
            <a:lvl4pPr marL="1600200" indent="-228600">
              <a:defRPr sz="2800" b="1">
                <a:solidFill>
                  <a:srgbClr val="DDDDDD"/>
                </a:solidFill>
                <a:latin typeface="Times New Roman" panose="02020603050405020304" pitchFamily="18" charset="0"/>
              </a:defRPr>
            </a:lvl4pPr>
            <a:lvl5pPr marL="2057400" indent="-228600">
              <a:defRPr sz="28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8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8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8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800" b="1">
                <a:solidFill>
                  <a:srgbClr val="DDDDDD"/>
                </a:solidFill>
                <a:latin typeface="Times New Roman" panose="02020603050405020304" pitchFamily="18" charset="0"/>
              </a:defRPr>
            </a:lvl9pPr>
          </a:lstStyle>
          <a:p>
            <a:pPr algn="ctr" eaLnBrk="1" hangingPunct="1"/>
            <a:r>
              <a:rPr lang="en-US" altLang="en-US" sz="2400" dirty="0">
                <a:solidFill>
                  <a:schemeClr val="tx1"/>
                </a:solidFill>
                <a:latin typeface="+mn-lt"/>
              </a:rPr>
              <a:t>4.4 million</a:t>
            </a:r>
          </a:p>
          <a:p>
            <a:pPr algn="ctr" eaLnBrk="1" hangingPunct="1"/>
            <a:r>
              <a:rPr lang="en-US" altLang="en-US" sz="2400" dirty="0">
                <a:solidFill>
                  <a:schemeClr val="tx1"/>
                </a:solidFill>
                <a:latin typeface="+mn-lt"/>
              </a:rPr>
              <a:t>Widows/ Widowers</a:t>
            </a:r>
          </a:p>
        </p:txBody>
      </p:sp>
      <p:sp>
        <p:nvSpPr>
          <p:cNvPr id="10248" name="Text Box 8"/>
          <p:cNvSpPr txBox="1">
            <a:spLocks noChangeArrowheads="1"/>
          </p:cNvSpPr>
          <p:nvPr/>
        </p:nvSpPr>
        <p:spPr bwMode="auto">
          <a:xfrm>
            <a:off x="7216965" y="3928758"/>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DDDDDD"/>
                </a:solidFill>
                <a:latin typeface="Times New Roman" panose="02020603050405020304" pitchFamily="18" charset="0"/>
              </a:defRPr>
            </a:lvl1pPr>
            <a:lvl2pPr marL="742950" indent="-285750">
              <a:defRPr sz="2800" b="1">
                <a:solidFill>
                  <a:srgbClr val="DDDDDD"/>
                </a:solidFill>
                <a:latin typeface="Times New Roman" panose="02020603050405020304" pitchFamily="18" charset="0"/>
              </a:defRPr>
            </a:lvl2pPr>
            <a:lvl3pPr marL="1143000" indent="-228600">
              <a:defRPr sz="2800" b="1">
                <a:solidFill>
                  <a:srgbClr val="DDDDDD"/>
                </a:solidFill>
                <a:latin typeface="Times New Roman" panose="02020603050405020304" pitchFamily="18" charset="0"/>
              </a:defRPr>
            </a:lvl3pPr>
            <a:lvl4pPr marL="1600200" indent="-228600">
              <a:defRPr sz="2800" b="1">
                <a:solidFill>
                  <a:srgbClr val="DDDDDD"/>
                </a:solidFill>
                <a:latin typeface="Times New Roman" panose="02020603050405020304" pitchFamily="18" charset="0"/>
              </a:defRPr>
            </a:lvl4pPr>
            <a:lvl5pPr marL="2057400" indent="-228600">
              <a:defRPr sz="28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8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8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8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800" b="1">
                <a:solidFill>
                  <a:srgbClr val="DDDDDD"/>
                </a:solidFill>
                <a:latin typeface="Times New Roman" panose="02020603050405020304" pitchFamily="18" charset="0"/>
              </a:defRPr>
            </a:lvl9pPr>
          </a:lstStyle>
          <a:p>
            <a:pPr algn="ctr" eaLnBrk="1" hangingPunct="1"/>
            <a:r>
              <a:rPr lang="en-US" altLang="en-US" sz="2400" dirty="0">
                <a:solidFill>
                  <a:schemeClr val="tx1"/>
                </a:solidFill>
                <a:latin typeface="+mn-lt"/>
              </a:rPr>
              <a:t>1.9 million</a:t>
            </a:r>
          </a:p>
          <a:p>
            <a:pPr algn="ctr" eaLnBrk="1" hangingPunct="1"/>
            <a:r>
              <a:rPr lang="en-US" altLang="en-US" sz="2400" dirty="0">
                <a:solidFill>
                  <a:schemeClr val="tx1"/>
                </a:solidFill>
                <a:latin typeface="+mn-lt"/>
              </a:rPr>
              <a:t>Children</a:t>
            </a:r>
          </a:p>
        </p:txBody>
      </p:sp>
      <p:sp>
        <p:nvSpPr>
          <p:cNvPr id="10249" name="Line 9"/>
          <p:cNvSpPr>
            <a:spLocks noChangeShapeType="1"/>
          </p:cNvSpPr>
          <p:nvPr/>
        </p:nvSpPr>
        <p:spPr bwMode="auto">
          <a:xfrm flipV="1">
            <a:off x="2007121" y="1756726"/>
            <a:ext cx="3409105" cy="864584"/>
          </a:xfrm>
          <a:prstGeom prst="line">
            <a:avLst/>
          </a:prstGeom>
          <a:noFill/>
          <a:ln w="38100">
            <a:solidFill>
              <a:schemeClr val="tx1"/>
            </a:solidFill>
            <a:round/>
            <a:headEnd/>
            <a:tailEnd type="triangle" w="med" len="med"/>
          </a:ln>
          <a:effectLst>
            <a:outerShdw dist="35921" dir="135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250" name="Line 10"/>
          <p:cNvSpPr>
            <a:spLocks noChangeShapeType="1"/>
          </p:cNvSpPr>
          <p:nvPr/>
        </p:nvSpPr>
        <p:spPr bwMode="auto">
          <a:xfrm flipH="1">
            <a:off x="6331260" y="1676400"/>
            <a:ext cx="945839" cy="933629"/>
          </a:xfrm>
          <a:prstGeom prst="line">
            <a:avLst/>
          </a:prstGeom>
          <a:noFill/>
          <a:ln w="38100">
            <a:solidFill>
              <a:schemeClr val="tx1"/>
            </a:solidFill>
            <a:round/>
            <a:headEnd/>
            <a:tailEnd type="triangle" w="med" len="med"/>
          </a:ln>
          <a:effectLst>
            <a:outerShdw dist="28398" dir="146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251" name="Line 11"/>
          <p:cNvSpPr>
            <a:spLocks noChangeShapeType="1"/>
          </p:cNvSpPr>
          <p:nvPr/>
        </p:nvSpPr>
        <p:spPr bwMode="auto">
          <a:xfrm flipH="1" flipV="1">
            <a:off x="7004762" y="3066478"/>
            <a:ext cx="767637" cy="819721"/>
          </a:xfrm>
          <a:prstGeom prst="line">
            <a:avLst/>
          </a:prstGeom>
          <a:noFill/>
          <a:ln w="38100">
            <a:solidFill>
              <a:schemeClr val="tx1"/>
            </a:solidFill>
            <a:round/>
            <a:headEnd/>
            <a:tailEnd type="triangle" w="med" len="med"/>
          </a:ln>
          <a:effectLst>
            <a:outerShdw dist="40161" dir="119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252" name="Line 12"/>
          <p:cNvSpPr>
            <a:spLocks noChangeShapeType="1"/>
          </p:cNvSpPr>
          <p:nvPr/>
        </p:nvSpPr>
        <p:spPr bwMode="auto">
          <a:xfrm>
            <a:off x="3124200" y="4495800"/>
            <a:ext cx="1447800" cy="1143000"/>
          </a:xfrm>
          <a:prstGeom prst="line">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0253" name="Line 13"/>
          <p:cNvSpPr>
            <a:spLocks noChangeShapeType="1"/>
          </p:cNvSpPr>
          <p:nvPr/>
        </p:nvSpPr>
        <p:spPr bwMode="auto">
          <a:xfrm>
            <a:off x="3124200" y="4876800"/>
            <a:ext cx="1371600" cy="381000"/>
          </a:xfrm>
          <a:prstGeom prst="line">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0255" name="Line 16"/>
          <p:cNvSpPr>
            <a:spLocks noChangeShapeType="1"/>
          </p:cNvSpPr>
          <p:nvPr/>
        </p:nvSpPr>
        <p:spPr bwMode="auto">
          <a:xfrm flipV="1">
            <a:off x="2286000" y="4362933"/>
            <a:ext cx="1789012" cy="802054"/>
          </a:xfrm>
          <a:prstGeom prst="line">
            <a:avLst/>
          </a:prstGeom>
          <a:noFill/>
          <a:ln w="38100">
            <a:solidFill>
              <a:schemeClr val="tx1"/>
            </a:solidFill>
            <a:round/>
            <a:headEnd/>
            <a:tailEnd type="triangle" w="med" len="med"/>
          </a:ln>
          <a:effectLst>
            <a:outerShdw dist="35921" dir="135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81000" y="52165"/>
            <a:ext cx="8382000" cy="769441"/>
          </a:xfrm>
          <a:prstGeom prst="rect">
            <a:avLst/>
          </a:prstGeom>
          <a:noFill/>
        </p:spPr>
        <p:txBody>
          <a:bodyPr wrap="square" rtlCol="0">
            <a:spAutoFit/>
          </a:bodyPr>
          <a:lstStyle/>
          <a:p>
            <a:pPr algn="ctr"/>
            <a:r>
              <a:rPr lang="en-US" sz="4400" b="1" dirty="0">
                <a:latin typeface="Times" panose="02020603050405020304" pitchFamily="18" charset="0"/>
                <a:cs typeface="Times" panose="02020603050405020304" pitchFamily="18" charset="0"/>
              </a:rPr>
              <a:t>Social Security Beneficiaries</a:t>
            </a:r>
          </a:p>
        </p:txBody>
      </p:sp>
      <p:sp>
        <p:nvSpPr>
          <p:cNvPr id="4" name="TextBox 3"/>
          <p:cNvSpPr txBox="1"/>
          <p:nvPr/>
        </p:nvSpPr>
        <p:spPr>
          <a:xfrm>
            <a:off x="8262063" y="5408711"/>
            <a:ext cx="115355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12/2017</a:t>
            </a:r>
          </a:p>
        </p:txBody>
      </p:sp>
    </p:spTree>
    <p:extLst>
      <p:ext uri="{BB962C8B-B14F-4D97-AF65-F5344CB8AC3E}">
        <p14:creationId xmlns:p14="http://schemas.microsoft.com/office/powerpoint/2010/main" val="268500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685" y="0"/>
            <a:ext cx="7822628" cy="5866971"/>
          </a:xfrm>
          <a:prstGeom prst="rect">
            <a:avLst/>
          </a:prstGeom>
        </p:spPr>
      </p:pic>
    </p:spTree>
    <p:extLst>
      <p:ext uri="{BB962C8B-B14F-4D97-AF65-F5344CB8AC3E}">
        <p14:creationId xmlns:p14="http://schemas.microsoft.com/office/powerpoint/2010/main" val="419505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814113"/>
          </a:xfrm>
          <a:prstGeom prst="rect">
            <a:avLst/>
          </a:prstGeom>
        </p:spPr>
      </p:pic>
      <p:sp>
        <p:nvSpPr>
          <p:cNvPr id="15" name="Rectangle 14"/>
          <p:cNvSpPr/>
          <p:nvPr/>
        </p:nvSpPr>
        <p:spPr>
          <a:xfrm>
            <a:off x="118817" y="152400"/>
            <a:ext cx="8906365" cy="1446550"/>
          </a:xfrm>
          <a:prstGeom prst="rect">
            <a:avLst/>
          </a:prstGeom>
          <a:noFill/>
        </p:spPr>
        <p:txBody>
          <a:bodyPr wrap="square">
            <a:spAutoFit/>
          </a:bodyPr>
          <a:lstStyle/>
          <a:p>
            <a:r>
              <a:rPr lang="en-US" sz="4400" dirty="0">
                <a:solidFill>
                  <a:srgbClr val="003366">
                    <a:lumMod val="75000"/>
                  </a:srgbClr>
                </a:solidFill>
                <a:latin typeface="Times"/>
              </a:rPr>
              <a:t>We Wouldn’t Miss Your </a:t>
            </a:r>
          </a:p>
          <a:p>
            <a:r>
              <a:rPr lang="en-US" sz="4400" dirty="0">
                <a:solidFill>
                  <a:srgbClr val="003366">
                    <a:lumMod val="75000"/>
                  </a:srgbClr>
                </a:solidFill>
                <a:latin typeface="Times"/>
              </a:rPr>
              <a:t>Retirement Party</a:t>
            </a:r>
          </a:p>
        </p:txBody>
      </p:sp>
      <p:sp>
        <p:nvSpPr>
          <p:cNvPr id="3" name="Rectangle 2"/>
          <p:cNvSpPr/>
          <p:nvPr/>
        </p:nvSpPr>
        <p:spPr>
          <a:xfrm>
            <a:off x="0" y="5814113"/>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spTree>
    <p:extLst>
      <p:ext uri="{BB962C8B-B14F-4D97-AF65-F5344CB8AC3E}">
        <p14:creationId xmlns:p14="http://schemas.microsoft.com/office/powerpoint/2010/main" val="18815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990600"/>
            <a:ext cx="9142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lgn="ctr" eaLnBrk="1" hangingPunct="1">
              <a:spcBef>
                <a:spcPct val="0"/>
              </a:spcBef>
              <a:buFontTx/>
              <a:buNone/>
            </a:pPr>
            <a:r>
              <a:rPr lang="en-US" altLang="en-US" sz="3600" b="1" dirty="0">
                <a:solidFill>
                  <a:srgbClr val="002060"/>
                </a:solidFill>
                <a:latin typeface="Times New Roman" panose="02020603050405020304" pitchFamily="18" charset="0"/>
              </a:rPr>
              <a:t>How Do You Qualify for Retirement Benefits?</a:t>
            </a:r>
          </a:p>
        </p:txBody>
      </p:sp>
      <p:sp>
        <p:nvSpPr>
          <p:cNvPr id="5" name="Text Box 4"/>
          <p:cNvSpPr txBox="1">
            <a:spLocks noChangeArrowheads="1"/>
          </p:cNvSpPr>
          <p:nvPr/>
        </p:nvSpPr>
        <p:spPr bwMode="auto">
          <a:xfrm>
            <a:off x="75406" y="1737479"/>
            <a:ext cx="891619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buClr>
                <a:srgbClr val="002060"/>
              </a:buClr>
              <a:defRPr/>
            </a:pPr>
            <a:r>
              <a:rPr lang="en-US" altLang="en-US" sz="2800" b="0" dirty="0">
                <a:solidFill>
                  <a:srgbClr val="002060"/>
                </a:solidFill>
                <a:latin typeface="+mn-lt"/>
              </a:rPr>
              <a:t>By earning “credits” when you work and pay Social Security taxes</a:t>
            </a:r>
          </a:p>
          <a:p>
            <a:pPr>
              <a:spcBef>
                <a:spcPts val="1200"/>
              </a:spcBef>
              <a:buClr>
                <a:srgbClr val="002060"/>
              </a:buClr>
              <a:defRPr/>
            </a:pPr>
            <a:r>
              <a:rPr lang="en-US" altLang="en-US" sz="2800" b="0" dirty="0">
                <a:solidFill>
                  <a:srgbClr val="002060"/>
                </a:solidFill>
                <a:latin typeface="+mn-lt"/>
              </a:rPr>
              <a:t>You need 40 credits (10 years of work) and you must be 62 or older</a:t>
            </a:r>
          </a:p>
          <a:p>
            <a:pPr eaLnBrk="1" hangingPunct="1">
              <a:spcBef>
                <a:spcPts val="1200"/>
              </a:spcBef>
              <a:buClr>
                <a:srgbClr val="002060"/>
              </a:buClr>
              <a:defRPr/>
            </a:pPr>
            <a:r>
              <a:rPr lang="en-US" altLang="en-US" sz="2800" b="0" dirty="0">
                <a:solidFill>
                  <a:srgbClr val="002060"/>
                </a:solidFill>
                <a:latin typeface="+mn-lt"/>
              </a:rPr>
              <a:t>Each $1,320 in earnings gives you one credit</a:t>
            </a:r>
          </a:p>
          <a:p>
            <a:pPr eaLnBrk="1" hangingPunct="1">
              <a:spcBef>
                <a:spcPts val="1200"/>
              </a:spcBef>
              <a:buClr>
                <a:srgbClr val="002060"/>
              </a:buClr>
              <a:defRPr/>
            </a:pPr>
            <a:r>
              <a:rPr lang="en-US" altLang="en-US" sz="2800" b="0" dirty="0">
                <a:solidFill>
                  <a:srgbClr val="002060"/>
                </a:solidFill>
                <a:latin typeface="+mn-lt"/>
              </a:rPr>
              <a:t>You can earn a maximum of 4 credits per year</a:t>
            </a:r>
          </a:p>
        </p:txBody>
      </p:sp>
      <p:sp>
        <p:nvSpPr>
          <p:cNvPr id="6" name="Text Box 6"/>
          <p:cNvSpPr txBox="1">
            <a:spLocks noChangeArrowheads="1"/>
          </p:cNvSpPr>
          <p:nvPr/>
        </p:nvSpPr>
        <p:spPr bwMode="auto">
          <a:xfrm>
            <a:off x="265906" y="5237747"/>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2000" b="0" i="1" dirty="0">
                <a:solidFill>
                  <a:srgbClr val="002060"/>
                </a:solidFill>
                <a:latin typeface="+mn-lt"/>
              </a:rPr>
              <a:t>Note: To earn 4 credits in 2018, you must earn at least $5,280.  </a:t>
            </a:r>
          </a:p>
        </p:txBody>
      </p:sp>
    </p:spTree>
    <p:extLst>
      <p:ext uri="{BB962C8B-B14F-4D97-AF65-F5344CB8AC3E}">
        <p14:creationId xmlns:p14="http://schemas.microsoft.com/office/powerpoint/2010/main" val="22829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1935"/>
            <a:ext cx="9164877" cy="461665"/>
          </a:xfrm>
          <a:prstGeom prst="rect">
            <a:avLst/>
          </a:prstGeom>
          <a:solidFill>
            <a:schemeClr val="tx1"/>
          </a:solidFill>
          <a:ln>
            <a:solidFill>
              <a:schemeClr val="tx1"/>
            </a:solidFill>
          </a:ln>
        </p:spPr>
        <p:txBody>
          <a:bodyPr wrap="square" rtlCol="0">
            <a:spAutoFit/>
          </a:bodyPr>
          <a:lstStyle/>
          <a:p>
            <a:pPr algn="ctr"/>
            <a:r>
              <a:rPr lang="en-US" sz="2400" dirty="0">
                <a:solidFill>
                  <a:schemeClr val="bg1"/>
                </a:solidFill>
              </a:rPr>
              <a:t>socialsecurity.gov/estimator</a:t>
            </a:r>
          </a:p>
        </p:txBody>
      </p:sp>
      <p:sp>
        <p:nvSpPr>
          <p:cNvPr id="2" name="Title 1"/>
          <p:cNvSpPr>
            <a:spLocks noGrp="1"/>
          </p:cNvSpPr>
          <p:nvPr>
            <p:ph type="title" idx="4294967295"/>
          </p:nvPr>
        </p:nvSpPr>
        <p:spPr>
          <a:xfrm>
            <a:off x="0" y="884507"/>
            <a:ext cx="9144000" cy="827541"/>
          </a:xfrm>
          <a:prstGeom prst="rect">
            <a:avLst/>
          </a:prstGeom>
        </p:spPr>
        <p:txBody>
          <a:bodyPr>
            <a:normAutofit/>
          </a:bodyPr>
          <a:lstStyle/>
          <a:p>
            <a:r>
              <a:rPr lang="en-US" sz="4000" dirty="0"/>
              <a:t>Retirement Estimator</a:t>
            </a:r>
          </a:p>
        </p:txBody>
      </p:sp>
      <p:sp>
        <p:nvSpPr>
          <p:cNvPr id="3" name="Content Placeholder 2"/>
          <p:cNvSpPr>
            <a:spLocks noGrp="1"/>
          </p:cNvSpPr>
          <p:nvPr>
            <p:ph idx="4294967295"/>
          </p:nvPr>
        </p:nvSpPr>
        <p:spPr>
          <a:xfrm>
            <a:off x="0" y="1522413"/>
            <a:ext cx="9144000" cy="3735387"/>
          </a:xfrm>
          <a:prstGeom prst="rect">
            <a:avLst/>
          </a:prstGeom>
        </p:spPr>
        <p:txBody>
          <a:bodyPr>
            <a:noAutofit/>
          </a:bodyPr>
          <a:lstStyle/>
          <a:p>
            <a:pPr lvl="1">
              <a:buFont typeface="Arial" panose="020B0604020202020204" pitchFamily="34" charset="0"/>
              <a:buChar char="•"/>
            </a:pPr>
            <a:r>
              <a:rPr lang="en-US" sz="2400" dirty="0"/>
              <a:t>Gives estimates based on your actual Social Security earnings record</a:t>
            </a:r>
          </a:p>
          <a:p>
            <a:pPr lvl="1">
              <a:buFont typeface="Arial" panose="020B0604020202020204" pitchFamily="34" charset="0"/>
              <a:buChar char="•"/>
            </a:pPr>
            <a:r>
              <a:rPr lang="en-US" sz="2400" dirty="0"/>
              <a:t>You can use the Retirement Estimator if:</a:t>
            </a:r>
          </a:p>
          <a:p>
            <a:pPr lvl="2"/>
            <a:r>
              <a:rPr lang="en-US" sz="2000" dirty="0"/>
              <a:t>You have enough </a:t>
            </a:r>
            <a:r>
              <a:rPr lang="en-US" sz="2000" u="sng" dirty="0">
                <a:hlinkClick r:id="rId3"/>
              </a:rPr>
              <a:t>Social Security credits</a:t>
            </a:r>
            <a:r>
              <a:rPr lang="en-US" sz="2000" dirty="0"/>
              <a:t> at this time to qualify for benefits </a:t>
            </a:r>
            <a:r>
              <a:rPr lang="en-US" sz="2000" b="1" dirty="0"/>
              <a:t>and</a:t>
            </a:r>
            <a:r>
              <a:rPr lang="en-US" sz="2000" dirty="0"/>
              <a:t> </a:t>
            </a:r>
          </a:p>
          <a:p>
            <a:pPr lvl="2"/>
            <a:r>
              <a:rPr lang="en-US" sz="2000" dirty="0"/>
              <a:t>You are </a:t>
            </a:r>
            <a:r>
              <a:rPr lang="en-US" sz="2000" b="1" dirty="0"/>
              <a:t>not</a:t>
            </a:r>
            <a:r>
              <a:rPr lang="en-US" sz="2000" dirty="0"/>
              <a:t>: </a:t>
            </a:r>
          </a:p>
          <a:p>
            <a:pPr lvl="3">
              <a:buFont typeface="Arial" panose="020B0604020202020204" pitchFamily="34" charset="0"/>
              <a:buChar char="•"/>
            </a:pPr>
            <a:r>
              <a:rPr lang="en-US" sz="1800" dirty="0"/>
              <a:t>Currently receiving benefits on your own Social Security record; </a:t>
            </a:r>
          </a:p>
          <a:p>
            <a:pPr lvl="3">
              <a:buFont typeface="Arial" panose="020B0604020202020204" pitchFamily="34" charset="0"/>
              <a:buChar char="•"/>
            </a:pPr>
            <a:r>
              <a:rPr lang="en-US" sz="1800" dirty="0"/>
              <a:t>Waiting for a decision about your application for benefits or Medicare; </a:t>
            </a:r>
          </a:p>
          <a:p>
            <a:pPr lvl="3">
              <a:buFont typeface="Arial" panose="020B0604020202020204" pitchFamily="34" charset="0"/>
              <a:buChar char="•"/>
            </a:pPr>
            <a:r>
              <a:rPr lang="en-US" sz="1800" dirty="0"/>
              <a:t>Age 62 or older and receiving benefits on another Social Security record; </a:t>
            </a:r>
            <a:r>
              <a:rPr lang="en-US" sz="1800" b="1" dirty="0"/>
              <a:t>or </a:t>
            </a:r>
            <a:endParaRPr lang="en-US" sz="1800" dirty="0"/>
          </a:p>
          <a:p>
            <a:pPr lvl="3">
              <a:buFont typeface="Arial" panose="020B0604020202020204" pitchFamily="34" charset="0"/>
              <a:buChar char="•"/>
            </a:pPr>
            <a:r>
              <a:rPr lang="en-US" sz="1800" dirty="0"/>
              <a:t>Eligible for a </a:t>
            </a:r>
            <a:r>
              <a:rPr lang="en-US" sz="1800" u="sng" dirty="0">
                <a:hlinkClick r:id="rId4"/>
              </a:rPr>
              <a:t>Pension Based on Work Not Covered By Social Security</a:t>
            </a:r>
            <a:r>
              <a:rPr lang="en-US" sz="1800" dirty="0"/>
              <a:t>.</a:t>
            </a:r>
          </a:p>
        </p:txBody>
      </p:sp>
    </p:spTree>
    <p:extLst>
      <p:ext uri="{BB962C8B-B14F-4D97-AF65-F5344CB8AC3E}">
        <p14:creationId xmlns:p14="http://schemas.microsoft.com/office/powerpoint/2010/main" val="18346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0" y="990600"/>
            <a:ext cx="9144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ct val="0"/>
              </a:spcBef>
              <a:buFontTx/>
              <a:buNone/>
            </a:pPr>
            <a:r>
              <a:rPr lang="en-US" altLang="en-US" sz="3500" b="1" dirty="0">
                <a:solidFill>
                  <a:srgbClr val="002060"/>
                </a:solidFill>
                <a:latin typeface="Times New Roman" panose="02020603050405020304" pitchFamily="18" charset="0"/>
                <a:cs typeface="Times New Roman" panose="02020603050405020304" pitchFamily="18" charset="0"/>
              </a:rPr>
              <a:t>How Social Security Determines Your Benefit</a:t>
            </a:r>
          </a:p>
        </p:txBody>
      </p:sp>
      <p:sp>
        <p:nvSpPr>
          <p:cNvPr id="8" name="Text Box 8"/>
          <p:cNvSpPr txBox="1">
            <a:spLocks noChangeArrowheads="1"/>
          </p:cNvSpPr>
          <p:nvPr/>
        </p:nvSpPr>
        <p:spPr bwMode="auto">
          <a:xfrm>
            <a:off x="152400" y="1600200"/>
            <a:ext cx="8839200" cy="4001095"/>
          </a:xfrm>
          <a:prstGeom prst="rect">
            <a:avLst/>
          </a:prstGeom>
          <a:noFill/>
          <a:ln w="9525">
            <a:noFill/>
            <a:miter lim="800000"/>
            <a:headEnd/>
            <a:tailEnd/>
          </a:ln>
        </p:spPr>
        <p:txBody>
          <a:bodyPr>
            <a:spAutoFit/>
          </a:bodyPr>
          <a:lstStyle/>
          <a:p>
            <a:pPr algn="ctr" eaLnBrk="1" hangingPunct="1">
              <a:tabLst>
                <a:tab pos="685800" algn="l"/>
                <a:tab pos="1828800" algn="l"/>
              </a:tabLst>
              <a:defRPr/>
            </a:pPr>
            <a:r>
              <a:rPr lang="en-US" sz="2800" b="0" dirty="0">
                <a:solidFill>
                  <a:srgbClr val="002060"/>
                </a:solidFill>
              </a:rPr>
              <a:t>Benefits are based on earnings</a:t>
            </a:r>
          </a:p>
          <a:p>
            <a:pPr algn="ctr" eaLnBrk="1" hangingPunct="1">
              <a:tabLst>
                <a:tab pos="685800" algn="l"/>
                <a:tab pos="1828800" algn="l"/>
              </a:tabLst>
              <a:defRPr/>
            </a:pPr>
            <a:endParaRPr lang="en-US" sz="1600" b="0" dirty="0">
              <a:solidFill>
                <a:srgbClr val="002060"/>
              </a:solidFill>
            </a:endParaRPr>
          </a:p>
          <a:p>
            <a:pPr marL="347663" indent="-347663" eaLnBrk="1" hangingPunct="1">
              <a:buClr>
                <a:srgbClr val="002060"/>
              </a:buClr>
              <a:buFont typeface="Arial" panose="020B0604020202020204" pitchFamily="34" charset="0"/>
              <a:buChar char="•"/>
              <a:tabLst>
                <a:tab pos="1379538" algn="l"/>
                <a:tab pos="1828800" algn="l"/>
              </a:tabLst>
              <a:defRPr/>
            </a:pPr>
            <a:r>
              <a:rPr lang="en-US" sz="2800" b="0" u="sng" dirty="0">
                <a:solidFill>
                  <a:srgbClr val="002060"/>
                </a:solidFill>
              </a:rPr>
              <a:t>Step 1 </a:t>
            </a:r>
            <a:r>
              <a:rPr lang="en-US" sz="2800" b="0" dirty="0">
                <a:solidFill>
                  <a:srgbClr val="002060"/>
                </a:solidFill>
              </a:rPr>
              <a:t>-Your wages are adjusted for changes in wage 	levels over time</a:t>
            </a:r>
          </a:p>
          <a:p>
            <a:pPr marL="347663" indent="-347663" eaLnBrk="1" hangingPunct="1">
              <a:spcBef>
                <a:spcPct val="75000"/>
              </a:spcBef>
              <a:buClr>
                <a:srgbClr val="002060"/>
              </a:buClr>
              <a:buFont typeface="Arial" panose="020B0604020202020204" pitchFamily="34" charset="0"/>
              <a:buChar char="•"/>
              <a:tabLst>
                <a:tab pos="1379538" algn="l"/>
                <a:tab pos="1828800" algn="l"/>
              </a:tabLst>
              <a:defRPr/>
            </a:pPr>
            <a:r>
              <a:rPr lang="en-US" sz="2800" b="0" u="sng" dirty="0">
                <a:solidFill>
                  <a:srgbClr val="002060"/>
                </a:solidFill>
              </a:rPr>
              <a:t>Step 2 </a:t>
            </a:r>
            <a:r>
              <a:rPr lang="en-US" sz="2800" b="0" dirty="0">
                <a:solidFill>
                  <a:srgbClr val="002060"/>
                </a:solidFill>
              </a:rPr>
              <a:t>-Find the monthly average of your 35 highest</a:t>
            </a:r>
            <a:br>
              <a:rPr lang="en-US" sz="2800" b="0" dirty="0">
                <a:solidFill>
                  <a:srgbClr val="002060"/>
                </a:solidFill>
              </a:rPr>
            </a:br>
            <a:r>
              <a:rPr lang="en-US" sz="2800" b="0" dirty="0">
                <a:solidFill>
                  <a:srgbClr val="002060"/>
                </a:solidFill>
              </a:rPr>
              <a:t>earnings years</a:t>
            </a:r>
          </a:p>
          <a:p>
            <a:pPr marL="347663" indent="-347663" eaLnBrk="1" hangingPunct="1">
              <a:spcBef>
                <a:spcPct val="75000"/>
              </a:spcBef>
              <a:buClr>
                <a:srgbClr val="002060"/>
              </a:buClr>
              <a:buFont typeface="Arial" panose="020B0604020202020204" pitchFamily="34" charset="0"/>
              <a:buChar char="•"/>
              <a:tabLst>
                <a:tab pos="685800" algn="l"/>
                <a:tab pos="1828800" algn="l"/>
              </a:tabLst>
              <a:defRPr/>
            </a:pPr>
            <a:r>
              <a:rPr lang="en-US" sz="2800" b="0" u="sng" dirty="0">
                <a:solidFill>
                  <a:srgbClr val="002060"/>
                </a:solidFill>
              </a:rPr>
              <a:t>Step 3 </a:t>
            </a:r>
            <a:r>
              <a:rPr lang="en-US" sz="2800" b="0" dirty="0">
                <a:solidFill>
                  <a:srgbClr val="002060"/>
                </a:solidFill>
              </a:rPr>
              <a:t>-Result is “average indexed monthly earnings”</a:t>
            </a:r>
          </a:p>
        </p:txBody>
      </p:sp>
    </p:spTree>
    <p:extLst>
      <p:ext uri="{BB962C8B-B14F-4D97-AF65-F5344CB8AC3E}">
        <p14:creationId xmlns:p14="http://schemas.microsoft.com/office/powerpoint/2010/main" val="3437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31129846"/>
              </p:ext>
            </p:extLst>
          </p:nvPr>
        </p:nvGraphicFramePr>
        <p:xfrm>
          <a:off x="152400" y="3015643"/>
          <a:ext cx="1381225" cy="796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413134796"/>
              </p:ext>
            </p:extLst>
          </p:nvPr>
        </p:nvGraphicFramePr>
        <p:xfrm>
          <a:off x="297873" y="3821844"/>
          <a:ext cx="1172308" cy="76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04452435"/>
              </p:ext>
            </p:extLst>
          </p:nvPr>
        </p:nvGraphicFramePr>
        <p:xfrm>
          <a:off x="304800" y="4513805"/>
          <a:ext cx="1181100" cy="7874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304800" y="54114"/>
            <a:ext cx="8610600" cy="769441"/>
          </a:xfrm>
          <a:prstGeom prst="rect">
            <a:avLst/>
          </a:prstGeom>
        </p:spPr>
        <p:txBody>
          <a:bodyPr wrap="square">
            <a:spAutoFit/>
          </a:bodyPr>
          <a:lstStyle/>
          <a:p>
            <a:pPr algn="ctr"/>
            <a:r>
              <a:rPr lang="en-US" sz="4400" b="1" dirty="0">
                <a:solidFill>
                  <a:srgbClr val="003366"/>
                </a:solidFill>
                <a:latin typeface="Times"/>
              </a:rPr>
              <a:t>2018 Retirement Benefit Formula</a:t>
            </a:r>
          </a:p>
        </p:txBody>
      </p:sp>
      <p:sp>
        <p:nvSpPr>
          <p:cNvPr id="3" name="TextBox 2"/>
          <p:cNvSpPr txBox="1"/>
          <p:nvPr/>
        </p:nvSpPr>
        <p:spPr>
          <a:xfrm>
            <a:off x="1990524" y="1117772"/>
            <a:ext cx="6400800" cy="1015663"/>
          </a:xfrm>
          <a:prstGeom prst="rect">
            <a:avLst/>
          </a:prstGeom>
          <a:noFill/>
        </p:spPr>
        <p:txBody>
          <a:bodyPr wrap="square" rtlCol="0">
            <a:spAutoFit/>
          </a:bodyPr>
          <a:lstStyle/>
          <a:p>
            <a:pPr>
              <a:lnSpc>
                <a:spcPct val="150000"/>
              </a:lnSpc>
            </a:pPr>
            <a:r>
              <a:rPr lang="en-US" sz="2000" b="1" dirty="0">
                <a:solidFill>
                  <a:srgbClr val="003366"/>
                </a:solidFill>
              </a:rPr>
              <a:t>If your average monthly earnings are = </a:t>
            </a:r>
            <a:r>
              <a:rPr lang="en-US" sz="2000" b="1" dirty="0">
                <a:solidFill>
                  <a:srgbClr val="007D7D"/>
                </a:solidFill>
              </a:rPr>
              <a:t>$5,500</a:t>
            </a:r>
          </a:p>
          <a:p>
            <a:pPr>
              <a:lnSpc>
                <a:spcPct val="150000"/>
              </a:lnSpc>
            </a:pPr>
            <a:r>
              <a:rPr lang="en-US" sz="2000" b="1" dirty="0">
                <a:solidFill>
                  <a:srgbClr val="003366"/>
                </a:solidFill>
              </a:rPr>
              <a:t>Then your monthly benefit would be = </a:t>
            </a:r>
            <a:r>
              <a:rPr lang="en-US" sz="2000" b="1" dirty="0">
                <a:solidFill>
                  <a:srgbClr val="007D7D"/>
                </a:solidFill>
              </a:rPr>
              <a:t>$2,260</a:t>
            </a:r>
          </a:p>
        </p:txBody>
      </p:sp>
      <p:sp>
        <p:nvSpPr>
          <p:cNvPr id="4" name="TextBox 3"/>
          <p:cNvSpPr txBox="1"/>
          <p:nvPr/>
        </p:nvSpPr>
        <p:spPr>
          <a:xfrm>
            <a:off x="0" y="2696817"/>
            <a:ext cx="9144000" cy="400110"/>
          </a:xfrm>
          <a:prstGeom prst="rect">
            <a:avLst/>
          </a:prstGeom>
          <a:noFill/>
        </p:spPr>
        <p:txBody>
          <a:bodyPr wrap="square" rtlCol="0">
            <a:spAutoFit/>
          </a:bodyPr>
          <a:lstStyle/>
          <a:p>
            <a:pPr algn="ctr"/>
            <a:r>
              <a:rPr lang="en-US" sz="2000" b="1" dirty="0">
                <a:solidFill>
                  <a:srgbClr val="003366"/>
                </a:solidFill>
              </a:rPr>
              <a:t>Average Monthly Earnings = </a:t>
            </a:r>
            <a:r>
              <a:rPr lang="en-US" sz="2000" b="1" dirty="0">
                <a:solidFill>
                  <a:srgbClr val="007D7D"/>
                </a:solidFill>
              </a:rPr>
              <a:t>$5,500</a:t>
            </a:r>
          </a:p>
        </p:txBody>
      </p:sp>
      <p:sp>
        <p:nvSpPr>
          <p:cNvPr id="6" name="TextBox 5"/>
          <p:cNvSpPr txBox="1"/>
          <p:nvPr/>
        </p:nvSpPr>
        <p:spPr>
          <a:xfrm>
            <a:off x="1524000" y="3276600"/>
            <a:ext cx="7239001" cy="400110"/>
          </a:xfrm>
          <a:prstGeom prst="rect">
            <a:avLst/>
          </a:prstGeom>
          <a:noFill/>
        </p:spPr>
        <p:txBody>
          <a:bodyPr wrap="square" rtlCol="0">
            <a:spAutoFit/>
          </a:bodyPr>
          <a:lstStyle/>
          <a:p>
            <a:r>
              <a:rPr lang="en-US" sz="2000" dirty="0">
                <a:solidFill>
                  <a:srgbClr val="003366"/>
                </a:solidFill>
              </a:rPr>
              <a:t>90% of First....................................................     </a:t>
            </a:r>
            <a:r>
              <a:rPr lang="en-US" sz="2000" b="1" dirty="0">
                <a:solidFill>
                  <a:srgbClr val="003366"/>
                </a:solidFill>
              </a:rPr>
              <a:t>$895  </a:t>
            </a:r>
            <a:r>
              <a:rPr lang="en-US" sz="2000" dirty="0">
                <a:solidFill>
                  <a:srgbClr val="003366"/>
                </a:solidFill>
              </a:rPr>
              <a:t>is</a:t>
            </a:r>
            <a:r>
              <a:rPr lang="en-US" sz="2000" b="1" dirty="0">
                <a:solidFill>
                  <a:srgbClr val="003366"/>
                </a:solidFill>
              </a:rPr>
              <a:t>   $805</a:t>
            </a:r>
          </a:p>
        </p:txBody>
      </p:sp>
      <p:sp>
        <p:nvSpPr>
          <p:cNvPr id="10" name="TextBox 9"/>
          <p:cNvSpPr txBox="1"/>
          <p:nvPr/>
        </p:nvSpPr>
        <p:spPr>
          <a:xfrm>
            <a:off x="1524000" y="3875958"/>
            <a:ext cx="7467600" cy="400110"/>
          </a:xfrm>
          <a:prstGeom prst="rect">
            <a:avLst/>
          </a:prstGeom>
          <a:noFill/>
        </p:spPr>
        <p:txBody>
          <a:bodyPr wrap="square" rtlCol="0">
            <a:spAutoFit/>
          </a:bodyPr>
          <a:lstStyle/>
          <a:p>
            <a:r>
              <a:rPr lang="en-US" sz="2000" dirty="0">
                <a:solidFill>
                  <a:srgbClr val="003366"/>
                </a:solidFill>
              </a:rPr>
              <a:t>32% of Earnings over $895 through $5,397... </a:t>
            </a:r>
            <a:r>
              <a:rPr lang="en-US" sz="2000" b="1" dirty="0">
                <a:solidFill>
                  <a:srgbClr val="003366"/>
                </a:solidFill>
              </a:rPr>
              <a:t>$4,502 </a:t>
            </a:r>
            <a:r>
              <a:rPr lang="en-US" sz="2000" dirty="0">
                <a:solidFill>
                  <a:srgbClr val="003366"/>
                </a:solidFill>
              </a:rPr>
              <a:t>is</a:t>
            </a:r>
            <a:r>
              <a:rPr lang="en-US" sz="2000" b="1" dirty="0">
                <a:solidFill>
                  <a:srgbClr val="003366"/>
                </a:solidFill>
              </a:rPr>
              <a:t> $1,440</a:t>
            </a:r>
          </a:p>
        </p:txBody>
      </p:sp>
      <p:sp>
        <p:nvSpPr>
          <p:cNvPr id="7" name="TextBox 6"/>
          <p:cNvSpPr txBox="1"/>
          <p:nvPr/>
        </p:nvSpPr>
        <p:spPr>
          <a:xfrm>
            <a:off x="1524000" y="4184970"/>
            <a:ext cx="3018692" cy="400110"/>
          </a:xfrm>
          <a:prstGeom prst="rect">
            <a:avLst/>
          </a:prstGeom>
          <a:noFill/>
        </p:spPr>
        <p:txBody>
          <a:bodyPr wrap="square" rtlCol="0">
            <a:spAutoFit/>
          </a:bodyPr>
          <a:lstStyle/>
          <a:p>
            <a:r>
              <a:rPr lang="en-US" sz="2000" dirty="0">
                <a:solidFill>
                  <a:srgbClr val="003366"/>
                </a:solidFill>
              </a:rPr>
              <a:t>($5,397-$895=$4,502)</a:t>
            </a:r>
          </a:p>
        </p:txBody>
      </p:sp>
      <p:sp>
        <p:nvSpPr>
          <p:cNvPr id="11" name="TextBox 10"/>
          <p:cNvSpPr txBox="1"/>
          <p:nvPr/>
        </p:nvSpPr>
        <p:spPr>
          <a:xfrm>
            <a:off x="1524000" y="4698476"/>
            <a:ext cx="7272038" cy="400110"/>
          </a:xfrm>
          <a:prstGeom prst="rect">
            <a:avLst/>
          </a:prstGeom>
          <a:noFill/>
        </p:spPr>
        <p:txBody>
          <a:bodyPr wrap="square" rtlCol="0">
            <a:spAutoFit/>
          </a:bodyPr>
          <a:lstStyle/>
          <a:p>
            <a:r>
              <a:rPr lang="en-US" sz="2000" dirty="0">
                <a:solidFill>
                  <a:srgbClr val="003366"/>
                </a:solidFill>
              </a:rPr>
              <a:t>15% of Earnings over $5,397........................     </a:t>
            </a:r>
            <a:r>
              <a:rPr lang="en-US" sz="2000" b="1" dirty="0">
                <a:solidFill>
                  <a:srgbClr val="003366"/>
                </a:solidFill>
              </a:rPr>
              <a:t>$103   </a:t>
            </a:r>
            <a:r>
              <a:rPr lang="en-US" sz="2000" dirty="0">
                <a:solidFill>
                  <a:srgbClr val="003366"/>
                </a:solidFill>
              </a:rPr>
              <a:t>is</a:t>
            </a:r>
            <a:r>
              <a:rPr lang="en-US" sz="2000" b="1" dirty="0">
                <a:solidFill>
                  <a:srgbClr val="003366"/>
                </a:solidFill>
              </a:rPr>
              <a:t>    $15</a:t>
            </a:r>
          </a:p>
        </p:txBody>
      </p:sp>
      <p:sp>
        <p:nvSpPr>
          <p:cNvPr id="8" name="TextBox 7"/>
          <p:cNvSpPr txBox="1"/>
          <p:nvPr/>
        </p:nvSpPr>
        <p:spPr>
          <a:xfrm>
            <a:off x="6544409" y="5162490"/>
            <a:ext cx="2218592" cy="400110"/>
          </a:xfrm>
          <a:prstGeom prst="rect">
            <a:avLst/>
          </a:prstGeom>
          <a:noFill/>
        </p:spPr>
        <p:txBody>
          <a:bodyPr wrap="square" rtlCol="0">
            <a:spAutoFit/>
          </a:bodyPr>
          <a:lstStyle/>
          <a:p>
            <a:r>
              <a:rPr lang="en-US" sz="2000" b="1" dirty="0">
                <a:solidFill>
                  <a:srgbClr val="007D7D"/>
                </a:solidFill>
              </a:rPr>
              <a:t> $5,500 </a:t>
            </a:r>
            <a:r>
              <a:rPr lang="en-US" sz="2000" dirty="0">
                <a:solidFill>
                  <a:srgbClr val="007D7D"/>
                </a:solidFill>
              </a:rPr>
              <a:t>is</a:t>
            </a:r>
            <a:r>
              <a:rPr lang="en-US" sz="2000" b="1" dirty="0">
                <a:solidFill>
                  <a:srgbClr val="007D7D"/>
                </a:solidFill>
              </a:rPr>
              <a:t> $2,260</a:t>
            </a:r>
          </a:p>
        </p:txBody>
      </p:sp>
      <p:sp>
        <p:nvSpPr>
          <p:cNvPr id="12" name="Rectangle 11"/>
          <p:cNvSpPr/>
          <p:nvPr/>
        </p:nvSpPr>
        <p:spPr>
          <a:xfrm>
            <a:off x="6825561" y="5139702"/>
            <a:ext cx="183759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8807" y="5486400"/>
            <a:ext cx="4209807" cy="338554"/>
          </a:xfrm>
          <a:prstGeom prst="rect">
            <a:avLst/>
          </a:prstGeom>
          <a:noFill/>
        </p:spPr>
        <p:txBody>
          <a:bodyPr wrap="none" rtlCol="0">
            <a:spAutoFit/>
          </a:bodyPr>
          <a:lstStyle/>
          <a:p>
            <a:r>
              <a:rPr lang="en-US" sz="1600" i="1" dirty="0"/>
              <a:t>*Payments rounded to whole dollar amounts</a:t>
            </a:r>
          </a:p>
        </p:txBody>
      </p:sp>
      <p:sp>
        <p:nvSpPr>
          <p:cNvPr id="15" name="Oval 14"/>
          <p:cNvSpPr/>
          <p:nvPr/>
        </p:nvSpPr>
        <p:spPr>
          <a:xfrm>
            <a:off x="648041" y="1150064"/>
            <a:ext cx="928165" cy="928165"/>
          </a:xfrm>
          <a:prstGeom prst="ellipse">
            <a:avLst/>
          </a:prstGeom>
          <a:solidFill>
            <a:schemeClr val="bg1"/>
          </a:solidFill>
          <a:ln w="57150">
            <a:solidFill>
              <a:srgbClr val="007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B7D"/>
                </a:solidFill>
              </a:rPr>
              <a:t>$</a:t>
            </a:r>
          </a:p>
        </p:txBody>
      </p:sp>
    </p:spTree>
    <p:extLst>
      <p:ext uri="{BB962C8B-B14F-4D97-AF65-F5344CB8AC3E}">
        <p14:creationId xmlns:p14="http://schemas.microsoft.com/office/powerpoint/2010/main" val="39486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923544" y="1042416"/>
            <a:ext cx="6986016" cy="4471416"/>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76200" y="152400"/>
            <a:ext cx="8610600" cy="848830"/>
          </a:xfrm>
          <a:prstGeom prst="rect">
            <a:avLst/>
          </a:prstGeom>
        </p:spPr>
        <p:txBody>
          <a:bodyP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4000" dirty="0"/>
              <a:t>Online Calculators</a:t>
            </a:r>
          </a:p>
        </p:txBody>
      </p:sp>
      <p:sp>
        <p:nvSpPr>
          <p:cNvPr id="4" name="TextBox 3"/>
          <p:cNvSpPr txBox="1"/>
          <p:nvPr/>
        </p:nvSpPr>
        <p:spPr>
          <a:xfrm>
            <a:off x="2505456" y="1545336"/>
            <a:ext cx="1225015" cy="523220"/>
          </a:xfrm>
          <a:prstGeom prst="rect">
            <a:avLst/>
          </a:prstGeom>
          <a:noFill/>
        </p:spPr>
        <p:txBody>
          <a:bodyPr wrap="none" rtlCol="0">
            <a:spAutoFit/>
          </a:bodyPr>
          <a:lstStyle/>
          <a:p>
            <a:r>
              <a:rPr lang="en-US" sz="2800" dirty="0">
                <a:solidFill>
                  <a:srgbClr val="077779"/>
                </a:solidFill>
              </a:rPr>
              <a:t>Online</a:t>
            </a:r>
          </a:p>
        </p:txBody>
      </p:sp>
      <p:sp>
        <p:nvSpPr>
          <p:cNvPr id="6" name="TextBox 5"/>
          <p:cNvSpPr txBox="1"/>
          <p:nvPr/>
        </p:nvSpPr>
        <p:spPr>
          <a:xfrm>
            <a:off x="4654296" y="1243584"/>
            <a:ext cx="1120820" cy="584775"/>
          </a:xfrm>
          <a:prstGeom prst="rect">
            <a:avLst/>
          </a:prstGeom>
          <a:noFill/>
        </p:spPr>
        <p:txBody>
          <a:bodyPr wrap="none" rtlCol="0">
            <a:spAutoFit/>
          </a:bodyPr>
          <a:lstStyle/>
          <a:p>
            <a:r>
              <a:rPr lang="en-US" sz="3200" dirty="0">
                <a:solidFill>
                  <a:srgbClr val="4AC0B7"/>
                </a:solidFill>
              </a:rPr>
              <a:t>WEP</a:t>
            </a:r>
          </a:p>
        </p:txBody>
      </p:sp>
      <p:sp>
        <p:nvSpPr>
          <p:cNvPr id="7" name="TextBox 6"/>
          <p:cNvSpPr txBox="1"/>
          <p:nvPr/>
        </p:nvSpPr>
        <p:spPr>
          <a:xfrm>
            <a:off x="1700784" y="2093976"/>
            <a:ext cx="3078087" cy="584775"/>
          </a:xfrm>
          <a:prstGeom prst="rect">
            <a:avLst/>
          </a:prstGeom>
          <a:noFill/>
        </p:spPr>
        <p:txBody>
          <a:bodyPr wrap="none" rtlCol="0">
            <a:spAutoFit/>
          </a:bodyPr>
          <a:lstStyle/>
          <a:p>
            <a:r>
              <a:rPr lang="en-US" sz="3200" dirty="0">
                <a:solidFill>
                  <a:srgbClr val="0491AF"/>
                </a:solidFill>
              </a:rPr>
              <a:t>Life Expectancy</a:t>
            </a:r>
          </a:p>
        </p:txBody>
      </p:sp>
      <p:sp>
        <p:nvSpPr>
          <p:cNvPr id="8" name="TextBox 7"/>
          <p:cNvSpPr txBox="1"/>
          <p:nvPr/>
        </p:nvSpPr>
        <p:spPr>
          <a:xfrm>
            <a:off x="4700016" y="1819656"/>
            <a:ext cx="2725426" cy="769441"/>
          </a:xfrm>
          <a:prstGeom prst="rect">
            <a:avLst/>
          </a:prstGeom>
          <a:noFill/>
        </p:spPr>
        <p:txBody>
          <a:bodyPr wrap="none" rtlCol="0">
            <a:spAutoFit/>
          </a:bodyPr>
          <a:lstStyle/>
          <a:p>
            <a:r>
              <a:rPr lang="en-US" sz="4400" dirty="0">
                <a:solidFill>
                  <a:srgbClr val="0F7B7D"/>
                </a:solidFill>
              </a:rPr>
              <a:t>Calculator</a:t>
            </a:r>
          </a:p>
        </p:txBody>
      </p:sp>
      <p:sp>
        <p:nvSpPr>
          <p:cNvPr id="9" name="TextBox 8"/>
          <p:cNvSpPr txBox="1"/>
          <p:nvPr/>
        </p:nvSpPr>
        <p:spPr>
          <a:xfrm>
            <a:off x="2185416" y="2642616"/>
            <a:ext cx="2441694" cy="646331"/>
          </a:xfrm>
          <a:prstGeom prst="rect">
            <a:avLst/>
          </a:prstGeom>
          <a:noFill/>
        </p:spPr>
        <p:txBody>
          <a:bodyPr wrap="none" rtlCol="0">
            <a:spAutoFit/>
          </a:bodyPr>
          <a:lstStyle/>
          <a:p>
            <a:r>
              <a:rPr lang="en-US" sz="3600" dirty="0"/>
              <a:t>Retirement</a:t>
            </a:r>
          </a:p>
        </p:txBody>
      </p:sp>
      <p:sp>
        <p:nvSpPr>
          <p:cNvPr id="10" name="TextBox 9"/>
          <p:cNvSpPr txBox="1"/>
          <p:nvPr/>
        </p:nvSpPr>
        <p:spPr>
          <a:xfrm>
            <a:off x="5020056" y="2633472"/>
            <a:ext cx="2403222" cy="523220"/>
          </a:xfrm>
          <a:prstGeom prst="rect">
            <a:avLst/>
          </a:prstGeom>
          <a:noFill/>
        </p:spPr>
        <p:txBody>
          <a:bodyPr wrap="none" rtlCol="0">
            <a:spAutoFit/>
          </a:bodyPr>
          <a:lstStyle/>
          <a:p>
            <a:r>
              <a:rPr lang="en-US" sz="2800" dirty="0">
                <a:solidFill>
                  <a:srgbClr val="899CAB"/>
                </a:solidFill>
              </a:rPr>
              <a:t>Earnings Test</a:t>
            </a:r>
          </a:p>
        </p:txBody>
      </p:sp>
      <p:sp>
        <p:nvSpPr>
          <p:cNvPr id="11" name="TextBox 10"/>
          <p:cNvSpPr txBox="1"/>
          <p:nvPr/>
        </p:nvSpPr>
        <p:spPr>
          <a:xfrm>
            <a:off x="1261872" y="3273552"/>
            <a:ext cx="2507418" cy="584775"/>
          </a:xfrm>
          <a:prstGeom prst="rect">
            <a:avLst/>
          </a:prstGeom>
          <a:noFill/>
        </p:spPr>
        <p:txBody>
          <a:bodyPr wrap="none" rtlCol="0">
            <a:spAutoFit/>
          </a:bodyPr>
          <a:lstStyle/>
          <a:p>
            <a:r>
              <a:rPr lang="en-US" sz="3200" dirty="0">
                <a:solidFill>
                  <a:srgbClr val="53A1A2"/>
                </a:solidFill>
              </a:rPr>
              <a:t>Early or Late</a:t>
            </a:r>
          </a:p>
        </p:txBody>
      </p:sp>
      <p:sp>
        <p:nvSpPr>
          <p:cNvPr id="12" name="TextBox 11"/>
          <p:cNvSpPr txBox="1"/>
          <p:nvPr/>
        </p:nvSpPr>
        <p:spPr>
          <a:xfrm>
            <a:off x="3694176" y="3218688"/>
            <a:ext cx="3966150" cy="584775"/>
          </a:xfrm>
          <a:prstGeom prst="rect">
            <a:avLst/>
          </a:prstGeom>
          <a:noFill/>
        </p:spPr>
        <p:txBody>
          <a:bodyPr wrap="none" rtlCol="0">
            <a:spAutoFit/>
          </a:bodyPr>
          <a:lstStyle/>
          <a:p>
            <a:r>
              <a:rPr lang="en-US" sz="3200" dirty="0">
                <a:solidFill>
                  <a:srgbClr val="80BFE8"/>
                </a:solidFill>
              </a:rPr>
              <a:t>Benefits for Spouses</a:t>
            </a:r>
          </a:p>
        </p:txBody>
      </p:sp>
      <p:sp>
        <p:nvSpPr>
          <p:cNvPr id="13" name="TextBox 12"/>
          <p:cNvSpPr txBox="1"/>
          <p:nvPr/>
        </p:nvSpPr>
        <p:spPr>
          <a:xfrm>
            <a:off x="3291840" y="3849624"/>
            <a:ext cx="1103187" cy="523220"/>
          </a:xfrm>
          <a:prstGeom prst="rect">
            <a:avLst/>
          </a:prstGeom>
          <a:noFill/>
        </p:spPr>
        <p:txBody>
          <a:bodyPr wrap="none" rtlCol="0">
            <a:spAutoFit/>
          </a:bodyPr>
          <a:lstStyle/>
          <a:p>
            <a:r>
              <a:rPr lang="en-US" sz="2800" dirty="0">
                <a:solidFill>
                  <a:srgbClr val="147D7F"/>
                </a:solidFill>
              </a:rPr>
              <a:t>Quick</a:t>
            </a:r>
          </a:p>
        </p:txBody>
      </p:sp>
      <p:sp>
        <p:nvSpPr>
          <p:cNvPr id="14" name="TextBox 13"/>
          <p:cNvSpPr txBox="1"/>
          <p:nvPr/>
        </p:nvSpPr>
        <p:spPr>
          <a:xfrm>
            <a:off x="4334256" y="3749040"/>
            <a:ext cx="2568332" cy="769441"/>
          </a:xfrm>
          <a:prstGeom prst="rect">
            <a:avLst/>
          </a:prstGeom>
          <a:noFill/>
        </p:spPr>
        <p:txBody>
          <a:bodyPr wrap="none" rtlCol="0">
            <a:spAutoFit/>
          </a:bodyPr>
          <a:lstStyle/>
          <a:p>
            <a:r>
              <a:rPr lang="en-US" sz="4400" dirty="0"/>
              <a:t>Estimator</a:t>
            </a:r>
          </a:p>
        </p:txBody>
      </p:sp>
      <p:sp>
        <p:nvSpPr>
          <p:cNvPr id="15" name="TextBox 14"/>
          <p:cNvSpPr txBox="1"/>
          <p:nvPr/>
        </p:nvSpPr>
        <p:spPr>
          <a:xfrm>
            <a:off x="1755648" y="3877056"/>
            <a:ext cx="1210588" cy="646331"/>
          </a:xfrm>
          <a:prstGeom prst="rect">
            <a:avLst/>
          </a:prstGeom>
          <a:noFill/>
        </p:spPr>
        <p:txBody>
          <a:bodyPr wrap="none" rtlCol="0">
            <a:spAutoFit/>
          </a:bodyPr>
          <a:lstStyle/>
          <a:p>
            <a:r>
              <a:rPr lang="en-US" sz="3600" dirty="0">
                <a:solidFill>
                  <a:srgbClr val="C2D2DC"/>
                </a:solidFill>
              </a:rPr>
              <a:t>GPO</a:t>
            </a:r>
          </a:p>
        </p:txBody>
      </p:sp>
      <p:sp>
        <p:nvSpPr>
          <p:cNvPr id="16" name="TextBox 15"/>
          <p:cNvSpPr txBox="1"/>
          <p:nvPr/>
        </p:nvSpPr>
        <p:spPr>
          <a:xfrm>
            <a:off x="2971800" y="4398264"/>
            <a:ext cx="1505540" cy="523220"/>
          </a:xfrm>
          <a:prstGeom prst="rect">
            <a:avLst/>
          </a:prstGeom>
          <a:noFill/>
        </p:spPr>
        <p:txBody>
          <a:bodyPr wrap="none" rtlCol="0">
            <a:spAutoFit/>
          </a:bodyPr>
          <a:lstStyle/>
          <a:p>
            <a:r>
              <a:rPr lang="en-US" sz="2800" dirty="0">
                <a:solidFill>
                  <a:srgbClr val="0F7B7D"/>
                </a:solidFill>
              </a:rPr>
              <a:t>Detailed</a:t>
            </a:r>
          </a:p>
        </p:txBody>
      </p:sp>
      <p:sp>
        <p:nvSpPr>
          <p:cNvPr id="17" name="TextBox 16"/>
          <p:cNvSpPr txBox="1"/>
          <p:nvPr/>
        </p:nvSpPr>
        <p:spPr>
          <a:xfrm>
            <a:off x="4343400" y="4535424"/>
            <a:ext cx="1096775" cy="707886"/>
          </a:xfrm>
          <a:prstGeom prst="rect">
            <a:avLst/>
          </a:prstGeom>
          <a:noFill/>
        </p:spPr>
        <p:txBody>
          <a:bodyPr wrap="none" rtlCol="0">
            <a:spAutoFit/>
          </a:bodyPr>
          <a:lstStyle/>
          <a:p>
            <a:r>
              <a:rPr lang="en-US" sz="4000" dirty="0">
                <a:solidFill>
                  <a:srgbClr val="358F92"/>
                </a:solidFill>
              </a:rPr>
              <a:t>Age</a:t>
            </a:r>
          </a:p>
        </p:txBody>
      </p:sp>
    </p:spTree>
    <p:extLst>
      <p:ext uri="{BB962C8B-B14F-4D97-AF65-F5344CB8AC3E}">
        <p14:creationId xmlns:p14="http://schemas.microsoft.com/office/powerpoint/2010/main" val="425490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Box 1"/>
          <p:cNvSpPr txBox="1">
            <a:spLocks noChangeArrowheads="1"/>
          </p:cNvSpPr>
          <p:nvPr/>
        </p:nvSpPr>
        <p:spPr bwMode="auto">
          <a:xfrm>
            <a:off x="0" y="76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lgn="ctr">
              <a:spcBef>
                <a:spcPct val="0"/>
              </a:spcBef>
              <a:buNone/>
            </a:pPr>
            <a:r>
              <a:rPr lang="en-US" sz="3600" b="1" dirty="0">
                <a:latin typeface="Times New Roman" panose="02020603050405020304" pitchFamily="18" charset="0"/>
                <a:cs typeface="Times New Roman" panose="02020603050405020304" pitchFamily="18" charset="0"/>
              </a:rPr>
              <a:t>What Is the Best Age to Start Receiving Social Security Retirement Benefits</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524000" y="4955342"/>
            <a:ext cx="6477000" cy="338554"/>
          </a:xfrm>
          <a:prstGeom prst="rect">
            <a:avLst/>
          </a:prstGeom>
          <a:noFill/>
        </p:spPr>
        <p:txBody>
          <a:bodyPr>
            <a:spAutoFit/>
          </a:bodyPr>
          <a:lstStyle/>
          <a:p>
            <a:pPr algn="ctr" eaLnBrk="1" hangingPunct="1">
              <a:defRPr/>
            </a:pPr>
            <a:r>
              <a:rPr lang="en-US" sz="1600" b="1" dirty="0">
                <a:solidFill>
                  <a:schemeClr val="tx1"/>
                </a:solidFill>
                <a:latin typeface="+mn-lt"/>
              </a:rPr>
              <a:t>Age You Choose to Start Receiving Benefits</a:t>
            </a:r>
          </a:p>
        </p:txBody>
      </p:sp>
      <p:graphicFrame>
        <p:nvGraphicFramePr>
          <p:cNvPr id="144388" name="Chart 4"/>
          <p:cNvGraphicFramePr>
            <a:graphicFrameLocks/>
          </p:cNvGraphicFramePr>
          <p:nvPr>
            <p:extLst>
              <p:ext uri="{D42A27DB-BD31-4B8C-83A1-F6EECF244321}">
                <p14:modId xmlns:p14="http://schemas.microsoft.com/office/powerpoint/2010/main" val="2399882508"/>
              </p:ext>
            </p:extLst>
          </p:nvPr>
        </p:nvGraphicFramePr>
        <p:xfrm>
          <a:off x="838200" y="1276529"/>
          <a:ext cx="7327900" cy="3828871"/>
        </p:xfrm>
        <a:graphic>
          <a:graphicData uri="http://schemas.openxmlformats.org/presentationml/2006/ole">
            <mc:AlternateContent xmlns:mc="http://schemas.openxmlformats.org/markup-compatibility/2006">
              <mc:Choice xmlns:v="urn:schemas-microsoft-com:vml" Requires="v">
                <p:oleObj name="Chart" r:id="rId3" imgW="7657240" imgH="4340728" progId="Excel.Chart.8">
                  <p:embed/>
                </p:oleObj>
              </mc:Choice>
              <mc:Fallback>
                <p:oleObj name="Chart" r:id="rId3" imgW="7657240" imgH="434072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76529"/>
                        <a:ext cx="7327900" cy="3828871"/>
                      </a:xfrm>
                      <a:prstGeom prst="rect">
                        <a:avLst/>
                      </a:prstGeom>
                      <a:noFill/>
                      <a:ln>
                        <a:noFill/>
                      </a:ln>
                    </p:spPr>
                  </p:pic>
                </p:oleObj>
              </mc:Fallback>
            </mc:AlternateContent>
          </a:graphicData>
        </a:graphic>
      </p:graphicFrame>
      <p:sp>
        <p:nvSpPr>
          <p:cNvPr id="5" name="Text Box 6"/>
          <p:cNvSpPr txBox="1">
            <a:spLocks noChangeArrowheads="1"/>
          </p:cNvSpPr>
          <p:nvPr/>
        </p:nvSpPr>
        <p:spPr bwMode="auto">
          <a:xfrm>
            <a:off x="76200" y="5427663"/>
            <a:ext cx="906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b="0" i="1" dirty="0">
                <a:solidFill>
                  <a:srgbClr val="002060"/>
                </a:solidFill>
                <a:latin typeface="+mn-lt"/>
              </a:rPr>
              <a:t>Note: This example assumes a benefit of $1,000 at a full retirement age of 66</a:t>
            </a:r>
          </a:p>
        </p:txBody>
      </p:sp>
    </p:spTree>
    <p:extLst>
      <p:ext uri="{BB962C8B-B14F-4D97-AF65-F5344CB8AC3E}">
        <p14:creationId xmlns:p14="http://schemas.microsoft.com/office/powerpoint/2010/main" val="36695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3352800"/>
            <a:ext cx="2209800" cy="369332"/>
          </a:xfrm>
          <a:prstGeom prst="rect">
            <a:avLst/>
          </a:prstGeom>
          <a:noFill/>
        </p:spPr>
        <p:txBody>
          <a:bodyPr wrap="squar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04861604"/>
              </p:ext>
            </p:extLst>
          </p:nvPr>
        </p:nvGraphicFramePr>
        <p:xfrm>
          <a:off x="152400" y="152400"/>
          <a:ext cx="8915400" cy="5589538"/>
        </p:xfrm>
        <a:graphic>
          <a:graphicData uri="http://schemas.openxmlformats.org/drawingml/2006/table">
            <a:tbl>
              <a:tblPr firstRow="1" bandRow="1">
                <a:tableStyleId>{69CF1AB2-1976-4502-BF36-3FF5EA218861}</a:tableStyleId>
              </a:tblPr>
              <a:tblGrid>
                <a:gridCol w="1564105">
                  <a:extLst>
                    <a:ext uri="{9D8B030D-6E8A-4147-A177-3AD203B41FA5}">
                      <a16:colId xmlns:a16="http://schemas.microsoft.com/office/drawing/2014/main" val="20000"/>
                    </a:ext>
                  </a:extLst>
                </a:gridCol>
                <a:gridCol w="2346158">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645808">
                <a:tc>
                  <a:txBody>
                    <a:bodyPr/>
                    <a:lstStyle/>
                    <a:p>
                      <a:r>
                        <a:rPr lang="en-US" sz="2400" dirty="0">
                          <a:solidFill>
                            <a:schemeClr val="bg1"/>
                          </a:solidFill>
                        </a:rPr>
                        <a:t>Year of Birth</a:t>
                      </a:r>
                    </a:p>
                  </a:txBody>
                  <a:tcPr marL="93159" marR="93159" marT="46580" marB="46580">
                    <a:solidFill>
                      <a:srgbClr val="007D7D"/>
                    </a:solidFill>
                  </a:tcPr>
                </a:tc>
                <a:tc>
                  <a:txBody>
                    <a:bodyPr/>
                    <a:lstStyle/>
                    <a:p>
                      <a:r>
                        <a:rPr lang="en-US" sz="2400" dirty="0">
                          <a:solidFill>
                            <a:schemeClr val="bg1"/>
                          </a:solidFill>
                        </a:rPr>
                        <a:t>Full </a:t>
                      </a:r>
                    </a:p>
                    <a:p>
                      <a:r>
                        <a:rPr lang="en-US" sz="2400" dirty="0">
                          <a:solidFill>
                            <a:schemeClr val="bg1"/>
                          </a:solidFill>
                        </a:rPr>
                        <a:t>Retirement </a:t>
                      </a:r>
                    </a:p>
                    <a:p>
                      <a:r>
                        <a:rPr lang="en-US" sz="2400" dirty="0">
                          <a:solidFill>
                            <a:schemeClr val="bg1"/>
                          </a:solidFill>
                        </a:rPr>
                        <a:t>Age</a:t>
                      </a:r>
                    </a:p>
                  </a:txBody>
                  <a:tcPr marL="93159" marR="93159" marT="46580" marB="46580">
                    <a:solidFill>
                      <a:srgbClr val="007D7D"/>
                    </a:solidFill>
                  </a:tcPr>
                </a:tc>
                <a:tc>
                  <a:txBody>
                    <a:bodyPr/>
                    <a:lstStyle/>
                    <a:p>
                      <a:r>
                        <a:rPr lang="en-US" sz="2200" dirty="0">
                          <a:solidFill>
                            <a:schemeClr val="bg1"/>
                          </a:solidFill>
                        </a:rPr>
                        <a:t>A $1000 retirement benefit</a:t>
                      </a:r>
                      <a:r>
                        <a:rPr lang="en-US" sz="2200" baseline="0" dirty="0">
                          <a:solidFill>
                            <a:schemeClr val="bg1"/>
                          </a:solidFill>
                        </a:rPr>
                        <a:t> </a:t>
                      </a:r>
                      <a:r>
                        <a:rPr lang="en-US" sz="2200" dirty="0">
                          <a:solidFill>
                            <a:schemeClr val="bg1"/>
                          </a:solidFill>
                        </a:rPr>
                        <a:t>taken</a:t>
                      </a:r>
                      <a:r>
                        <a:rPr lang="en-US" sz="2200" baseline="0" dirty="0">
                          <a:solidFill>
                            <a:schemeClr val="bg1"/>
                          </a:solidFill>
                        </a:rPr>
                        <a:t> at age 62 </a:t>
                      </a:r>
                      <a:r>
                        <a:rPr lang="en-US" sz="2200" dirty="0">
                          <a:solidFill>
                            <a:schemeClr val="bg1"/>
                          </a:solidFill>
                        </a:rPr>
                        <a:t>would be reduced by</a:t>
                      </a:r>
                    </a:p>
                  </a:txBody>
                  <a:tcPr marL="93159" marR="93159" marT="46580" marB="46580">
                    <a:solidFill>
                      <a:srgbClr val="007D7D"/>
                    </a:solidFill>
                  </a:tcPr>
                </a:tc>
                <a:tc>
                  <a:txBody>
                    <a:bodyPr/>
                    <a:lstStyle/>
                    <a:p>
                      <a:r>
                        <a:rPr lang="en-US" sz="2200" dirty="0">
                          <a:solidFill>
                            <a:schemeClr val="bg1"/>
                          </a:solidFill>
                        </a:rPr>
                        <a:t>A $500 spouse benefit taken at age 62 would be reduced by</a:t>
                      </a:r>
                    </a:p>
                  </a:txBody>
                  <a:tcPr marL="93159" marR="93159" marT="46580" marB="46580">
                    <a:solidFill>
                      <a:srgbClr val="007D7D"/>
                    </a:solidFill>
                  </a:tcPr>
                </a:tc>
                <a:extLst>
                  <a:ext uri="{0D108BD9-81ED-4DB2-BD59-A6C34878D82A}">
                    <a16:rowId xmlns:a16="http://schemas.microsoft.com/office/drawing/2014/main" val="10000"/>
                  </a:ext>
                </a:extLst>
              </a:tr>
              <a:tr h="403689">
                <a:tc>
                  <a:txBody>
                    <a:bodyPr/>
                    <a:lstStyle/>
                    <a:p>
                      <a:r>
                        <a:rPr lang="en-US" sz="2000" dirty="0"/>
                        <a:t>1943-1954</a:t>
                      </a:r>
                    </a:p>
                  </a:txBody>
                  <a:tcPr marL="93159" marR="93159" marT="46580" marB="46580"/>
                </a:tc>
                <a:tc>
                  <a:txBody>
                    <a:bodyPr/>
                    <a:lstStyle/>
                    <a:p>
                      <a:r>
                        <a:rPr lang="en-US" sz="2000" dirty="0"/>
                        <a:t>66</a:t>
                      </a:r>
                    </a:p>
                  </a:txBody>
                  <a:tcPr marL="93159" marR="93159" marT="46580" marB="46580"/>
                </a:tc>
                <a:tc>
                  <a:txBody>
                    <a:bodyPr/>
                    <a:lstStyle/>
                    <a:p>
                      <a:r>
                        <a:rPr lang="en-US" sz="2000" dirty="0"/>
                        <a:t>25%</a:t>
                      </a:r>
                    </a:p>
                  </a:txBody>
                  <a:tcPr marL="93159" marR="93159" marT="46580" marB="46580"/>
                </a:tc>
                <a:tc>
                  <a:txBody>
                    <a:bodyPr/>
                    <a:lstStyle/>
                    <a:p>
                      <a:r>
                        <a:rPr lang="en-US" sz="2000" dirty="0"/>
                        <a:t>30%</a:t>
                      </a:r>
                    </a:p>
                  </a:txBody>
                  <a:tcPr marL="93159" marR="93159" marT="46580" marB="46580"/>
                </a:tc>
                <a:extLst>
                  <a:ext uri="{0D108BD9-81ED-4DB2-BD59-A6C34878D82A}">
                    <a16:rowId xmlns:a16="http://schemas.microsoft.com/office/drawing/2014/main" val="10001"/>
                  </a:ext>
                </a:extLst>
              </a:tr>
              <a:tr h="543428">
                <a:tc>
                  <a:txBody>
                    <a:bodyPr/>
                    <a:lstStyle/>
                    <a:p>
                      <a:r>
                        <a:rPr lang="en-US" sz="2000" dirty="0"/>
                        <a:t>1955</a:t>
                      </a:r>
                    </a:p>
                  </a:txBody>
                  <a:tcPr marL="93159" marR="93159" marT="46580" marB="46580"/>
                </a:tc>
                <a:tc>
                  <a:txBody>
                    <a:bodyPr/>
                    <a:lstStyle/>
                    <a:p>
                      <a:r>
                        <a:rPr lang="en-US" sz="2000" dirty="0"/>
                        <a:t>66 and 2 months</a:t>
                      </a:r>
                    </a:p>
                  </a:txBody>
                  <a:tcPr marL="93159" marR="93159" marT="46580" marB="46580"/>
                </a:tc>
                <a:tc>
                  <a:txBody>
                    <a:bodyPr/>
                    <a:lstStyle/>
                    <a:p>
                      <a:r>
                        <a:rPr lang="en-US" sz="2000" dirty="0"/>
                        <a:t>25.83%</a:t>
                      </a:r>
                    </a:p>
                  </a:txBody>
                  <a:tcPr marL="93159" marR="93159" marT="46580" marB="46580"/>
                </a:tc>
                <a:tc>
                  <a:txBody>
                    <a:bodyPr/>
                    <a:lstStyle/>
                    <a:p>
                      <a:r>
                        <a:rPr lang="en-US" sz="2000" dirty="0"/>
                        <a:t>30.83%</a:t>
                      </a:r>
                    </a:p>
                  </a:txBody>
                  <a:tcPr marL="93159" marR="93159" marT="46580" marB="46580"/>
                </a:tc>
                <a:extLst>
                  <a:ext uri="{0D108BD9-81ED-4DB2-BD59-A6C34878D82A}">
                    <a16:rowId xmlns:a16="http://schemas.microsoft.com/office/drawing/2014/main" val="10002"/>
                  </a:ext>
                </a:extLst>
              </a:tr>
              <a:tr h="574480">
                <a:tc>
                  <a:txBody>
                    <a:bodyPr/>
                    <a:lstStyle/>
                    <a:p>
                      <a:r>
                        <a:rPr lang="en-US" sz="2000" dirty="0"/>
                        <a:t>1956</a:t>
                      </a:r>
                    </a:p>
                  </a:txBody>
                  <a:tcPr marL="93159" marR="93159" marT="46580" marB="46580"/>
                </a:tc>
                <a:tc>
                  <a:txBody>
                    <a:bodyPr/>
                    <a:lstStyle/>
                    <a:p>
                      <a:r>
                        <a:rPr lang="en-US" sz="2000" dirty="0"/>
                        <a:t>66 and 4 months</a:t>
                      </a:r>
                    </a:p>
                  </a:txBody>
                  <a:tcPr marL="93159" marR="93159" marT="46580" marB="46580"/>
                </a:tc>
                <a:tc>
                  <a:txBody>
                    <a:bodyPr/>
                    <a:lstStyle/>
                    <a:p>
                      <a:r>
                        <a:rPr lang="en-US" sz="2000" dirty="0"/>
                        <a:t>26.67%</a:t>
                      </a:r>
                    </a:p>
                  </a:txBody>
                  <a:tcPr marL="93159" marR="93159" marT="46580" marB="46580"/>
                </a:tc>
                <a:tc>
                  <a:txBody>
                    <a:bodyPr/>
                    <a:lstStyle/>
                    <a:p>
                      <a:r>
                        <a:rPr lang="en-US" sz="2000" dirty="0"/>
                        <a:t>31.67%</a:t>
                      </a:r>
                    </a:p>
                  </a:txBody>
                  <a:tcPr marL="93159" marR="93159" marT="46580" marB="46580"/>
                </a:tc>
                <a:extLst>
                  <a:ext uri="{0D108BD9-81ED-4DB2-BD59-A6C34878D82A}">
                    <a16:rowId xmlns:a16="http://schemas.microsoft.com/office/drawing/2014/main" val="10003"/>
                  </a:ext>
                </a:extLst>
              </a:tr>
              <a:tr h="527900">
                <a:tc>
                  <a:txBody>
                    <a:bodyPr/>
                    <a:lstStyle/>
                    <a:p>
                      <a:r>
                        <a:rPr lang="en-US" sz="2000" dirty="0"/>
                        <a:t>1957</a:t>
                      </a:r>
                    </a:p>
                  </a:txBody>
                  <a:tcPr marL="93159" marR="93159" marT="46580" marB="46580"/>
                </a:tc>
                <a:tc>
                  <a:txBody>
                    <a:bodyPr/>
                    <a:lstStyle/>
                    <a:p>
                      <a:r>
                        <a:rPr lang="en-US" sz="2000" dirty="0"/>
                        <a:t>66 and 6 months</a:t>
                      </a:r>
                    </a:p>
                  </a:txBody>
                  <a:tcPr marL="93159" marR="93159" marT="46580" marB="46580"/>
                </a:tc>
                <a:tc>
                  <a:txBody>
                    <a:bodyPr/>
                    <a:lstStyle/>
                    <a:p>
                      <a:r>
                        <a:rPr lang="en-US" sz="2000" dirty="0"/>
                        <a:t>27.5%</a:t>
                      </a:r>
                    </a:p>
                  </a:txBody>
                  <a:tcPr marL="93159" marR="93159" marT="46580" marB="46580"/>
                </a:tc>
                <a:tc>
                  <a:txBody>
                    <a:bodyPr/>
                    <a:lstStyle/>
                    <a:p>
                      <a:r>
                        <a:rPr lang="en-US" sz="2000" dirty="0"/>
                        <a:t>32.5%</a:t>
                      </a:r>
                    </a:p>
                  </a:txBody>
                  <a:tcPr marL="93159" marR="93159" marT="46580" marB="46580"/>
                </a:tc>
                <a:extLst>
                  <a:ext uri="{0D108BD9-81ED-4DB2-BD59-A6C34878D82A}">
                    <a16:rowId xmlns:a16="http://schemas.microsoft.com/office/drawing/2014/main" val="10004"/>
                  </a:ext>
                </a:extLst>
              </a:tr>
              <a:tr h="558954">
                <a:tc>
                  <a:txBody>
                    <a:bodyPr/>
                    <a:lstStyle/>
                    <a:p>
                      <a:r>
                        <a:rPr lang="en-US" sz="2000" dirty="0"/>
                        <a:t>1958</a:t>
                      </a:r>
                    </a:p>
                  </a:txBody>
                  <a:tcPr marL="93159" marR="93159" marT="46580" marB="46580"/>
                </a:tc>
                <a:tc>
                  <a:txBody>
                    <a:bodyPr/>
                    <a:lstStyle/>
                    <a:p>
                      <a:r>
                        <a:rPr lang="en-US" sz="2000" dirty="0"/>
                        <a:t>66</a:t>
                      </a:r>
                      <a:r>
                        <a:rPr lang="en-US" sz="2000" baseline="0" dirty="0"/>
                        <a:t> and 8 months</a:t>
                      </a:r>
                    </a:p>
                  </a:txBody>
                  <a:tcPr marL="93159" marR="93159" marT="46580" marB="46580"/>
                </a:tc>
                <a:tc>
                  <a:txBody>
                    <a:bodyPr/>
                    <a:lstStyle/>
                    <a:p>
                      <a:r>
                        <a:rPr lang="en-US" sz="2000" dirty="0"/>
                        <a:t>28.33%</a:t>
                      </a:r>
                    </a:p>
                  </a:txBody>
                  <a:tcPr marL="93159" marR="93159" marT="46580" marB="46580"/>
                </a:tc>
                <a:tc>
                  <a:txBody>
                    <a:bodyPr/>
                    <a:lstStyle/>
                    <a:p>
                      <a:r>
                        <a:rPr lang="en-US" sz="2000" dirty="0"/>
                        <a:t>33.33%</a:t>
                      </a:r>
                    </a:p>
                  </a:txBody>
                  <a:tcPr marL="93159" marR="93159" marT="46580" marB="46580"/>
                </a:tc>
                <a:extLst>
                  <a:ext uri="{0D108BD9-81ED-4DB2-BD59-A6C34878D82A}">
                    <a16:rowId xmlns:a16="http://schemas.microsoft.com/office/drawing/2014/main" val="10005"/>
                  </a:ext>
                </a:extLst>
              </a:tr>
              <a:tr h="714219">
                <a:tc>
                  <a:txBody>
                    <a:bodyPr/>
                    <a:lstStyle/>
                    <a:p>
                      <a:r>
                        <a:rPr lang="en-US" sz="2000" dirty="0"/>
                        <a:t>1959</a:t>
                      </a:r>
                    </a:p>
                  </a:txBody>
                  <a:tcPr marL="93159" marR="93159" marT="46580" marB="46580"/>
                </a:tc>
                <a:tc>
                  <a:txBody>
                    <a:bodyPr/>
                    <a:lstStyle/>
                    <a:p>
                      <a:r>
                        <a:rPr lang="en-US" sz="2000" dirty="0"/>
                        <a:t>66 and 10 months</a:t>
                      </a:r>
                    </a:p>
                  </a:txBody>
                  <a:tcPr marL="93159" marR="93159" marT="46580" marB="46580"/>
                </a:tc>
                <a:tc>
                  <a:txBody>
                    <a:bodyPr/>
                    <a:lstStyle/>
                    <a:p>
                      <a:r>
                        <a:rPr lang="en-US" sz="2000" dirty="0"/>
                        <a:t>29.17%</a:t>
                      </a:r>
                    </a:p>
                  </a:txBody>
                  <a:tcPr marL="93159" marR="93159" marT="46580" marB="46580"/>
                </a:tc>
                <a:tc>
                  <a:txBody>
                    <a:bodyPr/>
                    <a:lstStyle/>
                    <a:p>
                      <a:r>
                        <a:rPr lang="en-US" sz="2000" dirty="0"/>
                        <a:t>34.17%</a:t>
                      </a:r>
                    </a:p>
                  </a:txBody>
                  <a:tcPr marL="93159" marR="93159" marT="46580" marB="46580"/>
                </a:tc>
                <a:extLst>
                  <a:ext uri="{0D108BD9-81ED-4DB2-BD59-A6C34878D82A}">
                    <a16:rowId xmlns:a16="http://schemas.microsoft.com/office/drawing/2014/main" val="10006"/>
                  </a:ext>
                </a:extLst>
              </a:tr>
              <a:tr h="621060">
                <a:tc>
                  <a:txBody>
                    <a:bodyPr/>
                    <a:lstStyle/>
                    <a:p>
                      <a:r>
                        <a:rPr lang="en-US" sz="2000" dirty="0"/>
                        <a:t>1960 +</a:t>
                      </a:r>
                    </a:p>
                  </a:txBody>
                  <a:tcPr marL="93159" marR="93159" marT="46580" marB="46580"/>
                </a:tc>
                <a:tc>
                  <a:txBody>
                    <a:bodyPr/>
                    <a:lstStyle/>
                    <a:p>
                      <a:r>
                        <a:rPr lang="en-US" sz="2000" dirty="0"/>
                        <a:t>67</a:t>
                      </a:r>
                    </a:p>
                  </a:txBody>
                  <a:tcPr marL="93159" marR="93159" marT="46580" marB="46580"/>
                </a:tc>
                <a:tc>
                  <a:txBody>
                    <a:bodyPr/>
                    <a:lstStyle/>
                    <a:p>
                      <a:r>
                        <a:rPr lang="en-US" sz="2000" dirty="0"/>
                        <a:t>30%</a:t>
                      </a:r>
                    </a:p>
                  </a:txBody>
                  <a:tcPr marL="93159" marR="93159" marT="46580" marB="46580"/>
                </a:tc>
                <a:tc>
                  <a:txBody>
                    <a:bodyPr/>
                    <a:lstStyle/>
                    <a:p>
                      <a:r>
                        <a:rPr lang="en-US" sz="2000" dirty="0"/>
                        <a:t>35%</a:t>
                      </a:r>
                    </a:p>
                  </a:txBody>
                  <a:tcPr marL="93159" marR="93159" marT="46580" marB="4658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405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840069"/>
            <a:ext cx="9144000" cy="646331"/>
          </a:xfrm>
          <a:prstGeom prst="rect">
            <a:avLst/>
          </a:prstGeom>
          <a:noFill/>
        </p:spPr>
        <p:txBody>
          <a:bodyPr wrap="square" rtlCol="0">
            <a:spAutoFit/>
          </a:bodyPr>
          <a:lstStyle/>
          <a:p>
            <a:pPr algn="ctr"/>
            <a:r>
              <a:rPr lang="en-US" altLang="en-US" sz="3600" b="1" dirty="0">
                <a:solidFill>
                  <a:srgbClr val="003366"/>
                </a:solidFill>
                <a:latin typeface="Times"/>
                <a:ea typeface="Batang" panose="02030600000101010101" pitchFamily="18" charset="-127"/>
                <a:cs typeface="Calibri" pitchFamily="34" charset="0"/>
              </a:rPr>
              <a:t>We’re With You Through Life’s Journey</a:t>
            </a:r>
          </a:p>
        </p:txBody>
      </p:sp>
      <p:sp>
        <p:nvSpPr>
          <p:cNvPr id="15" name="Freeform 14"/>
          <p:cNvSpPr/>
          <p:nvPr/>
        </p:nvSpPr>
        <p:spPr>
          <a:xfrm>
            <a:off x="1144075" y="1380744"/>
            <a:ext cx="7136722" cy="1837944"/>
          </a:xfrm>
          <a:custGeom>
            <a:avLst/>
            <a:gdLst>
              <a:gd name="connsiteX0" fmla="*/ 6363149 w 7136722"/>
              <a:gd name="connsiteY0" fmla="*/ 0 h 1837944"/>
              <a:gd name="connsiteX1" fmla="*/ 6646613 w 7136722"/>
              <a:gd name="connsiteY1" fmla="*/ 1353312 h 1837944"/>
              <a:gd name="connsiteX2" fmla="*/ 666437 w 7136722"/>
              <a:gd name="connsiteY2" fmla="*/ 795528 h 1837944"/>
              <a:gd name="connsiteX3" fmla="*/ 99509 w 7136722"/>
              <a:gd name="connsiteY3" fmla="*/ 1837944 h 1837944"/>
            </a:gdLst>
            <a:ahLst/>
            <a:cxnLst>
              <a:cxn ang="0">
                <a:pos x="connsiteX0" y="connsiteY0"/>
              </a:cxn>
              <a:cxn ang="0">
                <a:pos x="connsiteX1" y="connsiteY1"/>
              </a:cxn>
              <a:cxn ang="0">
                <a:pos x="connsiteX2" y="connsiteY2"/>
              </a:cxn>
              <a:cxn ang="0">
                <a:pos x="connsiteX3" y="connsiteY3"/>
              </a:cxn>
            </a:cxnLst>
            <a:rect l="l" t="t" r="r" b="b"/>
            <a:pathLst>
              <a:path w="7136722" h="1837944">
                <a:moveTo>
                  <a:pt x="6363149" y="0"/>
                </a:moveTo>
                <a:cubicBezTo>
                  <a:pt x="6979607" y="610362"/>
                  <a:pt x="7596065" y="1220724"/>
                  <a:pt x="6646613" y="1353312"/>
                </a:cubicBezTo>
                <a:cubicBezTo>
                  <a:pt x="5697161" y="1485900"/>
                  <a:pt x="1757621" y="714756"/>
                  <a:pt x="666437" y="795528"/>
                </a:cubicBezTo>
                <a:cubicBezTo>
                  <a:pt x="-424747" y="876300"/>
                  <a:pt x="169613" y="1685544"/>
                  <a:pt x="99509" y="1837944"/>
                </a:cubicBezTo>
              </a:path>
            </a:pathLst>
          </a:custGeom>
          <a:noFill/>
          <a:ln w="177800">
            <a:solidFill>
              <a:srgbClr val="0F7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21080" y="3810000"/>
            <a:ext cx="7214616" cy="0"/>
          </a:xfrm>
          <a:prstGeom prst="line">
            <a:avLst/>
          </a:prstGeom>
          <a:ln w="177800">
            <a:solidFill>
              <a:srgbClr val="007D7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 y="1197864"/>
            <a:ext cx="7214616" cy="0"/>
          </a:xfrm>
          <a:prstGeom prst="line">
            <a:avLst/>
          </a:prstGeom>
          <a:ln w="177800">
            <a:solidFill>
              <a:srgbClr val="0F7B7D"/>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t="-460" r="342"/>
          <a:stretch/>
        </p:blipFill>
        <p:spPr>
          <a:xfrm>
            <a:off x="6291072" y="2968752"/>
            <a:ext cx="2450592" cy="1572768"/>
          </a:xfrm>
          <a:prstGeom prst="rect">
            <a:avLst/>
          </a:prstGeom>
          <a:ln w="38100">
            <a:solidFill>
              <a:srgbClr val="0F7B7D"/>
            </a:solidFill>
          </a:ln>
        </p:spPr>
      </p:pic>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r="927"/>
          <a:stretch/>
        </p:blipFill>
        <p:spPr>
          <a:xfrm>
            <a:off x="3357372" y="2968752"/>
            <a:ext cx="2450592" cy="1572768"/>
          </a:xfrm>
          <a:prstGeom prst="rect">
            <a:avLst/>
          </a:prstGeom>
          <a:ln w="38100">
            <a:solidFill>
              <a:srgbClr val="0F7B7D"/>
            </a:solidFill>
          </a:ln>
        </p:spPr>
      </p:pic>
      <p:pic>
        <p:nvPicPr>
          <p:cNvPr id="20" name="Picture 2" descr="C:\Users\286051\Downloads\iStock_84928589_XLARG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190" b="821"/>
          <a:stretch/>
        </p:blipFill>
        <p:spPr bwMode="auto">
          <a:xfrm>
            <a:off x="466791" y="2968752"/>
            <a:ext cx="2450592" cy="1572768"/>
          </a:xfrm>
          <a:prstGeom prst="rect">
            <a:avLst/>
          </a:prstGeom>
          <a:noFill/>
          <a:ln w="38100">
            <a:solidFill>
              <a:srgbClr val="0F7B7D"/>
            </a:solidFill>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r="800"/>
          <a:stretch/>
        </p:blipFill>
        <p:spPr>
          <a:xfrm>
            <a:off x="6291072" y="381000"/>
            <a:ext cx="2450592" cy="1572768"/>
          </a:xfrm>
          <a:prstGeom prst="rect">
            <a:avLst/>
          </a:prstGeom>
          <a:ln w="38100">
            <a:solidFill>
              <a:srgbClr val="0F7B7D"/>
            </a:solidFill>
          </a:ln>
        </p:spPr>
      </p:pic>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l="1" r="170"/>
          <a:stretch/>
        </p:blipFill>
        <p:spPr>
          <a:xfrm>
            <a:off x="3357372" y="381000"/>
            <a:ext cx="2450592" cy="1572768"/>
          </a:xfrm>
          <a:prstGeom prst="rect">
            <a:avLst/>
          </a:prstGeom>
          <a:ln w="38100">
            <a:solidFill>
              <a:srgbClr val="0F7B7D"/>
            </a:solidFill>
          </a:ln>
        </p:spPr>
      </p:pic>
      <p:pic>
        <p:nvPicPr>
          <p:cNvPr id="23" name="Picture 22"/>
          <p:cNvPicPr>
            <a:picLocks noChangeAspect="1"/>
          </p:cNvPicPr>
          <p:nvPr/>
        </p:nvPicPr>
        <p:blipFill rotWithShape="1">
          <a:blip r:embed="rId8" cstate="screen">
            <a:extLst>
              <a:ext uri="{28A0092B-C50C-407E-A947-70E740481C1C}">
                <a14:useLocalDpi xmlns:a14="http://schemas.microsoft.com/office/drawing/2010/main"/>
              </a:ext>
            </a:extLst>
          </a:blip>
          <a:srcRect t="-58" b="1"/>
          <a:stretch/>
        </p:blipFill>
        <p:spPr>
          <a:xfrm>
            <a:off x="466344" y="381000"/>
            <a:ext cx="2451487" cy="1572768"/>
          </a:xfrm>
          <a:prstGeom prst="rect">
            <a:avLst/>
          </a:prstGeom>
          <a:ln w="38100">
            <a:solidFill>
              <a:srgbClr val="0F7B7D"/>
            </a:solidFill>
          </a:ln>
        </p:spPr>
      </p:pic>
    </p:spTree>
    <p:extLst>
      <p:ext uri="{BB962C8B-B14F-4D97-AF65-F5344CB8AC3E}">
        <p14:creationId xmlns:p14="http://schemas.microsoft.com/office/powerpoint/2010/main" val="132542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89341264"/>
              </p:ext>
            </p:extLst>
          </p:nvPr>
        </p:nvGraphicFramePr>
        <p:xfrm>
          <a:off x="152400" y="914400"/>
          <a:ext cx="8861237" cy="3947036"/>
        </p:xfrm>
        <a:graphic>
          <a:graphicData uri="http://schemas.openxmlformats.org/drawingml/2006/table">
            <a:tbl>
              <a:tblPr firstRow="1" bandRow="1">
                <a:tableStyleId>{69CF1AB2-1976-4502-BF36-3FF5EA218861}</a:tableStyleId>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98637">
                  <a:extLst>
                    <a:ext uri="{9D8B030D-6E8A-4147-A177-3AD203B41FA5}">
                      <a16:colId xmlns:a16="http://schemas.microsoft.com/office/drawing/2014/main" val="20002"/>
                    </a:ext>
                  </a:extLst>
                </a:gridCol>
              </a:tblGrid>
              <a:tr h="746576">
                <a:tc>
                  <a:txBody>
                    <a:bodyPr/>
                    <a:lstStyle/>
                    <a:p>
                      <a:pPr algn="ctr"/>
                      <a:r>
                        <a:rPr lang="en-US" sz="2000" dirty="0">
                          <a:solidFill>
                            <a:schemeClr val="bg1"/>
                          </a:solidFill>
                        </a:rPr>
                        <a:t>If you are</a:t>
                      </a:r>
                    </a:p>
                  </a:txBody>
                  <a:tcPr marT="45730" marB="45730" anchor="ctr">
                    <a:solidFill>
                      <a:srgbClr val="007D7D"/>
                    </a:solidFill>
                  </a:tcPr>
                </a:tc>
                <a:tc>
                  <a:txBody>
                    <a:bodyPr/>
                    <a:lstStyle/>
                    <a:p>
                      <a:pPr algn="ctr"/>
                      <a:r>
                        <a:rPr lang="en-US" sz="2000" dirty="0">
                          <a:solidFill>
                            <a:schemeClr val="bg1"/>
                          </a:solidFill>
                        </a:rPr>
                        <a:t>You can</a:t>
                      </a:r>
                      <a:r>
                        <a:rPr lang="en-US" sz="2000" baseline="0" dirty="0">
                          <a:solidFill>
                            <a:schemeClr val="bg1"/>
                          </a:solidFill>
                        </a:rPr>
                        <a:t> make up to</a:t>
                      </a:r>
                      <a:endParaRPr lang="en-US" sz="2000" dirty="0">
                        <a:solidFill>
                          <a:schemeClr val="bg1"/>
                        </a:solidFill>
                      </a:endParaRPr>
                    </a:p>
                  </a:txBody>
                  <a:tcPr marT="45730" marB="45730" anchor="ctr">
                    <a:solidFill>
                      <a:srgbClr val="007D7D"/>
                    </a:solidFill>
                  </a:tcPr>
                </a:tc>
                <a:tc>
                  <a:txBody>
                    <a:bodyPr/>
                    <a:lstStyle/>
                    <a:p>
                      <a:pPr algn="ctr"/>
                      <a:r>
                        <a:rPr lang="en-US" sz="2000" dirty="0">
                          <a:solidFill>
                            <a:schemeClr val="bg1"/>
                          </a:solidFill>
                        </a:rPr>
                        <a:t>If you</a:t>
                      </a:r>
                      <a:r>
                        <a:rPr lang="en-US" sz="2000" baseline="0" dirty="0">
                          <a:solidFill>
                            <a:schemeClr val="bg1"/>
                          </a:solidFill>
                        </a:rPr>
                        <a:t> earn more, some benefits will be withheld</a:t>
                      </a:r>
                      <a:endParaRPr lang="en-US" sz="2000" dirty="0">
                        <a:solidFill>
                          <a:schemeClr val="bg1"/>
                        </a:solidFill>
                      </a:endParaRPr>
                    </a:p>
                  </a:txBody>
                  <a:tcPr marT="45730" marB="45730" anchor="ctr">
                    <a:solidFill>
                      <a:srgbClr val="007D7D"/>
                    </a:solidFill>
                  </a:tcPr>
                </a:tc>
                <a:extLst>
                  <a:ext uri="{0D108BD9-81ED-4DB2-BD59-A6C34878D82A}">
                    <a16:rowId xmlns:a16="http://schemas.microsoft.com/office/drawing/2014/main" val="10000"/>
                  </a:ext>
                </a:extLst>
              </a:tr>
              <a:tr h="746693">
                <a:tc>
                  <a:txBody>
                    <a:bodyPr/>
                    <a:lstStyle/>
                    <a:p>
                      <a:r>
                        <a:rPr lang="en-US" sz="2400" dirty="0"/>
                        <a:t>Under Full Retirement Age</a:t>
                      </a:r>
                    </a:p>
                  </a:txBody>
                  <a:tcPr marT="45730" marB="45730"/>
                </a:tc>
                <a:tc>
                  <a:txBody>
                    <a:bodyPr/>
                    <a:lstStyle/>
                    <a:p>
                      <a:r>
                        <a:rPr lang="en-US" sz="2400" dirty="0"/>
                        <a:t>$17,040/yr. </a:t>
                      </a:r>
                    </a:p>
                  </a:txBody>
                  <a:tcPr marT="45730" marB="45730"/>
                </a:tc>
                <a:tc>
                  <a:txBody>
                    <a:bodyPr/>
                    <a:lstStyle/>
                    <a:p>
                      <a:r>
                        <a:rPr lang="en-US" sz="2400" dirty="0"/>
                        <a:t>$1 for every $2</a:t>
                      </a:r>
                    </a:p>
                  </a:txBody>
                  <a:tcPr marT="45730" marB="45730"/>
                </a:tc>
                <a:extLst>
                  <a:ext uri="{0D108BD9-81ED-4DB2-BD59-A6C34878D82A}">
                    <a16:rowId xmlns:a16="http://schemas.microsoft.com/office/drawing/2014/main" val="10001"/>
                  </a:ext>
                </a:extLst>
              </a:tr>
              <a:tr h="1005896">
                <a:tc>
                  <a:txBody>
                    <a:bodyPr/>
                    <a:lstStyle/>
                    <a:p>
                      <a:r>
                        <a:rPr lang="en-US" sz="2400" dirty="0"/>
                        <a:t>The Year Full Retirement Age is Reached</a:t>
                      </a:r>
                    </a:p>
                  </a:txBody>
                  <a:tcPr marT="45730" marB="45730"/>
                </a:tc>
                <a:tc>
                  <a:txBody>
                    <a:bodyPr/>
                    <a:lstStyle/>
                    <a:p>
                      <a:r>
                        <a:rPr lang="en-US" sz="2400" dirty="0"/>
                        <a:t>$45,360/yr. </a:t>
                      </a:r>
                      <a:br>
                        <a:rPr lang="en-US" sz="2400" dirty="0"/>
                      </a:br>
                      <a:r>
                        <a:rPr lang="en-US" sz="2400" dirty="0"/>
                        <a:t>before month of full</a:t>
                      </a:r>
                      <a:r>
                        <a:rPr lang="en-US" sz="2400" baseline="0" dirty="0"/>
                        <a:t> retirement age</a:t>
                      </a:r>
                      <a:endParaRPr lang="en-US" sz="2400" dirty="0"/>
                    </a:p>
                  </a:txBody>
                  <a:tcPr marT="45730" marB="45730"/>
                </a:tc>
                <a:tc>
                  <a:txBody>
                    <a:bodyPr/>
                    <a:lstStyle/>
                    <a:p>
                      <a:r>
                        <a:rPr lang="en-US" sz="2400" dirty="0"/>
                        <a:t>$1 for every $3</a:t>
                      </a:r>
                    </a:p>
                  </a:txBody>
                  <a:tcPr marT="45730" marB="45730"/>
                </a:tc>
                <a:extLst>
                  <a:ext uri="{0D108BD9-81ED-4DB2-BD59-A6C34878D82A}">
                    <a16:rowId xmlns:a16="http://schemas.microsoft.com/office/drawing/2014/main" val="10002"/>
                  </a:ext>
                </a:extLst>
              </a:tr>
              <a:tr h="967935">
                <a:tc>
                  <a:txBody>
                    <a:bodyPr/>
                    <a:lstStyle/>
                    <a:p>
                      <a:r>
                        <a:rPr lang="en-US" sz="2400" dirty="0"/>
                        <a:t>Month of Full Retirement Age </a:t>
                      </a:r>
                      <a:br>
                        <a:rPr lang="en-US" sz="2400" dirty="0"/>
                      </a:br>
                      <a:r>
                        <a:rPr lang="en-US" sz="2400" dirty="0"/>
                        <a:t>and Above</a:t>
                      </a:r>
                    </a:p>
                  </a:txBody>
                  <a:tcPr marT="45730" marB="45730"/>
                </a:tc>
                <a:tc>
                  <a:txBody>
                    <a:bodyPr/>
                    <a:lstStyle/>
                    <a:p>
                      <a:r>
                        <a:rPr lang="en-US" sz="2400" dirty="0"/>
                        <a:t>No Limit</a:t>
                      </a:r>
                    </a:p>
                    <a:p>
                      <a:endParaRPr lang="en-US" sz="2400" dirty="0"/>
                    </a:p>
                  </a:txBody>
                  <a:tcPr marT="45730" marB="45730"/>
                </a:tc>
                <a:tc>
                  <a:txBody>
                    <a:bodyPr/>
                    <a:lstStyle/>
                    <a:p>
                      <a:r>
                        <a:rPr lang="en-US" sz="2400" dirty="0"/>
                        <a:t>No Limit</a:t>
                      </a:r>
                    </a:p>
                  </a:txBody>
                  <a:tcPr marT="45730" marB="45730"/>
                </a:tc>
                <a:extLst>
                  <a:ext uri="{0D108BD9-81ED-4DB2-BD59-A6C34878D82A}">
                    <a16:rowId xmlns:a16="http://schemas.microsoft.com/office/drawing/2014/main" val="10003"/>
                  </a:ext>
                </a:extLst>
              </a:tr>
            </a:tbl>
          </a:graphicData>
        </a:graphic>
      </p:graphicFrame>
      <p:sp>
        <p:nvSpPr>
          <p:cNvPr id="8" name="TextBox 4"/>
          <p:cNvSpPr txBox="1">
            <a:spLocks noChangeArrowheads="1"/>
          </p:cNvSpPr>
          <p:nvPr/>
        </p:nvSpPr>
        <p:spPr bwMode="auto">
          <a:xfrm>
            <a:off x="990600" y="4876800"/>
            <a:ext cx="7359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ct val="0"/>
              </a:spcBef>
              <a:buFontTx/>
              <a:buNone/>
            </a:pPr>
            <a:r>
              <a:rPr lang="en-US" altLang="en-US" sz="1800" b="0" dirty="0">
                <a:solidFill>
                  <a:srgbClr val="003366"/>
                </a:solidFill>
              </a:rPr>
              <a:t>Note: If some of your retirement benefits are withheld because of your earnings, your benefits will be increased starting at your full retirement age to take into account those months in which benefits were withheld.</a:t>
            </a:r>
          </a:p>
        </p:txBody>
      </p:sp>
      <p:sp>
        <p:nvSpPr>
          <p:cNvPr id="2" name="Rectangle 1"/>
          <p:cNvSpPr/>
          <p:nvPr/>
        </p:nvSpPr>
        <p:spPr>
          <a:xfrm>
            <a:off x="0" y="76200"/>
            <a:ext cx="9143999" cy="707886"/>
          </a:xfrm>
          <a:prstGeom prst="rect">
            <a:avLst/>
          </a:prstGeom>
        </p:spPr>
        <p:txBody>
          <a:bodyPr wrap="square">
            <a:spAutoFit/>
          </a:bodyPr>
          <a:lstStyle/>
          <a:p>
            <a:pPr algn="ctr"/>
            <a:r>
              <a:rPr lang="en-US" sz="4000" b="1" dirty="0">
                <a:latin typeface="+mj-lt"/>
              </a:rPr>
              <a:t>Working While Receiving Benefits</a:t>
            </a:r>
          </a:p>
        </p:txBody>
      </p:sp>
    </p:spTree>
    <p:extLst>
      <p:ext uri="{BB962C8B-B14F-4D97-AF65-F5344CB8AC3E}">
        <p14:creationId xmlns:p14="http://schemas.microsoft.com/office/powerpoint/2010/main" val="41421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200764"/>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4400" b="1" dirty="0">
                <a:solidFill>
                  <a:srgbClr val="002060"/>
                </a:solidFill>
                <a:latin typeface="+mj-lt"/>
              </a:rPr>
              <a:t>What Income Counts?</a:t>
            </a:r>
          </a:p>
        </p:txBody>
      </p:sp>
      <p:sp>
        <p:nvSpPr>
          <p:cNvPr id="7" name="Text Box 5"/>
          <p:cNvSpPr txBox="1">
            <a:spLocks noChangeArrowheads="1"/>
          </p:cNvSpPr>
          <p:nvPr/>
        </p:nvSpPr>
        <p:spPr bwMode="auto">
          <a:xfrm>
            <a:off x="13447" y="1302659"/>
            <a:ext cx="91440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srgbClr val="002060"/>
                </a:solidFill>
                <a:latin typeface="+mn-lt"/>
              </a:rPr>
              <a:t>Gross Wages </a:t>
            </a:r>
            <a:r>
              <a:rPr lang="en-US" altLang="en-US" sz="2400" dirty="0">
                <a:solidFill>
                  <a:srgbClr val="002060"/>
                </a:solidFill>
                <a:latin typeface="+mn-lt"/>
              </a:rPr>
              <a:t>from employment and/or</a:t>
            </a:r>
          </a:p>
          <a:p>
            <a:pPr algn="ctr" eaLnBrk="1" fontAlgn="base" hangingPunct="1">
              <a:spcBef>
                <a:spcPts val="600"/>
              </a:spcBef>
              <a:spcAft>
                <a:spcPct val="0"/>
              </a:spcAft>
              <a:buFontTx/>
              <a:buNone/>
            </a:pPr>
            <a:r>
              <a:rPr lang="en-US" altLang="en-US" sz="2400" b="1" dirty="0">
                <a:solidFill>
                  <a:srgbClr val="002060"/>
                </a:solidFill>
                <a:latin typeface="+mn-lt"/>
              </a:rPr>
              <a:t>Net Earnings </a:t>
            </a:r>
            <a:r>
              <a:rPr lang="en-US" altLang="en-US" sz="2400" dirty="0">
                <a:solidFill>
                  <a:srgbClr val="002060"/>
                </a:solidFill>
                <a:latin typeface="+mn-lt"/>
              </a:rPr>
              <a:t>from self employment</a:t>
            </a:r>
          </a:p>
        </p:txBody>
      </p:sp>
      <p:sp>
        <p:nvSpPr>
          <p:cNvPr id="8" name="Text Box 16"/>
          <p:cNvSpPr txBox="1">
            <a:spLocks noChangeArrowheads="1"/>
          </p:cNvSpPr>
          <p:nvPr/>
        </p:nvSpPr>
        <p:spPr bwMode="auto">
          <a:xfrm>
            <a:off x="-2690" y="28755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srgbClr val="002060"/>
                </a:solidFill>
                <a:latin typeface="+mn-lt"/>
              </a:rPr>
              <a:t>Income that Does NOT Count as Earnings:</a:t>
            </a:r>
          </a:p>
        </p:txBody>
      </p:sp>
      <p:sp>
        <p:nvSpPr>
          <p:cNvPr id="13" name="Text Box 19"/>
          <p:cNvSpPr txBox="1">
            <a:spLocks noChangeArrowheads="1"/>
          </p:cNvSpPr>
          <p:nvPr/>
        </p:nvSpPr>
        <p:spPr bwMode="auto">
          <a:xfrm>
            <a:off x="1156447" y="3465104"/>
            <a:ext cx="38727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ts val="1800"/>
              </a:spcBef>
              <a:spcAft>
                <a:spcPct val="0"/>
              </a:spcAft>
              <a:buClr>
                <a:srgbClr val="D12229"/>
              </a:buClr>
              <a:buFont typeface="Wingdings" panose="05000000000000000000" pitchFamily="2" charset="2"/>
              <a:buChar char="§"/>
            </a:pPr>
            <a:r>
              <a:rPr lang="en-US" altLang="en-US" sz="2400" dirty="0">
                <a:solidFill>
                  <a:srgbClr val="002060"/>
                </a:solidFill>
                <a:latin typeface="+mn-lt"/>
              </a:rPr>
              <a:t>Inheritance payments</a:t>
            </a:r>
          </a:p>
          <a:p>
            <a:pPr eaLnBrk="1" fontAlgn="base" hangingPunct="1">
              <a:spcBef>
                <a:spcPts val="1800"/>
              </a:spcBef>
              <a:spcAft>
                <a:spcPct val="0"/>
              </a:spcAft>
              <a:buClr>
                <a:srgbClr val="D12229"/>
              </a:buClr>
              <a:buFont typeface="Wingdings" panose="05000000000000000000" pitchFamily="2" charset="2"/>
              <a:buChar char="§"/>
            </a:pPr>
            <a:r>
              <a:rPr lang="en-US" altLang="en-US" sz="2400" dirty="0">
                <a:solidFill>
                  <a:srgbClr val="002060"/>
                </a:solidFill>
                <a:latin typeface="+mn-lt"/>
              </a:rPr>
              <a:t>Pensions</a:t>
            </a:r>
          </a:p>
          <a:p>
            <a:pPr eaLnBrk="1" fontAlgn="base" hangingPunct="1">
              <a:spcBef>
                <a:spcPts val="1800"/>
              </a:spcBef>
              <a:spcAft>
                <a:spcPct val="0"/>
              </a:spcAft>
              <a:buClr>
                <a:srgbClr val="D12229"/>
              </a:buClr>
              <a:buFont typeface="Wingdings" panose="05000000000000000000" pitchFamily="2" charset="2"/>
              <a:buChar char="§"/>
            </a:pPr>
            <a:r>
              <a:rPr lang="en-US" altLang="en-US" sz="2400" dirty="0">
                <a:solidFill>
                  <a:srgbClr val="002060"/>
                </a:solidFill>
                <a:latin typeface="+mn-lt"/>
              </a:rPr>
              <a:t>Income from investments</a:t>
            </a:r>
            <a:r>
              <a:rPr lang="en-US" altLang="en-US" sz="2000" dirty="0">
                <a:solidFill>
                  <a:srgbClr val="002060"/>
                </a:solidFill>
                <a:latin typeface="Arial Narrow" panose="020B0606020202030204" pitchFamily="34" charset="0"/>
              </a:rPr>
              <a:t>	</a:t>
            </a:r>
          </a:p>
        </p:txBody>
      </p:sp>
      <p:sp>
        <p:nvSpPr>
          <p:cNvPr id="14" name="Text Box 23"/>
          <p:cNvSpPr txBox="1">
            <a:spLocks noChangeArrowheads="1"/>
          </p:cNvSpPr>
          <p:nvPr/>
        </p:nvSpPr>
        <p:spPr bwMode="auto">
          <a:xfrm>
            <a:off x="5029200" y="3475672"/>
            <a:ext cx="3810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ts val="1800"/>
              </a:spcBef>
              <a:spcAft>
                <a:spcPct val="0"/>
              </a:spcAft>
              <a:buClr>
                <a:srgbClr val="D12229"/>
              </a:buClr>
              <a:buFont typeface="Wingdings" panose="05000000000000000000" pitchFamily="2" charset="2"/>
              <a:buChar char="§"/>
            </a:pPr>
            <a:r>
              <a:rPr lang="en-US" altLang="en-US" sz="2400" dirty="0">
                <a:solidFill>
                  <a:srgbClr val="002060"/>
                </a:solidFill>
                <a:latin typeface="+mn-lt"/>
              </a:rPr>
              <a:t>Interest and dividends</a:t>
            </a:r>
          </a:p>
          <a:p>
            <a:pPr eaLnBrk="1" fontAlgn="base" hangingPunct="1">
              <a:spcBef>
                <a:spcPts val="1800"/>
              </a:spcBef>
              <a:spcAft>
                <a:spcPct val="0"/>
              </a:spcAft>
              <a:buClr>
                <a:srgbClr val="D12229"/>
              </a:buClr>
              <a:buFont typeface="Wingdings" panose="05000000000000000000" pitchFamily="2" charset="2"/>
              <a:buChar char="§"/>
            </a:pPr>
            <a:r>
              <a:rPr lang="en-US" altLang="en-US" sz="2400" dirty="0">
                <a:solidFill>
                  <a:srgbClr val="002060"/>
                </a:solidFill>
                <a:latin typeface="+mn-lt"/>
              </a:rPr>
              <a:t>Capital gains</a:t>
            </a:r>
          </a:p>
          <a:p>
            <a:pPr eaLnBrk="1" fontAlgn="base" hangingPunct="1">
              <a:spcBef>
                <a:spcPts val="1800"/>
              </a:spcBef>
              <a:spcAft>
                <a:spcPct val="0"/>
              </a:spcAft>
              <a:buClr>
                <a:srgbClr val="D12229"/>
              </a:buClr>
              <a:buFont typeface="Wingdings" panose="05000000000000000000" pitchFamily="2" charset="2"/>
              <a:buChar char="§"/>
            </a:pPr>
            <a:r>
              <a:rPr lang="en-US" altLang="en-US" sz="2400" dirty="0">
                <a:solidFill>
                  <a:srgbClr val="002060"/>
                </a:solidFill>
                <a:latin typeface="+mn-lt"/>
              </a:rPr>
              <a:t>Other sources</a:t>
            </a:r>
          </a:p>
        </p:txBody>
      </p:sp>
    </p:spTree>
    <p:extLst>
      <p:ext uri="{BB962C8B-B14F-4D97-AF65-F5344CB8AC3E}">
        <p14:creationId xmlns:p14="http://schemas.microsoft.com/office/powerpoint/2010/main" val="218779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81935"/>
            <a:ext cx="9141594" cy="461665"/>
          </a:xfrm>
          <a:prstGeom prst="rect">
            <a:avLst/>
          </a:prstGeom>
          <a:solidFill>
            <a:schemeClr val="tx1"/>
          </a:solidFill>
        </p:spPr>
        <p:txBody>
          <a:bodyPr wrap="square" rtlCol="0">
            <a:spAutoFit/>
          </a:bodyPr>
          <a:lstStyle/>
          <a:p>
            <a:pPr algn="ctr"/>
            <a:r>
              <a:rPr lang="en-US" sz="2400" dirty="0">
                <a:solidFill>
                  <a:schemeClr val="bg1"/>
                </a:solidFill>
              </a:rPr>
              <a:t>Visit Medicare.gov for details</a:t>
            </a:r>
          </a:p>
        </p:txBody>
      </p:sp>
      <p:sp>
        <p:nvSpPr>
          <p:cNvPr id="4" name="TextBox 3"/>
          <p:cNvSpPr txBox="1"/>
          <p:nvPr/>
        </p:nvSpPr>
        <p:spPr>
          <a:xfrm>
            <a:off x="380999" y="1975586"/>
            <a:ext cx="8618621" cy="3108543"/>
          </a:xfrm>
          <a:prstGeom prst="rect">
            <a:avLst/>
          </a:prstGeom>
          <a:noFill/>
        </p:spPr>
        <p:txBody>
          <a:bodyPr wrap="square" rtlCol="0">
            <a:spAutoFit/>
          </a:bodyPr>
          <a:lstStyle/>
          <a:p>
            <a:r>
              <a:rPr lang="en-US" sz="2800" b="1" dirty="0"/>
              <a:t>Part A </a:t>
            </a:r>
            <a:r>
              <a:rPr lang="en-US" sz="2800" dirty="0"/>
              <a:t>= Hospital Insurance</a:t>
            </a:r>
          </a:p>
          <a:p>
            <a:endParaRPr lang="en-US" sz="2800" dirty="0"/>
          </a:p>
          <a:p>
            <a:r>
              <a:rPr lang="en-US" sz="2800" b="1" dirty="0"/>
              <a:t>Part B </a:t>
            </a:r>
            <a:r>
              <a:rPr lang="en-US" sz="2800" dirty="0"/>
              <a:t>= Medical Insurance</a:t>
            </a:r>
          </a:p>
          <a:p>
            <a:endParaRPr lang="en-US" sz="2800" b="1" dirty="0"/>
          </a:p>
          <a:p>
            <a:r>
              <a:rPr lang="en-US" sz="2800" b="1" dirty="0"/>
              <a:t>Part C </a:t>
            </a:r>
            <a:r>
              <a:rPr lang="en-US" sz="2800" dirty="0"/>
              <a:t>= Medicare Advantage Plans</a:t>
            </a:r>
          </a:p>
          <a:p>
            <a:endParaRPr lang="en-US" sz="2800" b="1" dirty="0"/>
          </a:p>
          <a:p>
            <a:r>
              <a:rPr lang="en-US" sz="2800" b="1" dirty="0"/>
              <a:t>Part D </a:t>
            </a:r>
            <a:r>
              <a:rPr lang="en-US" sz="2800" dirty="0"/>
              <a:t>= Prescription Drug Plans</a:t>
            </a:r>
          </a:p>
        </p:txBody>
      </p:sp>
      <p:sp>
        <p:nvSpPr>
          <p:cNvPr id="5" name="TextBox 4"/>
          <p:cNvSpPr txBox="1"/>
          <p:nvPr/>
        </p:nvSpPr>
        <p:spPr>
          <a:xfrm>
            <a:off x="-12700" y="991061"/>
            <a:ext cx="9156700" cy="769441"/>
          </a:xfrm>
          <a:prstGeom prst="rect">
            <a:avLst/>
          </a:prstGeom>
          <a:noFill/>
        </p:spPr>
        <p:txBody>
          <a:bodyPr wrap="square" rtlCol="0">
            <a:spAutoFit/>
          </a:bodyPr>
          <a:lstStyle/>
          <a:p>
            <a:pPr algn="ctr"/>
            <a:r>
              <a:rPr lang="en-US" sz="4400" b="1" dirty="0">
                <a:latin typeface="+mj-lt"/>
              </a:rPr>
              <a:t>Medicare</a:t>
            </a:r>
          </a:p>
        </p:txBody>
      </p:sp>
    </p:spTree>
    <p:extLst>
      <p:ext uri="{BB962C8B-B14F-4D97-AF65-F5344CB8AC3E}">
        <p14:creationId xmlns:p14="http://schemas.microsoft.com/office/powerpoint/2010/main" val="3860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381000" y="457200"/>
          <a:ext cx="8077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45009893"/>
              </p:ext>
            </p:extLst>
          </p:nvPr>
        </p:nvGraphicFramePr>
        <p:xfrm>
          <a:off x="228600" y="0"/>
          <a:ext cx="8686800" cy="590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54361032"/>
              </p:ext>
            </p:extLst>
          </p:nvPr>
        </p:nvGraphicFramePr>
        <p:xfrm>
          <a:off x="304800" y="1127313"/>
          <a:ext cx="8610600" cy="4552566"/>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If you enroll in this month of your initial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Then 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One to three months before you reach age 65</a:t>
                      </a:r>
                    </a:p>
                  </a:txBody>
                  <a:tcPr marL="104371" marR="104371" marT="52185" marB="521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The month you reach age 65</a:t>
                      </a:r>
                    </a:p>
                  </a:txBody>
                  <a:tcPr marL="104371" marR="104371" marT="52185" marB="52185"/>
                </a:tc>
                <a:extLst>
                  <a:ext uri="{0D108BD9-81ED-4DB2-BD59-A6C34878D82A}">
                    <a16:rowId xmlns:a16="http://schemas.microsoft.com/office/drawing/2014/main" val="10001"/>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The month you reach age 65 </a:t>
                      </a:r>
                    </a:p>
                  </a:txBody>
                  <a:tcPr marL="104371" marR="104371" marT="52185" marB="52185"/>
                </a:tc>
                <a:tc>
                  <a:txBody>
                    <a:bodyPr/>
                    <a:lstStyle/>
                    <a:p>
                      <a:r>
                        <a:rPr lang="en-US" sz="2100" dirty="0"/>
                        <a:t>One month after the month you reach age 65</a:t>
                      </a:r>
                    </a:p>
                  </a:txBody>
                  <a:tcPr marL="104371" marR="104371" marT="52185" marB="52185"/>
                </a:tc>
                <a:extLst>
                  <a:ext uri="{0D108BD9-81ED-4DB2-BD59-A6C34878D82A}">
                    <a16:rowId xmlns:a16="http://schemas.microsoft.com/office/drawing/2014/main" val="10002"/>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One month after you reach age 65</a:t>
                      </a:r>
                    </a:p>
                  </a:txBody>
                  <a:tcPr marL="104371" marR="104371" marT="52185" marB="521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Two months after the month of enrollment</a:t>
                      </a:r>
                    </a:p>
                  </a:txBody>
                  <a:tcPr marL="104371" marR="104371" marT="52185" marB="52185"/>
                </a:tc>
                <a:extLst>
                  <a:ext uri="{0D108BD9-81ED-4DB2-BD59-A6C34878D82A}">
                    <a16:rowId xmlns:a16="http://schemas.microsoft.com/office/drawing/2014/main" val="10003"/>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Two or three months after you reach age 65</a:t>
                      </a:r>
                    </a:p>
                  </a:txBody>
                  <a:tcPr marL="104371" marR="104371" marT="52185" marB="521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Three months after the month of enrollment</a:t>
                      </a:r>
                    </a:p>
                  </a:txBody>
                  <a:tcPr marL="104371" marR="104371" marT="52185" marB="52185"/>
                </a:tc>
                <a:extLst>
                  <a:ext uri="{0D108BD9-81ED-4DB2-BD59-A6C34878D82A}">
                    <a16:rowId xmlns:a16="http://schemas.microsoft.com/office/drawing/2014/main" val="10004"/>
                  </a:ext>
                </a:extLst>
              </a:tr>
            </a:tbl>
          </a:graphicData>
        </a:graphic>
      </p:graphicFrame>
      <p:sp>
        <p:nvSpPr>
          <p:cNvPr id="3" name="TextBox 2"/>
          <p:cNvSpPr txBox="1"/>
          <p:nvPr/>
        </p:nvSpPr>
        <p:spPr>
          <a:xfrm>
            <a:off x="0" y="270933"/>
            <a:ext cx="91440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Medicare Part B Initial Enrollment Period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32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52400" y="838201"/>
          <a:ext cx="8839200" cy="4741255"/>
        </p:xfrm>
        <a:graphic>
          <a:graphicData uri="http://schemas.openxmlformats.org/drawingml/2006/table">
            <a:tbl>
              <a:tblPr firstRow="1" bandRow="1">
                <a:tableStyleId>{69CF1AB2-1976-4502-BF36-3FF5EA218861}</a:tableStyleId>
              </a:tblPr>
              <a:tblGrid>
                <a:gridCol w="3981622">
                  <a:extLst>
                    <a:ext uri="{9D8B030D-6E8A-4147-A177-3AD203B41FA5}">
                      <a16:colId xmlns:a16="http://schemas.microsoft.com/office/drawing/2014/main" val="20000"/>
                    </a:ext>
                  </a:extLst>
                </a:gridCol>
                <a:gridCol w="2150075">
                  <a:extLst>
                    <a:ext uri="{9D8B030D-6E8A-4147-A177-3AD203B41FA5}">
                      <a16:colId xmlns:a16="http://schemas.microsoft.com/office/drawing/2014/main" val="20001"/>
                    </a:ext>
                  </a:extLst>
                </a:gridCol>
                <a:gridCol w="2707503">
                  <a:extLst>
                    <a:ext uri="{9D8B030D-6E8A-4147-A177-3AD203B41FA5}">
                      <a16:colId xmlns:a16="http://schemas.microsoft.com/office/drawing/2014/main" val="20002"/>
                    </a:ext>
                  </a:extLst>
                </a:gridCol>
              </a:tblGrid>
              <a:tr h="897798">
                <a:tc>
                  <a:txBody>
                    <a:bodyPr/>
                    <a:lstStyle/>
                    <a:p>
                      <a:r>
                        <a:rPr lang="en-US" sz="1800" dirty="0">
                          <a:solidFill>
                            <a:schemeClr val="bg1"/>
                          </a:solidFill>
                        </a:rPr>
                        <a:t>Modified</a:t>
                      </a:r>
                      <a:r>
                        <a:rPr lang="en-US" sz="1800" baseline="0" dirty="0">
                          <a:solidFill>
                            <a:schemeClr val="bg1"/>
                          </a:solidFill>
                        </a:rPr>
                        <a:t> Adjusted Gross Income</a:t>
                      </a:r>
                      <a:endParaRPr lang="en-US" sz="1800" b="1" dirty="0">
                        <a:solidFill>
                          <a:schemeClr val="bg1"/>
                        </a:solidFill>
                      </a:endParaRPr>
                    </a:p>
                  </a:txBody>
                  <a:tcPr>
                    <a:solidFill>
                      <a:srgbClr val="007D7D"/>
                    </a:solidFill>
                  </a:tcPr>
                </a:tc>
                <a:tc>
                  <a:txBody>
                    <a:bodyPr/>
                    <a:lstStyle/>
                    <a:p>
                      <a:r>
                        <a:rPr lang="en-US" sz="1800" dirty="0">
                          <a:solidFill>
                            <a:schemeClr val="bg1"/>
                          </a:solidFill>
                        </a:rPr>
                        <a:t>Part B monthly premium amount</a:t>
                      </a:r>
                      <a:endParaRPr lang="en-US" sz="1800" b="1" dirty="0">
                        <a:solidFill>
                          <a:schemeClr val="bg1"/>
                        </a:solidFill>
                      </a:endParaRPr>
                    </a:p>
                  </a:txBody>
                  <a:tcPr>
                    <a:solidFill>
                      <a:srgbClr val="007D7D"/>
                    </a:solidFill>
                  </a:tcPr>
                </a:tc>
                <a:tc>
                  <a:txBody>
                    <a:bodyPr/>
                    <a:lstStyle/>
                    <a:p>
                      <a:r>
                        <a:rPr lang="en-US" sz="1800" dirty="0">
                          <a:solidFill>
                            <a:schemeClr val="bg1"/>
                          </a:solidFill>
                        </a:rPr>
                        <a:t>Prescription drug coverage monthly premium amount</a:t>
                      </a:r>
                      <a:endParaRPr lang="en-US" sz="1800" b="1" dirty="0">
                        <a:solidFill>
                          <a:schemeClr val="bg1"/>
                        </a:solidFill>
                      </a:endParaRPr>
                    </a:p>
                  </a:txBody>
                  <a:tcPr>
                    <a:solidFill>
                      <a:srgbClr val="007D7D"/>
                    </a:solidFill>
                  </a:tcPr>
                </a:tc>
                <a:extLst>
                  <a:ext uri="{0D108BD9-81ED-4DB2-BD59-A6C34878D82A}">
                    <a16:rowId xmlns:a16="http://schemas.microsoft.com/office/drawing/2014/main" val="10000"/>
                  </a:ext>
                </a:extLst>
              </a:tr>
              <a:tr h="609599">
                <a:tc>
                  <a:txBody>
                    <a:bodyPr/>
                    <a:lstStyle/>
                    <a:p>
                      <a:r>
                        <a:rPr lang="en-US" sz="1200" dirty="0"/>
                        <a:t>Individuals with a MAGI of $85,000 or less </a:t>
                      </a:r>
                    </a:p>
                    <a:p>
                      <a:endParaRPr lang="en-US" sz="800" dirty="0"/>
                    </a:p>
                    <a:p>
                      <a:r>
                        <a:rPr lang="en-US" sz="1200" dirty="0"/>
                        <a:t>Married couples with a MAGI of $170,000 or less</a:t>
                      </a:r>
                      <a:endParaRPr lang="en-US" sz="1200" b="1" dirty="0"/>
                    </a:p>
                  </a:txBody>
                  <a:tcPr/>
                </a:tc>
                <a:tc>
                  <a:txBody>
                    <a:bodyPr/>
                    <a:lstStyle/>
                    <a:p>
                      <a:r>
                        <a:rPr lang="en-US" sz="1400" dirty="0"/>
                        <a:t>2018 standard premium</a:t>
                      </a:r>
                    </a:p>
                    <a:p>
                      <a:r>
                        <a:rPr lang="en-US" sz="1400" dirty="0"/>
                        <a:t>$134.00</a:t>
                      </a:r>
                      <a:endParaRPr lang="en-US" sz="1400" b="1" dirty="0"/>
                    </a:p>
                  </a:txBody>
                  <a:tcPr/>
                </a:tc>
                <a:tc>
                  <a:txBody>
                    <a:bodyPr/>
                    <a:lstStyle/>
                    <a:p>
                      <a:r>
                        <a:rPr lang="en-US" sz="1600" dirty="0"/>
                        <a:t>Your plan premium</a:t>
                      </a:r>
                      <a:endParaRPr lang="en-US" sz="1600" b="1" dirty="0"/>
                    </a:p>
                  </a:txBody>
                  <a:tcPr/>
                </a:tc>
                <a:extLst>
                  <a:ext uri="{0D108BD9-81ED-4DB2-BD59-A6C34878D82A}">
                    <a16:rowId xmlns:a16="http://schemas.microsoft.com/office/drawing/2014/main" val="10001"/>
                  </a:ext>
                </a:extLst>
              </a:tr>
              <a:tr h="860429">
                <a:tc>
                  <a:txBody>
                    <a:bodyPr/>
                    <a:lstStyle/>
                    <a:p>
                      <a:r>
                        <a:rPr lang="en-US" sz="1200" dirty="0"/>
                        <a:t>Individuals with a MAGI above $85,000 up to $107,000 </a:t>
                      </a:r>
                    </a:p>
                    <a:p>
                      <a:endParaRPr lang="en-US" sz="800" dirty="0"/>
                    </a:p>
                    <a:p>
                      <a:r>
                        <a:rPr lang="en-US" sz="1200" dirty="0"/>
                        <a:t>Married couples with a MAGI above $170,000 up to $214,000</a:t>
                      </a:r>
                      <a:endParaRPr lang="en-US" sz="1200" b="1" dirty="0"/>
                    </a:p>
                  </a:txBody>
                  <a:tcPr/>
                </a:tc>
                <a:tc>
                  <a:txBody>
                    <a:bodyPr/>
                    <a:lstStyle/>
                    <a:p>
                      <a:r>
                        <a:rPr lang="en-US" sz="1400" dirty="0"/>
                        <a:t>Standard premium </a:t>
                      </a:r>
                    </a:p>
                    <a:p>
                      <a:r>
                        <a:rPr lang="en-US" sz="1400" dirty="0"/>
                        <a:t>+ $53.50</a:t>
                      </a:r>
                      <a:endParaRPr lang="en-US" sz="1400" b="1" dirty="0"/>
                    </a:p>
                  </a:txBody>
                  <a:tcPr/>
                </a:tc>
                <a:tc>
                  <a:txBody>
                    <a:bodyPr/>
                    <a:lstStyle/>
                    <a:p>
                      <a:r>
                        <a:rPr lang="en-US" sz="1600" dirty="0"/>
                        <a:t>Your plan premium + $13.00</a:t>
                      </a:r>
                      <a:endParaRPr lang="en-US" sz="1600" b="1" dirty="0"/>
                    </a:p>
                  </a:txBody>
                  <a:tcPr/>
                </a:tc>
                <a:extLst>
                  <a:ext uri="{0D108BD9-81ED-4DB2-BD59-A6C34878D82A}">
                    <a16:rowId xmlns:a16="http://schemas.microsoft.com/office/drawing/2014/main" val="10002"/>
                  </a:ext>
                </a:extLst>
              </a:tr>
              <a:tr h="860429">
                <a:tc>
                  <a:txBody>
                    <a:bodyPr/>
                    <a:lstStyle/>
                    <a:p>
                      <a:r>
                        <a:rPr lang="en-US" sz="1200" dirty="0"/>
                        <a:t>Individuals with a MAGI above $107,000 up to $133,500 </a:t>
                      </a:r>
                    </a:p>
                    <a:p>
                      <a:endParaRPr lang="en-US" sz="800" dirty="0"/>
                    </a:p>
                    <a:p>
                      <a:r>
                        <a:rPr lang="en-US" sz="1200" dirty="0"/>
                        <a:t>Married couples with a MAGI above $214,000 up to $267,000</a:t>
                      </a:r>
                      <a:endParaRPr lang="en-US" sz="1200" b="1" dirty="0"/>
                    </a:p>
                  </a:txBody>
                  <a:tcPr/>
                </a:tc>
                <a:tc>
                  <a:txBody>
                    <a:bodyPr/>
                    <a:lstStyle/>
                    <a:p>
                      <a:r>
                        <a:rPr lang="en-US" sz="1400" dirty="0"/>
                        <a:t>Standard premium </a:t>
                      </a:r>
                    </a:p>
                    <a:p>
                      <a:r>
                        <a:rPr lang="en-US" sz="1400" dirty="0"/>
                        <a:t>+ $133.90</a:t>
                      </a:r>
                      <a:endParaRPr lang="en-US" sz="1400" b="1" dirty="0"/>
                    </a:p>
                  </a:txBody>
                  <a:tcPr/>
                </a:tc>
                <a:tc>
                  <a:txBody>
                    <a:bodyPr/>
                    <a:lstStyle/>
                    <a:p>
                      <a:r>
                        <a:rPr lang="en-US" sz="1600" dirty="0"/>
                        <a:t>Your plan premium + $33.60</a:t>
                      </a:r>
                      <a:endParaRPr lang="en-US" sz="1600" b="1" dirty="0"/>
                    </a:p>
                  </a:txBody>
                  <a:tcPr/>
                </a:tc>
                <a:extLst>
                  <a:ext uri="{0D108BD9-81ED-4DB2-BD59-A6C34878D82A}">
                    <a16:rowId xmlns:a16="http://schemas.microsoft.com/office/drawing/2014/main" val="10003"/>
                  </a:ext>
                </a:extLst>
              </a:tr>
              <a:tr h="860429">
                <a:tc>
                  <a:txBody>
                    <a:bodyPr/>
                    <a:lstStyle/>
                    <a:p>
                      <a:r>
                        <a:rPr lang="en-US" sz="1200" dirty="0"/>
                        <a:t>Individuals with a MAGI above $133,500 up to $160,000 </a:t>
                      </a:r>
                    </a:p>
                    <a:p>
                      <a:endParaRPr lang="en-US" sz="800" dirty="0"/>
                    </a:p>
                    <a:p>
                      <a:r>
                        <a:rPr lang="en-US" sz="1200" dirty="0"/>
                        <a:t>Married couples with a MAGI above $267,000 up to $320,000</a:t>
                      </a:r>
                      <a:endParaRPr lang="en-US" sz="1200" b="1" dirty="0"/>
                    </a:p>
                  </a:txBody>
                  <a:tcPr/>
                </a:tc>
                <a:tc>
                  <a:txBody>
                    <a:bodyPr/>
                    <a:lstStyle/>
                    <a:p>
                      <a:r>
                        <a:rPr lang="en-US" sz="1400" dirty="0"/>
                        <a:t>Standard premium </a:t>
                      </a:r>
                    </a:p>
                    <a:p>
                      <a:r>
                        <a:rPr lang="en-US" sz="1400" dirty="0"/>
                        <a:t>+ $214.30</a:t>
                      </a:r>
                      <a:endParaRPr lang="en-US" sz="1400" b="1" dirty="0"/>
                    </a:p>
                  </a:txBody>
                  <a:tcPr/>
                </a:tc>
                <a:tc>
                  <a:txBody>
                    <a:bodyPr/>
                    <a:lstStyle/>
                    <a:p>
                      <a:r>
                        <a:rPr lang="en-US" sz="1600" dirty="0"/>
                        <a:t>Your plan premium + $54.20</a:t>
                      </a:r>
                      <a:endParaRPr lang="en-US" sz="1600" b="1" dirty="0"/>
                    </a:p>
                  </a:txBody>
                  <a:tcPr/>
                </a:tc>
                <a:extLst>
                  <a:ext uri="{0D108BD9-81ED-4DB2-BD59-A6C34878D82A}">
                    <a16:rowId xmlns:a16="http://schemas.microsoft.com/office/drawing/2014/main" val="10004"/>
                  </a:ext>
                </a:extLst>
              </a:tr>
              <a:tr h="635969">
                <a:tc>
                  <a:txBody>
                    <a:bodyPr/>
                    <a:lstStyle/>
                    <a:p>
                      <a:r>
                        <a:rPr lang="en-US" sz="1200" dirty="0"/>
                        <a:t>Individuals with a MAGI above $160,000 </a:t>
                      </a:r>
                    </a:p>
                    <a:p>
                      <a:endParaRPr lang="en-US" sz="800" dirty="0"/>
                    </a:p>
                    <a:p>
                      <a:r>
                        <a:rPr lang="en-US" sz="1200" dirty="0"/>
                        <a:t>Married couples with a MAGI above $320,000</a:t>
                      </a:r>
                      <a:endParaRPr lang="en-US" sz="1200" b="1" dirty="0"/>
                    </a:p>
                  </a:txBody>
                  <a:tcPr/>
                </a:tc>
                <a:tc>
                  <a:txBody>
                    <a:bodyPr/>
                    <a:lstStyle/>
                    <a:p>
                      <a:r>
                        <a:rPr lang="en-US" sz="1400" dirty="0"/>
                        <a:t>Standard premium </a:t>
                      </a:r>
                    </a:p>
                    <a:p>
                      <a:r>
                        <a:rPr lang="en-US" sz="1400" dirty="0"/>
                        <a:t>+ </a:t>
                      </a:r>
                      <a:r>
                        <a:rPr lang="en-US" sz="1400"/>
                        <a:t>$294.60</a:t>
                      </a:r>
                      <a:endParaRPr lang="en-US" sz="1400" b="1" dirty="0"/>
                    </a:p>
                  </a:txBody>
                  <a:tcPr/>
                </a:tc>
                <a:tc>
                  <a:txBody>
                    <a:bodyPr/>
                    <a:lstStyle/>
                    <a:p>
                      <a:r>
                        <a:rPr lang="en-US" sz="1600" dirty="0"/>
                        <a:t>Your plan premium + $74.80</a:t>
                      </a:r>
                      <a:endParaRPr lang="en-US" sz="1600" b="1" dirty="0"/>
                    </a:p>
                  </a:txBody>
                  <a:tcPr/>
                </a:tc>
                <a:extLst>
                  <a:ext uri="{0D108BD9-81ED-4DB2-BD59-A6C34878D82A}">
                    <a16:rowId xmlns:a16="http://schemas.microsoft.com/office/drawing/2014/main" val="10005"/>
                  </a:ext>
                </a:extLst>
              </a:tr>
            </a:tbl>
          </a:graphicData>
        </a:graphic>
      </p:graphicFrame>
      <p:sp>
        <p:nvSpPr>
          <p:cNvPr id="15" name="TextBox 14"/>
          <p:cNvSpPr txBox="1"/>
          <p:nvPr/>
        </p:nvSpPr>
        <p:spPr>
          <a:xfrm>
            <a:off x="0" y="0"/>
            <a:ext cx="9144000" cy="800219"/>
          </a:xfrm>
          <a:prstGeom prst="rect">
            <a:avLst/>
          </a:prstGeom>
          <a:noFill/>
        </p:spPr>
        <p:txBody>
          <a:bodyPr wrap="square" rtlCol="0">
            <a:spAutoFit/>
          </a:bodyPr>
          <a:lstStyle/>
          <a:p>
            <a:pPr algn="ctr"/>
            <a:r>
              <a:rPr lang="en-US" sz="2800" b="1" dirty="0"/>
              <a:t>The standard Part B premium for 2018 is $134.00.</a:t>
            </a:r>
            <a:endParaRPr lang="en-US" dirty="0"/>
          </a:p>
          <a:p>
            <a:pPr algn="ctr"/>
            <a:r>
              <a:rPr lang="en-US" dirty="0"/>
              <a:t>If you’re single and file an individual tax return, or married and file a joint tax return:</a:t>
            </a:r>
          </a:p>
        </p:txBody>
      </p:sp>
    </p:spTree>
    <p:extLst>
      <p:ext uri="{BB962C8B-B14F-4D97-AF65-F5344CB8AC3E}">
        <p14:creationId xmlns:p14="http://schemas.microsoft.com/office/powerpoint/2010/main" val="3042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8758"/>
            <a:ext cx="9143999" cy="913790"/>
          </a:xfrm>
          <a:prstGeom prst="rect">
            <a:avLst/>
          </a:prstGeom>
        </p:spPr>
        <p:txBody>
          <a:bodyPr/>
          <a:lstStyle/>
          <a:p>
            <a:r>
              <a:rPr lang="en-US" sz="4000" dirty="0"/>
              <a:t>Extra Help Program</a:t>
            </a:r>
          </a:p>
        </p:txBody>
      </p:sp>
      <p:sp>
        <p:nvSpPr>
          <p:cNvPr id="4" name="Content Placeholder 3"/>
          <p:cNvSpPr>
            <a:spLocks noGrp="1"/>
          </p:cNvSpPr>
          <p:nvPr>
            <p:ph idx="4294967295"/>
          </p:nvPr>
        </p:nvSpPr>
        <p:spPr>
          <a:xfrm>
            <a:off x="269966" y="1855635"/>
            <a:ext cx="4495800" cy="2843212"/>
          </a:xfrm>
          <a:prstGeom prst="rect">
            <a:avLst/>
          </a:prstGeom>
        </p:spPr>
        <p:txBody>
          <a:bodyPr>
            <a:normAutofit/>
          </a:bodyPr>
          <a:lstStyle/>
          <a:p>
            <a:pPr marL="0" indent="0">
              <a:buNone/>
            </a:pPr>
            <a:r>
              <a:rPr lang="en-US" sz="2800" dirty="0"/>
              <a:t>Medicare beneficiaries may qualify for Extra Help with their Medicare prescription drug plan costs.</a:t>
            </a:r>
          </a:p>
          <a:p>
            <a:pPr marL="0" indent="0">
              <a:buNone/>
            </a:pPr>
            <a:endParaRPr lang="en-US" sz="28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1560" y="1331725"/>
            <a:ext cx="3901440" cy="3635750"/>
          </a:xfrm>
          <a:prstGeom prst="rect">
            <a:avLst/>
          </a:prstGeom>
          <a:ln w="22225">
            <a:solidFill>
              <a:schemeClr val="tx1"/>
            </a:solidFill>
          </a:ln>
        </p:spPr>
      </p:pic>
      <p:sp>
        <p:nvSpPr>
          <p:cNvPr id="6" name="TextBox 5"/>
          <p:cNvSpPr txBox="1"/>
          <p:nvPr/>
        </p:nvSpPr>
        <p:spPr>
          <a:xfrm>
            <a:off x="0" y="5481935"/>
            <a:ext cx="9143999" cy="461665"/>
          </a:xfrm>
          <a:prstGeom prst="rect">
            <a:avLst/>
          </a:prstGeom>
          <a:solidFill>
            <a:schemeClr val="tx1"/>
          </a:solidFill>
        </p:spPr>
        <p:txBody>
          <a:bodyPr wrap="square" rtlCol="0">
            <a:spAutoFit/>
          </a:bodyPr>
          <a:lstStyle/>
          <a:p>
            <a:pPr algn="ctr"/>
            <a:r>
              <a:rPr lang="en-US" sz="2400" dirty="0">
                <a:solidFill>
                  <a:schemeClr val="bg1"/>
                </a:solidFill>
              </a:rPr>
              <a:t>Find out if you qualify at socialsecurity.gov/</a:t>
            </a:r>
            <a:r>
              <a:rPr lang="en-US" sz="2400" dirty="0" err="1">
                <a:solidFill>
                  <a:schemeClr val="bg1"/>
                </a:solidFill>
              </a:rPr>
              <a:t>extrahelp</a:t>
            </a:r>
            <a:endParaRPr lang="en-US" sz="2400" dirty="0">
              <a:solidFill>
                <a:schemeClr val="bg1"/>
              </a:solidFill>
            </a:endParaRPr>
          </a:p>
        </p:txBody>
      </p:sp>
    </p:spTree>
    <p:extLst>
      <p:ext uri="{BB962C8B-B14F-4D97-AF65-F5344CB8AC3E}">
        <p14:creationId xmlns:p14="http://schemas.microsoft.com/office/powerpoint/2010/main" val="33500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9603"/>
            <a:ext cx="8229600" cy="707886"/>
          </a:xfrm>
          <a:prstGeom prst="rect">
            <a:avLst/>
          </a:prstGeom>
          <a:noFill/>
          <a:ln>
            <a:noFill/>
          </a:ln>
        </p:spPr>
        <p:txBody>
          <a:bodyPr wrap="square" rtlCol="0">
            <a:spAutoFit/>
          </a:bodyPr>
          <a:lstStyle/>
          <a:p>
            <a:pPr algn="ctr"/>
            <a:r>
              <a:rPr lang="en-US" sz="4000" b="1" dirty="0">
                <a:latin typeface="+mj-lt"/>
              </a:rPr>
              <a:t>Medicare Applications</a:t>
            </a:r>
          </a:p>
        </p:txBody>
      </p:sp>
      <p:sp>
        <p:nvSpPr>
          <p:cNvPr id="6" name="TextBox 5"/>
          <p:cNvSpPr txBox="1"/>
          <p:nvPr/>
        </p:nvSpPr>
        <p:spPr>
          <a:xfrm>
            <a:off x="0" y="5481935"/>
            <a:ext cx="9143999" cy="461665"/>
          </a:xfrm>
          <a:prstGeom prst="rect">
            <a:avLst/>
          </a:prstGeom>
          <a:solidFill>
            <a:schemeClr val="tx1"/>
          </a:solidFill>
        </p:spPr>
        <p:txBody>
          <a:bodyPr wrap="square" rtlCol="0">
            <a:spAutoFit/>
          </a:bodyPr>
          <a:lstStyle/>
          <a:p>
            <a:pPr algn="ctr"/>
            <a:r>
              <a:rPr lang="en-US" sz="2400" dirty="0">
                <a:solidFill>
                  <a:schemeClr val="bg1"/>
                </a:solidFill>
              </a:rPr>
              <a:t>socialsecurity.gov/</a:t>
            </a:r>
            <a:r>
              <a:rPr lang="en-US" sz="2400" dirty="0" err="1">
                <a:solidFill>
                  <a:schemeClr val="bg1"/>
                </a:solidFill>
              </a:rPr>
              <a:t>medicare</a:t>
            </a:r>
            <a:r>
              <a:rPr lang="en-US" sz="2400" dirty="0">
                <a:solidFill>
                  <a:schemeClr val="bg1"/>
                </a:solidFill>
              </a:rPr>
              <a:t>/apply.html</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435" y="1179980"/>
            <a:ext cx="4372821" cy="3508266"/>
          </a:xfrm>
          <a:prstGeom prst="rect">
            <a:avLst/>
          </a:prstGeom>
          <a:ln>
            <a:solidFill>
              <a:schemeClr val="tx1"/>
            </a:solidFill>
          </a:ln>
        </p:spPr>
      </p:pic>
      <p:sp>
        <p:nvSpPr>
          <p:cNvPr id="8" name="TextBox 7"/>
          <p:cNvSpPr txBox="1"/>
          <p:nvPr/>
        </p:nvSpPr>
        <p:spPr>
          <a:xfrm>
            <a:off x="5029201" y="1487563"/>
            <a:ext cx="4114798" cy="2893100"/>
          </a:xfrm>
          <a:prstGeom prst="rect">
            <a:avLst/>
          </a:prstGeom>
          <a:noFill/>
          <a:ln>
            <a:noFill/>
          </a:ln>
        </p:spPr>
        <p:txBody>
          <a:bodyPr wrap="square" rtlCol="0">
            <a:spAutoFit/>
          </a:bodyPr>
          <a:lstStyle/>
          <a:p>
            <a:r>
              <a:rPr lang="en-US" sz="2600" dirty="0"/>
              <a:t>If you already have Medicare Part A and wish to add Medicare Part B, simply take or mail </a:t>
            </a:r>
            <a:r>
              <a:rPr lang="en-US" sz="2600" dirty="0">
                <a:solidFill>
                  <a:srgbClr val="002060"/>
                </a:solidFill>
              </a:rPr>
              <a:t>forms CMS 40-B and CMS-L564 </a:t>
            </a:r>
            <a:r>
              <a:rPr lang="en-US" sz="2600" dirty="0"/>
              <a:t>to your local Social Security office</a:t>
            </a:r>
          </a:p>
        </p:txBody>
      </p:sp>
    </p:spTree>
    <p:extLst>
      <p:ext uri="{BB962C8B-B14F-4D97-AF65-F5344CB8AC3E}">
        <p14:creationId xmlns:p14="http://schemas.microsoft.com/office/powerpoint/2010/main" val="108528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6772" b="6772"/>
          <a:stretch/>
        </p:blipFill>
        <p:spPr>
          <a:xfrm>
            <a:off x="0" y="0"/>
            <a:ext cx="9144000" cy="5486400"/>
          </a:xfrm>
          <a:prstGeom prst="rect">
            <a:avLst/>
          </a:prstGeom>
          <a:ln w="22225">
            <a:solidFill>
              <a:schemeClr val="tx1"/>
            </a:solidFill>
          </a:ln>
          <a:effectLst/>
        </p:spPr>
      </p:pic>
      <p:sp>
        <p:nvSpPr>
          <p:cNvPr id="2" name="TextBox 1"/>
          <p:cNvSpPr txBox="1"/>
          <p:nvPr/>
        </p:nvSpPr>
        <p:spPr>
          <a:xfrm>
            <a:off x="0" y="5481935"/>
            <a:ext cx="9144000" cy="461665"/>
          </a:xfrm>
          <a:prstGeom prst="rect">
            <a:avLst/>
          </a:prstGeom>
          <a:solidFill>
            <a:schemeClr val="tx1"/>
          </a:solidFill>
        </p:spPr>
        <p:txBody>
          <a:bodyPr wrap="square" rtlCol="0">
            <a:spAutoFit/>
          </a:bodyPr>
          <a:lstStyle/>
          <a:p>
            <a:pPr algn="ctr"/>
            <a:r>
              <a:rPr lang="en-US" sz="2400" dirty="0">
                <a:solidFill>
                  <a:schemeClr val="bg1"/>
                </a:solidFill>
              </a:rPr>
              <a:t>1-800-MEDICARE or Medicare.gov</a:t>
            </a:r>
          </a:p>
        </p:txBody>
      </p:sp>
    </p:spTree>
    <p:extLst>
      <p:ext uri="{BB962C8B-B14F-4D97-AF65-F5344CB8AC3E}">
        <p14:creationId xmlns:p14="http://schemas.microsoft.com/office/powerpoint/2010/main" val="28242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78" y="-61576"/>
            <a:ext cx="9160578" cy="6919576"/>
          </a:xfrm>
          <a:prstGeom prst="rect">
            <a:avLst/>
          </a:prstGeom>
        </p:spPr>
      </p:pic>
    </p:spTree>
    <p:extLst>
      <p:ext uri="{BB962C8B-B14F-4D97-AF65-F5344CB8AC3E}">
        <p14:creationId xmlns:p14="http://schemas.microsoft.com/office/powerpoint/2010/main" val="17925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723" y="287179"/>
            <a:ext cx="8592553" cy="707886"/>
          </a:xfrm>
          <a:prstGeom prst="rect">
            <a:avLst/>
          </a:prstGeom>
        </p:spPr>
        <p:txBody>
          <a:bodyPr wrap="square">
            <a:spAutoFit/>
          </a:bodyPr>
          <a:lstStyle/>
          <a:p>
            <a:pPr algn="ctr"/>
            <a:r>
              <a:rPr lang="en-US" sz="4000" b="1" dirty="0">
                <a:solidFill>
                  <a:srgbClr val="003366"/>
                </a:solidFill>
                <a:latin typeface="Times"/>
              </a:rPr>
              <a:t>Did You Know?</a:t>
            </a:r>
          </a:p>
        </p:txBody>
      </p:sp>
      <p:sp>
        <p:nvSpPr>
          <p:cNvPr id="4" name="TextBox 3"/>
          <p:cNvSpPr txBox="1"/>
          <p:nvPr/>
        </p:nvSpPr>
        <p:spPr>
          <a:xfrm>
            <a:off x="2667000" y="1143000"/>
            <a:ext cx="5943600" cy="1692771"/>
          </a:xfrm>
          <a:prstGeom prst="rect">
            <a:avLst/>
          </a:prstGeom>
          <a:noFill/>
        </p:spPr>
        <p:txBody>
          <a:bodyPr wrap="square" rtlCol="0">
            <a:spAutoFit/>
          </a:bodyPr>
          <a:lstStyle/>
          <a:p>
            <a:r>
              <a:rPr lang="en-US" sz="2600" dirty="0">
                <a:solidFill>
                  <a:srgbClr val="003366"/>
                </a:solidFill>
              </a:rPr>
              <a:t>As of December 2017, </a:t>
            </a:r>
            <a:r>
              <a:rPr lang="en-US" sz="2600" b="1" dirty="0">
                <a:solidFill>
                  <a:srgbClr val="007D7D"/>
                </a:solidFill>
              </a:rPr>
              <a:t>3.1 million dependents</a:t>
            </a:r>
            <a:r>
              <a:rPr lang="en-US" sz="2600" dirty="0">
                <a:solidFill>
                  <a:srgbClr val="007D7D"/>
                </a:solidFill>
              </a:rPr>
              <a:t> </a:t>
            </a:r>
            <a:r>
              <a:rPr lang="en-US" sz="2600" dirty="0">
                <a:solidFill>
                  <a:srgbClr val="003366"/>
                </a:solidFill>
              </a:rPr>
              <a:t>of retired workers were receiving </a:t>
            </a:r>
            <a:r>
              <a:rPr lang="en-US" sz="2600" b="1" dirty="0">
                <a:solidFill>
                  <a:srgbClr val="007D7D"/>
                </a:solidFill>
              </a:rPr>
              <a:t>2.2 billion dollars</a:t>
            </a:r>
            <a:r>
              <a:rPr lang="en-US" sz="2600" dirty="0">
                <a:solidFill>
                  <a:srgbClr val="007D7D"/>
                </a:solidFill>
              </a:rPr>
              <a:t> </a:t>
            </a:r>
            <a:r>
              <a:rPr lang="en-US" sz="2600" dirty="0">
                <a:solidFill>
                  <a:srgbClr val="003366"/>
                </a:solidFill>
              </a:rPr>
              <a:t>in Social Security benefits each month.</a:t>
            </a:r>
          </a:p>
        </p:txBody>
      </p:sp>
      <p:sp>
        <p:nvSpPr>
          <p:cNvPr id="5" name="TextBox 4"/>
          <p:cNvSpPr txBox="1"/>
          <p:nvPr/>
        </p:nvSpPr>
        <p:spPr>
          <a:xfrm>
            <a:off x="322847" y="3505200"/>
            <a:ext cx="6001753" cy="1692771"/>
          </a:xfrm>
          <a:prstGeom prst="rect">
            <a:avLst/>
          </a:prstGeom>
          <a:noFill/>
        </p:spPr>
        <p:txBody>
          <a:bodyPr wrap="square" rtlCol="0">
            <a:spAutoFit/>
          </a:bodyPr>
          <a:lstStyle/>
          <a:p>
            <a:pPr algn="r"/>
            <a:r>
              <a:rPr lang="en-US" sz="2600" dirty="0">
                <a:solidFill>
                  <a:srgbClr val="003366"/>
                </a:solidFill>
              </a:rPr>
              <a:t>At the same time, </a:t>
            </a:r>
            <a:r>
              <a:rPr lang="en-US" sz="2600" b="1" dirty="0">
                <a:solidFill>
                  <a:srgbClr val="007D7D"/>
                </a:solidFill>
              </a:rPr>
              <a:t>1.7 million dependents</a:t>
            </a:r>
            <a:r>
              <a:rPr lang="en-US" sz="2600" dirty="0">
                <a:solidFill>
                  <a:srgbClr val="007D7D"/>
                </a:solidFill>
              </a:rPr>
              <a:t> </a:t>
            </a:r>
            <a:r>
              <a:rPr lang="en-US" sz="2600" dirty="0">
                <a:solidFill>
                  <a:srgbClr val="003366"/>
                </a:solidFill>
              </a:rPr>
              <a:t>of disabled workers were receiving </a:t>
            </a:r>
            <a:r>
              <a:rPr lang="en-US" sz="2600" b="1" dirty="0">
                <a:solidFill>
                  <a:srgbClr val="007D7D"/>
                </a:solidFill>
              </a:rPr>
              <a:t>620 million dollars</a:t>
            </a:r>
            <a:r>
              <a:rPr lang="en-US" sz="2600" dirty="0">
                <a:solidFill>
                  <a:srgbClr val="007D7D"/>
                </a:solidFill>
              </a:rPr>
              <a:t> </a:t>
            </a:r>
            <a:r>
              <a:rPr lang="en-US" sz="2600" dirty="0">
                <a:solidFill>
                  <a:srgbClr val="003366"/>
                </a:solidFill>
              </a:rPr>
              <a:t>in monthly Social Security benefits.</a:t>
            </a:r>
          </a:p>
        </p:txBody>
      </p:sp>
      <p:sp>
        <p:nvSpPr>
          <p:cNvPr id="6" name="TextBox 5"/>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a:solidFill>
                  <a:schemeClr val="bg1"/>
                </a:solidFill>
              </a:rPr>
              <a:t>socialsecurity.gov/planners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0" y="988505"/>
            <a:ext cx="1865894" cy="19101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832" y="3443044"/>
            <a:ext cx="2276856" cy="1658852"/>
          </a:xfrm>
          <a:prstGeom prst="rect">
            <a:avLst/>
          </a:prstGeom>
        </p:spPr>
      </p:pic>
    </p:spTree>
    <p:extLst>
      <p:ext uri="{BB962C8B-B14F-4D97-AF65-F5344CB8AC3E}">
        <p14:creationId xmlns:p14="http://schemas.microsoft.com/office/powerpoint/2010/main" val="51573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50" y="1686764"/>
            <a:ext cx="4394350" cy="4241161"/>
          </a:xfrm>
          <a:prstGeom prst="rect">
            <a:avLst/>
          </a:prstGeom>
          <a:noFill/>
        </p:spPr>
        <p:txBody>
          <a:bodyPr wrap="square" rtlCol="0">
            <a:spAutoFit/>
          </a:bodyPr>
          <a:lstStyle/>
          <a:p>
            <a:pPr algn="ctr"/>
            <a:r>
              <a:rPr lang="en-US" sz="2800" dirty="0"/>
              <a:t>A child must have:</a:t>
            </a:r>
          </a:p>
          <a:p>
            <a:endParaRPr lang="en-US" sz="1200" dirty="0"/>
          </a:p>
          <a:p>
            <a:pPr marL="742950" lvl="1" indent="-285750">
              <a:spcBef>
                <a:spcPct val="20000"/>
              </a:spcBef>
              <a:buFont typeface="Arial" panose="020B0604020202020204" pitchFamily="34" charset="0"/>
              <a:buChar char="•"/>
            </a:pPr>
            <a:r>
              <a:rPr lang="en-US" sz="2400" dirty="0"/>
              <a:t>A parent who’s disabled or retired and entitled to Social Security benefits; or</a:t>
            </a:r>
          </a:p>
          <a:p>
            <a:pPr marL="742950" lvl="1" indent="-285750">
              <a:spcBef>
                <a:spcPct val="20000"/>
              </a:spcBef>
              <a:buFont typeface="Arial" panose="020B0604020202020204" pitchFamily="34" charset="0"/>
              <a:buChar char="•"/>
            </a:pPr>
            <a:r>
              <a:rPr lang="en-US" sz="2400" dirty="0"/>
              <a:t>A parent who died after having worked long enough in a job where they paid Social Security taxes.</a:t>
            </a:r>
          </a:p>
        </p:txBody>
      </p:sp>
      <p:sp>
        <p:nvSpPr>
          <p:cNvPr id="2" name="Rectangle 1"/>
          <p:cNvSpPr/>
          <p:nvPr/>
        </p:nvSpPr>
        <p:spPr>
          <a:xfrm>
            <a:off x="996829" y="978878"/>
            <a:ext cx="7150355" cy="707886"/>
          </a:xfrm>
          <a:prstGeom prst="rect">
            <a:avLst/>
          </a:prstGeom>
        </p:spPr>
        <p:txBody>
          <a:bodyPr wrap="none">
            <a:spAutoFit/>
          </a:bodyPr>
          <a:lstStyle/>
          <a:p>
            <a:pPr algn="ctr"/>
            <a:r>
              <a:rPr lang="en-US" sz="4000" b="1" dirty="0">
                <a:solidFill>
                  <a:schemeClr val="tx2">
                    <a:lumMod val="75000"/>
                  </a:schemeClr>
                </a:solidFill>
                <a:latin typeface="+mj-lt"/>
              </a:rPr>
              <a:t>Auxiliary Benefits for Children</a:t>
            </a:r>
          </a:p>
        </p:txBody>
      </p:sp>
      <p:sp>
        <p:nvSpPr>
          <p:cNvPr id="4" name="Rectangle 3"/>
          <p:cNvSpPr/>
          <p:nvPr/>
        </p:nvSpPr>
        <p:spPr>
          <a:xfrm>
            <a:off x="4572000" y="1699464"/>
            <a:ext cx="4572000" cy="3662541"/>
          </a:xfrm>
          <a:prstGeom prst="rect">
            <a:avLst/>
          </a:prstGeom>
        </p:spPr>
        <p:txBody>
          <a:bodyPr>
            <a:spAutoFit/>
          </a:bodyPr>
          <a:lstStyle/>
          <a:p>
            <a:r>
              <a:rPr lang="en-US" sz="2800" dirty="0"/>
              <a:t>The child must also be:</a:t>
            </a:r>
          </a:p>
          <a:p>
            <a:endParaRPr lang="en-US" sz="1200" dirty="0"/>
          </a:p>
          <a:p>
            <a:pPr marL="342900" indent="-342900">
              <a:buFont typeface="Arial" panose="020B0604020202020204" pitchFamily="34" charset="0"/>
              <a:buChar char="•"/>
            </a:pPr>
            <a:r>
              <a:rPr lang="en-US" sz="2400" dirty="0"/>
              <a:t>Unmarried;</a:t>
            </a:r>
          </a:p>
          <a:p>
            <a:pPr marL="342900" indent="-342900">
              <a:buFont typeface="Arial" panose="020B0604020202020204" pitchFamily="34" charset="0"/>
              <a:buChar char="•"/>
            </a:pPr>
            <a:r>
              <a:rPr lang="en-US" sz="2400" dirty="0"/>
              <a:t>Younger than age 18;</a:t>
            </a:r>
          </a:p>
          <a:p>
            <a:pPr marL="342900" indent="-342900">
              <a:buFont typeface="Arial" panose="020B0604020202020204" pitchFamily="34" charset="0"/>
              <a:buChar char="•"/>
            </a:pPr>
            <a:r>
              <a:rPr lang="en-US" sz="2400" dirty="0"/>
              <a:t>18-19 years old and a full-time student (no higher than grade 12); or</a:t>
            </a:r>
          </a:p>
          <a:p>
            <a:pPr marL="342900" indent="-342900">
              <a:buFont typeface="Arial" panose="020B0604020202020204" pitchFamily="34" charset="0"/>
              <a:buChar char="•"/>
            </a:pPr>
            <a:r>
              <a:rPr lang="en-US" sz="2400" dirty="0"/>
              <a:t>18 or older and disabled. (The disability must have started before age 22.)</a:t>
            </a:r>
          </a:p>
        </p:txBody>
      </p:sp>
    </p:spTree>
    <p:extLst>
      <p:ext uri="{BB962C8B-B14F-4D97-AF65-F5344CB8AC3E}">
        <p14:creationId xmlns:p14="http://schemas.microsoft.com/office/powerpoint/2010/main" val="265373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bwMode="auto">
          <a:xfrm>
            <a:off x="304800" y="2133600"/>
            <a:ext cx="8458200" cy="35052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chemeClr val="tx1"/>
              </a:buClr>
            </a:pPr>
            <a:r>
              <a:rPr lang="en-US" sz="2400" dirty="0">
                <a:solidFill>
                  <a:srgbClr val="002060"/>
                </a:solidFill>
              </a:rPr>
              <a:t>Benefit is 50% of worker’s unreduced benefit</a:t>
            </a:r>
            <a:br>
              <a:rPr lang="en-US" sz="2400" dirty="0">
                <a:solidFill>
                  <a:srgbClr val="002060"/>
                </a:solidFill>
              </a:rPr>
            </a:br>
            <a:endParaRPr lang="en-US" sz="2400" dirty="0">
              <a:solidFill>
                <a:srgbClr val="002060"/>
              </a:solidFill>
            </a:endParaRPr>
          </a:p>
          <a:p>
            <a:pPr>
              <a:spcBef>
                <a:spcPts val="0"/>
              </a:spcBef>
              <a:buClr>
                <a:schemeClr val="tx1"/>
              </a:buClr>
            </a:pPr>
            <a:r>
              <a:rPr lang="en-US" sz="2400" dirty="0">
                <a:solidFill>
                  <a:srgbClr val="002060"/>
                </a:solidFill>
              </a:rPr>
              <a:t>Reduction for early retirement</a:t>
            </a:r>
            <a:br>
              <a:rPr lang="en-US" sz="2400" dirty="0">
                <a:solidFill>
                  <a:srgbClr val="002060"/>
                </a:solidFill>
              </a:rPr>
            </a:br>
            <a:endParaRPr lang="en-US" sz="2400" dirty="0">
              <a:solidFill>
                <a:srgbClr val="002060"/>
              </a:solidFill>
            </a:endParaRPr>
          </a:p>
          <a:p>
            <a:pPr>
              <a:spcBef>
                <a:spcPts val="0"/>
              </a:spcBef>
              <a:buClr>
                <a:schemeClr val="tx1"/>
              </a:buClr>
            </a:pPr>
            <a:r>
              <a:rPr lang="en-US" sz="2400" dirty="0">
                <a:solidFill>
                  <a:srgbClr val="002060"/>
                </a:solidFill>
              </a:rPr>
              <a:t>If spouse’s own benefit is less than 50% of the worker’s, the benefits are combined</a:t>
            </a:r>
            <a:br>
              <a:rPr lang="en-US" sz="2400" dirty="0">
                <a:solidFill>
                  <a:srgbClr val="002060"/>
                </a:solidFill>
              </a:rPr>
            </a:br>
            <a:endParaRPr lang="en-US" sz="2400" dirty="0">
              <a:solidFill>
                <a:srgbClr val="002060"/>
              </a:solidFill>
            </a:endParaRPr>
          </a:p>
          <a:p>
            <a:pPr>
              <a:spcBef>
                <a:spcPts val="0"/>
              </a:spcBef>
              <a:buClr>
                <a:schemeClr val="tx1"/>
              </a:buClr>
            </a:pPr>
            <a:r>
              <a:rPr lang="en-US" sz="2400" dirty="0">
                <a:solidFill>
                  <a:srgbClr val="002060"/>
                </a:solidFill>
              </a:rPr>
              <a:t>Does not reduce payment to the worker</a:t>
            </a:r>
          </a:p>
        </p:txBody>
      </p:sp>
      <p:sp>
        <p:nvSpPr>
          <p:cNvPr id="2" name="Title 1"/>
          <p:cNvSpPr>
            <a:spLocks noGrp="1"/>
          </p:cNvSpPr>
          <p:nvPr>
            <p:ph type="ctrTitle" idx="4294967295"/>
          </p:nvPr>
        </p:nvSpPr>
        <p:spPr>
          <a:xfrm>
            <a:off x="0" y="1066800"/>
            <a:ext cx="9144000" cy="762000"/>
          </a:xfrm>
          <a:prstGeom prst="rect">
            <a:avLst/>
          </a:prstGeom>
        </p:spPr>
        <p:txBody>
          <a:bodyPr>
            <a:normAutofit/>
          </a:bodyPr>
          <a:lstStyle/>
          <a:p>
            <a:r>
              <a:rPr lang="en-US" dirty="0">
                <a:solidFill>
                  <a:schemeClr val="tx2">
                    <a:lumMod val="75000"/>
                  </a:schemeClr>
                </a:solidFill>
                <a:ea typeface="+mn-ea"/>
                <a:cs typeface="+mn-cs"/>
              </a:rPr>
              <a:t>Spousal Benefits</a:t>
            </a:r>
          </a:p>
        </p:txBody>
      </p:sp>
    </p:spTree>
    <p:extLst>
      <p:ext uri="{BB962C8B-B14F-4D97-AF65-F5344CB8AC3E}">
        <p14:creationId xmlns:p14="http://schemas.microsoft.com/office/powerpoint/2010/main" val="198347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3352800"/>
            <a:ext cx="2209800" cy="369332"/>
          </a:xfrm>
          <a:prstGeom prst="rect">
            <a:avLst/>
          </a:prstGeom>
          <a:noFill/>
        </p:spPr>
        <p:txBody>
          <a:bodyPr wrap="square" rtlCol="0">
            <a:spAutoFit/>
          </a:bodyPr>
          <a:lstStyle/>
          <a:p>
            <a:endParaRPr lang="en-US" dirty="0">
              <a:solidFill>
                <a:srgbClr val="003366"/>
              </a:solidFill>
            </a:endParaRPr>
          </a:p>
        </p:txBody>
      </p:sp>
      <p:graphicFrame>
        <p:nvGraphicFramePr>
          <p:cNvPr id="3" name="Table 2"/>
          <p:cNvGraphicFramePr>
            <a:graphicFrameLocks noGrp="1"/>
          </p:cNvGraphicFramePr>
          <p:nvPr/>
        </p:nvGraphicFramePr>
        <p:xfrm>
          <a:off x="152400" y="152400"/>
          <a:ext cx="8915400" cy="5589538"/>
        </p:xfrm>
        <a:graphic>
          <a:graphicData uri="http://schemas.openxmlformats.org/drawingml/2006/table">
            <a:tbl>
              <a:tblPr firstRow="1" bandRow="1">
                <a:tableStyleId>{69CF1AB2-1976-4502-BF36-3FF5EA218861}</a:tableStyleId>
              </a:tblPr>
              <a:tblGrid>
                <a:gridCol w="1564105">
                  <a:extLst>
                    <a:ext uri="{9D8B030D-6E8A-4147-A177-3AD203B41FA5}">
                      <a16:colId xmlns:a16="http://schemas.microsoft.com/office/drawing/2014/main" val="20000"/>
                    </a:ext>
                  </a:extLst>
                </a:gridCol>
                <a:gridCol w="2346158">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645808">
                <a:tc>
                  <a:txBody>
                    <a:bodyPr/>
                    <a:lstStyle/>
                    <a:p>
                      <a:r>
                        <a:rPr lang="en-US" sz="2400" dirty="0">
                          <a:solidFill>
                            <a:schemeClr val="bg1"/>
                          </a:solidFill>
                        </a:rPr>
                        <a:t>Year of Birth</a:t>
                      </a:r>
                    </a:p>
                  </a:txBody>
                  <a:tcPr marL="93159" marR="93159" marT="46580" marB="46580">
                    <a:solidFill>
                      <a:srgbClr val="007D7D"/>
                    </a:solidFill>
                  </a:tcPr>
                </a:tc>
                <a:tc>
                  <a:txBody>
                    <a:bodyPr/>
                    <a:lstStyle/>
                    <a:p>
                      <a:r>
                        <a:rPr lang="en-US" sz="2400" dirty="0">
                          <a:solidFill>
                            <a:schemeClr val="bg1"/>
                          </a:solidFill>
                        </a:rPr>
                        <a:t>Full </a:t>
                      </a:r>
                    </a:p>
                    <a:p>
                      <a:r>
                        <a:rPr lang="en-US" sz="2400" dirty="0">
                          <a:solidFill>
                            <a:schemeClr val="bg1"/>
                          </a:solidFill>
                        </a:rPr>
                        <a:t>Retirement </a:t>
                      </a:r>
                    </a:p>
                    <a:p>
                      <a:r>
                        <a:rPr lang="en-US" sz="2400" dirty="0">
                          <a:solidFill>
                            <a:schemeClr val="bg1"/>
                          </a:solidFill>
                        </a:rPr>
                        <a:t>Age</a:t>
                      </a:r>
                    </a:p>
                  </a:txBody>
                  <a:tcPr marL="93159" marR="93159" marT="46580" marB="46580">
                    <a:solidFill>
                      <a:srgbClr val="007D7D"/>
                    </a:solidFill>
                  </a:tcPr>
                </a:tc>
                <a:tc>
                  <a:txBody>
                    <a:bodyPr/>
                    <a:lstStyle/>
                    <a:p>
                      <a:r>
                        <a:rPr lang="en-US" sz="2200" dirty="0">
                          <a:solidFill>
                            <a:schemeClr val="bg1"/>
                          </a:solidFill>
                        </a:rPr>
                        <a:t>A $1000 retirement benefit</a:t>
                      </a:r>
                      <a:r>
                        <a:rPr lang="en-US" sz="2200" baseline="0" dirty="0">
                          <a:solidFill>
                            <a:schemeClr val="bg1"/>
                          </a:solidFill>
                        </a:rPr>
                        <a:t> </a:t>
                      </a:r>
                      <a:r>
                        <a:rPr lang="en-US" sz="2200" dirty="0">
                          <a:solidFill>
                            <a:schemeClr val="bg1"/>
                          </a:solidFill>
                        </a:rPr>
                        <a:t>taken</a:t>
                      </a:r>
                      <a:r>
                        <a:rPr lang="en-US" sz="2200" baseline="0" dirty="0">
                          <a:solidFill>
                            <a:schemeClr val="bg1"/>
                          </a:solidFill>
                        </a:rPr>
                        <a:t> at age 62 </a:t>
                      </a:r>
                      <a:r>
                        <a:rPr lang="en-US" sz="2200" dirty="0">
                          <a:solidFill>
                            <a:schemeClr val="bg1"/>
                          </a:solidFill>
                        </a:rPr>
                        <a:t>would be reduced by</a:t>
                      </a:r>
                    </a:p>
                  </a:txBody>
                  <a:tcPr marL="93159" marR="93159" marT="46580" marB="46580">
                    <a:solidFill>
                      <a:srgbClr val="007D7D"/>
                    </a:solidFill>
                  </a:tcPr>
                </a:tc>
                <a:tc>
                  <a:txBody>
                    <a:bodyPr/>
                    <a:lstStyle/>
                    <a:p>
                      <a:r>
                        <a:rPr lang="en-US" sz="2200" dirty="0">
                          <a:solidFill>
                            <a:schemeClr val="bg1"/>
                          </a:solidFill>
                        </a:rPr>
                        <a:t>A $500 spouse benefit taken at age 62 would be reduced by</a:t>
                      </a:r>
                    </a:p>
                  </a:txBody>
                  <a:tcPr marL="93159" marR="93159" marT="46580" marB="46580">
                    <a:solidFill>
                      <a:srgbClr val="007D7D"/>
                    </a:solidFill>
                  </a:tcPr>
                </a:tc>
                <a:extLst>
                  <a:ext uri="{0D108BD9-81ED-4DB2-BD59-A6C34878D82A}">
                    <a16:rowId xmlns:a16="http://schemas.microsoft.com/office/drawing/2014/main" val="10000"/>
                  </a:ext>
                </a:extLst>
              </a:tr>
              <a:tr h="403689">
                <a:tc>
                  <a:txBody>
                    <a:bodyPr/>
                    <a:lstStyle/>
                    <a:p>
                      <a:r>
                        <a:rPr lang="en-US" sz="2000" dirty="0"/>
                        <a:t>1943-1954</a:t>
                      </a:r>
                    </a:p>
                  </a:txBody>
                  <a:tcPr marL="93159" marR="93159" marT="46580" marB="46580"/>
                </a:tc>
                <a:tc>
                  <a:txBody>
                    <a:bodyPr/>
                    <a:lstStyle/>
                    <a:p>
                      <a:r>
                        <a:rPr lang="en-US" sz="2000" dirty="0"/>
                        <a:t>66</a:t>
                      </a:r>
                    </a:p>
                  </a:txBody>
                  <a:tcPr marL="93159" marR="93159" marT="46580" marB="46580"/>
                </a:tc>
                <a:tc>
                  <a:txBody>
                    <a:bodyPr/>
                    <a:lstStyle/>
                    <a:p>
                      <a:r>
                        <a:rPr lang="en-US" sz="2000" dirty="0"/>
                        <a:t>25%</a:t>
                      </a:r>
                    </a:p>
                  </a:txBody>
                  <a:tcPr marL="93159" marR="93159" marT="46580" marB="46580"/>
                </a:tc>
                <a:tc>
                  <a:txBody>
                    <a:bodyPr/>
                    <a:lstStyle/>
                    <a:p>
                      <a:r>
                        <a:rPr lang="en-US" sz="2000" dirty="0"/>
                        <a:t>30%</a:t>
                      </a:r>
                    </a:p>
                  </a:txBody>
                  <a:tcPr marL="93159" marR="93159" marT="46580" marB="46580"/>
                </a:tc>
                <a:extLst>
                  <a:ext uri="{0D108BD9-81ED-4DB2-BD59-A6C34878D82A}">
                    <a16:rowId xmlns:a16="http://schemas.microsoft.com/office/drawing/2014/main" val="10001"/>
                  </a:ext>
                </a:extLst>
              </a:tr>
              <a:tr h="543428">
                <a:tc>
                  <a:txBody>
                    <a:bodyPr/>
                    <a:lstStyle/>
                    <a:p>
                      <a:r>
                        <a:rPr lang="en-US" sz="2000" dirty="0"/>
                        <a:t>1955</a:t>
                      </a:r>
                    </a:p>
                  </a:txBody>
                  <a:tcPr marL="93159" marR="93159" marT="46580" marB="46580"/>
                </a:tc>
                <a:tc>
                  <a:txBody>
                    <a:bodyPr/>
                    <a:lstStyle/>
                    <a:p>
                      <a:r>
                        <a:rPr lang="en-US" sz="2000" dirty="0"/>
                        <a:t>66 and 2 months</a:t>
                      </a:r>
                    </a:p>
                  </a:txBody>
                  <a:tcPr marL="93159" marR="93159" marT="46580" marB="46580"/>
                </a:tc>
                <a:tc>
                  <a:txBody>
                    <a:bodyPr/>
                    <a:lstStyle/>
                    <a:p>
                      <a:r>
                        <a:rPr lang="en-US" sz="2000" dirty="0"/>
                        <a:t>25.83%</a:t>
                      </a:r>
                    </a:p>
                  </a:txBody>
                  <a:tcPr marL="93159" marR="93159" marT="46580" marB="46580"/>
                </a:tc>
                <a:tc>
                  <a:txBody>
                    <a:bodyPr/>
                    <a:lstStyle/>
                    <a:p>
                      <a:r>
                        <a:rPr lang="en-US" sz="2000" dirty="0"/>
                        <a:t>30.83%</a:t>
                      </a:r>
                    </a:p>
                  </a:txBody>
                  <a:tcPr marL="93159" marR="93159" marT="46580" marB="46580"/>
                </a:tc>
                <a:extLst>
                  <a:ext uri="{0D108BD9-81ED-4DB2-BD59-A6C34878D82A}">
                    <a16:rowId xmlns:a16="http://schemas.microsoft.com/office/drawing/2014/main" val="10002"/>
                  </a:ext>
                </a:extLst>
              </a:tr>
              <a:tr h="574480">
                <a:tc>
                  <a:txBody>
                    <a:bodyPr/>
                    <a:lstStyle/>
                    <a:p>
                      <a:r>
                        <a:rPr lang="en-US" sz="2000" dirty="0"/>
                        <a:t>1956</a:t>
                      </a:r>
                    </a:p>
                  </a:txBody>
                  <a:tcPr marL="93159" marR="93159" marT="46580" marB="46580"/>
                </a:tc>
                <a:tc>
                  <a:txBody>
                    <a:bodyPr/>
                    <a:lstStyle/>
                    <a:p>
                      <a:r>
                        <a:rPr lang="en-US" sz="2000" dirty="0"/>
                        <a:t>66 and 4 months</a:t>
                      </a:r>
                    </a:p>
                  </a:txBody>
                  <a:tcPr marL="93159" marR="93159" marT="46580" marB="46580"/>
                </a:tc>
                <a:tc>
                  <a:txBody>
                    <a:bodyPr/>
                    <a:lstStyle/>
                    <a:p>
                      <a:r>
                        <a:rPr lang="en-US" sz="2000" dirty="0"/>
                        <a:t>26.67%</a:t>
                      </a:r>
                    </a:p>
                  </a:txBody>
                  <a:tcPr marL="93159" marR="93159" marT="46580" marB="46580"/>
                </a:tc>
                <a:tc>
                  <a:txBody>
                    <a:bodyPr/>
                    <a:lstStyle/>
                    <a:p>
                      <a:r>
                        <a:rPr lang="en-US" sz="2000" dirty="0"/>
                        <a:t>31.67%</a:t>
                      </a:r>
                    </a:p>
                  </a:txBody>
                  <a:tcPr marL="93159" marR="93159" marT="46580" marB="46580"/>
                </a:tc>
                <a:extLst>
                  <a:ext uri="{0D108BD9-81ED-4DB2-BD59-A6C34878D82A}">
                    <a16:rowId xmlns:a16="http://schemas.microsoft.com/office/drawing/2014/main" val="10003"/>
                  </a:ext>
                </a:extLst>
              </a:tr>
              <a:tr h="527900">
                <a:tc>
                  <a:txBody>
                    <a:bodyPr/>
                    <a:lstStyle/>
                    <a:p>
                      <a:r>
                        <a:rPr lang="en-US" sz="2000" dirty="0"/>
                        <a:t>1957</a:t>
                      </a:r>
                    </a:p>
                  </a:txBody>
                  <a:tcPr marL="93159" marR="93159" marT="46580" marB="46580"/>
                </a:tc>
                <a:tc>
                  <a:txBody>
                    <a:bodyPr/>
                    <a:lstStyle/>
                    <a:p>
                      <a:r>
                        <a:rPr lang="en-US" sz="2000" dirty="0"/>
                        <a:t>66 and 6 months</a:t>
                      </a:r>
                    </a:p>
                  </a:txBody>
                  <a:tcPr marL="93159" marR="93159" marT="46580" marB="46580"/>
                </a:tc>
                <a:tc>
                  <a:txBody>
                    <a:bodyPr/>
                    <a:lstStyle/>
                    <a:p>
                      <a:r>
                        <a:rPr lang="en-US" sz="2000" dirty="0"/>
                        <a:t>27.5%</a:t>
                      </a:r>
                    </a:p>
                  </a:txBody>
                  <a:tcPr marL="93159" marR="93159" marT="46580" marB="46580"/>
                </a:tc>
                <a:tc>
                  <a:txBody>
                    <a:bodyPr/>
                    <a:lstStyle/>
                    <a:p>
                      <a:r>
                        <a:rPr lang="en-US" sz="2000" dirty="0"/>
                        <a:t>32.5%</a:t>
                      </a:r>
                    </a:p>
                  </a:txBody>
                  <a:tcPr marL="93159" marR="93159" marT="46580" marB="46580"/>
                </a:tc>
                <a:extLst>
                  <a:ext uri="{0D108BD9-81ED-4DB2-BD59-A6C34878D82A}">
                    <a16:rowId xmlns:a16="http://schemas.microsoft.com/office/drawing/2014/main" val="10004"/>
                  </a:ext>
                </a:extLst>
              </a:tr>
              <a:tr h="558954">
                <a:tc>
                  <a:txBody>
                    <a:bodyPr/>
                    <a:lstStyle/>
                    <a:p>
                      <a:r>
                        <a:rPr lang="en-US" sz="2000" dirty="0"/>
                        <a:t>1958</a:t>
                      </a:r>
                    </a:p>
                  </a:txBody>
                  <a:tcPr marL="93159" marR="93159" marT="46580" marB="46580"/>
                </a:tc>
                <a:tc>
                  <a:txBody>
                    <a:bodyPr/>
                    <a:lstStyle/>
                    <a:p>
                      <a:r>
                        <a:rPr lang="en-US" sz="2000" dirty="0"/>
                        <a:t>66</a:t>
                      </a:r>
                      <a:r>
                        <a:rPr lang="en-US" sz="2000" baseline="0" dirty="0"/>
                        <a:t> and 8 months</a:t>
                      </a:r>
                    </a:p>
                  </a:txBody>
                  <a:tcPr marL="93159" marR="93159" marT="46580" marB="46580"/>
                </a:tc>
                <a:tc>
                  <a:txBody>
                    <a:bodyPr/>
                    <a:lstStyle/>
                    <a:p>
                      <a:r>
                        <a:rPr lang="en-US" sz="2000" dirty="0"/>
                        <a:t>28.33%</a:t>
                      </a:r>
                    </a:p>
                  </a:txBody>
                  <a:tcPr marL="93159" marR="93159" marT="46580" marB="46580"/>
                </a:tc>
                <a:tc>
                  <a:txBody>
                    <a:bodyPr/>
                    <a:lstStyle/>
                    <a:p>
                      <a:r>
                        <a:rPr lang="en-US" sz="2000" dirty="0"/>
                        <a:t>33.33%</a:t>
                      </a:r>
                    </a:p>
                  </a:txBody>
                  <a:tcPr marL="93159" marR="93159" marT="46580" marB="46580"/>
                </a:tc>
                <a:extLst>
                  <a:ext uri="{0D108BD9-81ED-4DB2-BD59-A6C34878D82A}">
                    <a16:rowId xmlns:a16="http://schemas.microsoft.com/office/drawing/2014/main" val="10005"/>
                  </a:ext>
                </a:extLst>
              </a:tr>
              <a:tr h="714219">
                <a:tc>
                  <a:txBody>
                    <a:bodyPr/>
                    <a:lstStyle/>
                    <a:p>
                      <a:r>
                        <a:rPr lang="en-US" sz="2000" dirty="0"/>
                        <a:t>1959</a:t>
                      </a:r>
                    </a:p>
                  </a:txBody>
                  <a:tcPr marL="93159" marR="93159" marT="46580" marB="46580"/>
                </a:tc>
                <a:tc>
                  <a:txBody>
                    <a:bodyPr/>
                    <a:lstStyle/>
                    <a:p>
                      <a:r>
                        <a:rPr lang="en-US" sz="2000" dirty="0"/>
                        <a:t>66 and 10 months</a:t>
                      </a:r>
                    </a:p>
                  </a:txBody>
                  <a:tcPr marL="93159" marR="93159" marT="46580" marB="46580"/>
                </a:tc>
                <a:tc>
                  <a:txBody>
                    <a:bodyPr/>
                    <a:lstStyle/>
                    <a:p>
                      <a:r>
                        <a:rPr lang="en-US" sz="2000" dirty="0"/>
                        <a:t>29.17%</a:t>
                      </a:r>
                    </a:p>
                  </a:txBody>
                  <a:tcPr marL="93159" marR="93159" marT="46580" marB="46580"/>
                </a:tc>
                <a:tc>
                  <a:txBody>
                    <a:bodyPr/>
                    <a:lstStyle/>
                    <a:p>
                      <a:r>
                        <a:rPr lang="en-US" sz="2000" dirty="0"/>
                        <a:t>34.17%</a:t>
                      </a:r>
                    </a:p>
                  </a:txBody>
                  <a:tcPr marL="93159" marR="93159" marT="46580" marB="46580"/>
                </a:tc>
                <a:extLst>
                  <a:ext uri="{0D108BD9-81ED-4DB2-BD59-A6C34878D82A}">
                    <a16:rowId xmlns:a16="http://schemas.microsoft.com/office/drawing/2014/main" val="10006"/>
                  </a:ext>
                </a:extLst>
              </a:tr>
              <a:tr h="621060">
                <a:tc>
                  <a:txBody>
                    <a:bodyPr/>
                    <a:lstStyle/>
                    <a:p>
                      <a:r>
                        <a:rPr lang="en-US" sz="2000" dirty="0"/>
                        <a:t>1960 +</a:t>
                      </a:r>
                    </a:p>
                  </a:txBody>
                  <a:tcPr marL="93159" marR="93159" marT="46580" marB="46580"/>
                </a:tc>
                <a:tc>
                  <a:txBody>
                    <a:bodyPr/>
                    <a:lstStyle/>
                    <a:p>
                      <a:r>
                        <a:rPr lang="en-US" sz="2000" dirty="0"/>
                        <a:t>67</a:t>
                      </a:r>
                    </a:p>
                  </a:txBody>
                  <a:tcPr marL="93159" marR="93159" marT="46580" marB="46580"/>
                </a:tc>
                <a:tc>
                  <a:txBody>
                    <a:bodyPr/>
                    <a:lstStyle/>
                    <a:p>
                      <a:r>
                        <a:rPr lang="en-US" sz="2000" dirty="0"/>
                        <a:t>30%</a:t>
                      </a:r>
                    </a:p>
                  </a:txBody>
                  <a:tcPr marL="93159" marR="93159" marT="46580" marB="46580"/>
                </a:tc>
                <a:tc>
                  <a:txBody>
                    <a:bodyPr/>
                    <a:lstStyle/>
                    <a:p>
                      <a:r>
                        <a:rPr lang="en-US" sz="2000" dirty="0"/>
                        <a:t>35%</a:t>
                      </a:r>
                    </a:p>
                  </a:txBody>
                  <a:tcPr marL="93159" marR="93159" marT="46580" marB="4658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61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176" y="839480"/>
            <a:ext cx="8610600" cy="769441"/>
          </a:xfrm>
          <a:prstGeom prst="rect">
            <a:avLst/>
          </a:prstGeom>
          <a:noFill/>
        </p:spPr>
        <p:txBody>
          <a:bodyPr wrap="square" rtlCol="0">
            <a:spAutoFit/>
          </a:bodyPr>
          <a:lstStyle/>
          <a:p>
            <a:pPr algn="ctr"/>
            <a:r>
              <a:rPr lang="en-US" sz="4400" b="1" dirty="0">
                <a:solidFill>
                  <a:schemeClr val="tx2">
                    <a:lumMod val="75000"/>
                  </a:schemeClr>
                </a:solidFill>
                <a:latin typeface="+mj-lt"/>
              </a:rPr>
              <a:t>Benefits for Divorced Spouses</a:t>
            </a:r>
          </a:p>
        </p:txBody>
      </p:sp>
      <p:sp>
        <p:nvSpPr>
          <p:cNvPr id="8" name="Content Placeholder 9"/>
          <p:cNvSpPr txBox="1">
            <a:spLocks/>
          </p:cNvSpPr>
          <p:nvPr/>
        </p:nvSpPr>
        <p:spPr bwMode="auto">
          <a:xfrm>
            <a:off x="304800" y="1525441"/>
            <a:ext cx="8686800" cy="422565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You can receive benefits on your ex-spouse's record (even if he or she has remarried) if:</a:t>
            </a:r>
          </a:p>
          <a:p>
            <a:pPr lvl="1">
              <a:buFont typeface="Arial" panose="020B0604020202020204" pitchFamily="34" charset="0"/>
              <a:buChar char="•"/>
            </a:pPr>
            <a:r>
              <a:rPr lang="en-US" sz="2400" dirty="0"/>
              <a:t>You are unmarried; </a:t>
            </a:r>
          </a:p>
          <a:p>
            <a:pPr lvl="1">
              <a:buFont typeface="Arial" panose="020B0604020202020204" pitchFamily="34" charset="0"/>
              <a:buChar char="•"/>
            </a:pPr>
            <a:r>
              <a:rPr lang="en-US" sz="2400" dirty="0"/>
              <a:t>You are age 62 or older; </a:t>
            </a:r>
          </a:p>
          <a:p>
            <a:pPr lvl="1">
              <a:buFont typeface="Arial" panose="020B0604020202020204" pitchFamily="34" charset="0"/>
              <a:buChar char="•"/>
            </a:pPr>
            <a:r>
              <a:rPr lang="en-US" sz="2400" dirty="0"/>
              <a:t>Your ex-spouse is entitled to Social Security retirement or disability benefits; and</a:t>
            </a:r>
          </a:p>
          <a:p>
            <a:pPr lvl="1">
              <a:spcBef>
                <a:spcPts val="0"/>
              </a:spcBef>
              <a:spcAft>
                <a:spcPts val="1200"/>
              </a:spcAft>
              <a:buFont typeface="Arial" panose="020B0604020202020204" pitchFamily="34" charset="0"/>
              <a:buChar char="•"/>
            </a:pPr>
            <a:r>
              <a:rPr lang="en-US" sz="2400" dirty="0"/>
              <a:t>The benefit you are entitled to receive based on your own work is less than the benefit you would receive based on your ex-spouse's work. </a:t>
            </a:r>
          </a:p>
          <a:p>
            <a:pPr marL="57150" indent="0" algn="ctr">
              <a:buNone/>
            </a:pPr>
            <a:r>
              <a:rPr lang="en-US" sz="2000" i="1" dirty="0"/>
              <a:t>Note: Marriage must have lasted 10 years or longer</a:t>
            </a:r>
          </a:p>
        </p:txBody>
      </p:sp>
    </p:spTree>
    <p:extLst>
      <p:ext uri="{BB962C8B-B14F-4D97-AF65-F5344CB8AC3E}">
        <p14:creationId xmlns:p14="http://schemas.microsoft.com/office/powerpoint/2010/main" val="74208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 y="1666166"/>
            <a:ext cx="8610600" cy="3693319"/>
          </a:xfrm>
          <a:prstGeom prst="rect">
            <a:avLst/>
          </a:prstGeom>
          <a:noFill/>
        </p:spPr>
        <p:txBody>
          <a:bodyPr wrap="square" rtlCol="0">
            <a:spAutoFit/>
          </a:bodyPr>
          <a:lstStyle/>
          <a:p>
            <a:pPr marL="457200" indent="-457200" eaLnBrk="0" hangingPunct="0">
              <a:spcAft>
                <a:spcPts val="1200"/>
              </a:spcAft>
              <a:buFont typeface="Arial" panose="020B0604020202020204" pitchFamily="34" charset="0"/>
              <a:buChar char="•"/>
            </a:pPr>
            <a:r>
              <a:rPr lang="en-US" sz="2800" dirty="0"/>
              <a:t>If you become eligible for Social Security benefits both as a retiree and as a spouse (or divorced spouse), and you want to go ahead and claim your benefits, you must file for </a:t>
            </a:r>
            <a:r>
              <a:rPr lang="en-US" sz="2800" u="sng" dirty="0"/>
              <a:t>both</a:t>
            </a:r>
            <a:r>
              <a:rPr lang="en-US" sz="2800" dirty="0"/>
              <a:t> benefits.</a:t>
            </a:r>
          </a:p>
          <a:p>
            <a:pPr marL="457200" indent="-457200" eaLnBrk="0" hangingPunct="0">
              <a:buFont typeface="Arial" panose="020B0604020202020204" pitchFamily="34" charset="0"/>
              <a:buChar char="•"/>
            </a:pPr>
            <a:r>
              <a:rPr lang="en-US" sz="2800" dirty="0"/>
              <a:t>Applies at any age for people who turned age 62 after January 1, 2016.</a:t>
            </a:r>
          </a:p>
          <a:p>
            <a:pPr algn="ctr"/>
            <a:endParaRPr lang="en-US" sz="2800" dirty="0"/>
          </a:p>
          <a:p>
            <a:pPr algn="ctr"/>
            <a:r>
              <a:rPr lang="en-US" sz="2400" i="1" dirty="0"/>
              <a:t>Note: There are two exceptions.</a:t>
            </a:r>
          </a:p>
        </p:txBody>
      </p:sp>
      <p:sp>
        <p:nvSpPr>
          <p:cNvPr id="6" name="TextBox 5"/>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a:solidFill>
                  <a:schemeClr val="bg1"/>
                </a:solidFill>
              </a:rPr>
              <a:t>socialsecurity.gov/planners/retire/deemedfaq.html</a:t>
            </a:r>
          </a:p>
        </p:txBody>
      </p:sp>
      <p:sp>
        <p:nvSpPr>
          <p:cNvPr id="3" name="Rectangle 2"/>
          <p:cNvSpPr/>
          <p:nvPr/>
        </p:nvSpPr>
        <p:spPr>
          <a:xfrm>
            <a:off x="0" y="896725"/>
            <a:ext cx="9144000" cy="769441"/>
          </a:xfrm>
          <a:prstGeom prst="rect">
            <a:avLst/>
          </a:prstGeom>
        </p:spPr>
        <p:txBody>
          <a:bodyPr wrap="square">
            <a:spAutoFit/>
          </a:bodyPr>
          <a:lstStyle/>
          <a:p>
            <a:pPr algn="ctr"/>
            <a:r>
              <a:rPr lang="en-US" sz="4400" b="1" dirty="0">
                <a:solidFill>
                  <a:schemeClr val="tx2">
                    <a:lumMod val="75000"/>
                  </a:schemeClr>
                </a:solidFill>
                <a:latin typeface="+mj-lt"/>
              </a:rPr>
              <a:t>Deemed Filing</a:t>
            </a:r>
          </a:p>
        </p:txBody>
      </p:sp>
    </p:spTree>
    <p:extLst>
      <p:ext uri="{BB962C8B-B14F-4D97-AF65-F5344CB8AC3E}">
        <p14:creationId xmlns:p14="http://schemas.microsoft.com/office/powerpoint/2010/main" val="289073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18" y="2014451"/>
            <a:ext cx="8694824" cy="2677656"/>
          </a:xfrm>
          <a:prstGeom prst="rect">
            <a:avLst/>
          </a:prstGeom>
          <a:noFill/>
        </p:spPr>
        <p:txBody>
          <a:bodyPr wrap="square" rtlCol="0">
            <a:spAutoFit/>
          </a:bodyPr>
          <a:lstStyle/>
          <a:p>
            <a:r>
              <a:rPr lang="en-US" sz="2800" dirty="0"/>
              <a:t>If you take your retirement benefit and then ask to suspend it to earn delayed retirement credits, your spouse or dependents (excluding divorced spouses) generally will not be able to receive benefits on your Social Security record while your own benefits are suspended.</a:t>
            </a:r>
          </a:p>
        </p:txBody>
      </p:sp>
      <p:sp>
        <p:nvSpPr>
          <p:cNvPr id="8" name="TextBox 7"/>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a:solidFill>
                  <a:schemeClr val="bg1"/>
                </a:solidFill>
              </a:rPr>
              <a:t>socialsecurity.gov/planners/retire/suspendfaq.html</a:t>
            </a:r>
          </a:p>
        </p:txBody>
      </p:sp>
      <p:sp>
        <p:nvSpPr>
          <p:cNvPr id="3" name="Rectangle 2"/>
          <p:cNvSpPr/>
          <p:nvPr/>
        </p:nvSpPr>
        <p:spPr>
          <a:xfrm>
            <a:off x="0" y="1084214"/>
            <a:ext cx="9144000" cy="769441"/>
          </a:xfrm>
          <a:prstGeom prst="rect">
            <a:avLst/>
          </a:prstGeom>
        </p:spPr>
        <p:txBody>
          <a:bodyPr wrap="square">
            <a:spAutoFit/>
          </a:bodyPr>
          <a:lstStyle/>
          <a:p>
            <a:pPr algn="ctr"/>
            <a:r>
              <a:rPr lang="en-US" sz="4400" b="1" dirty="0">
                <a:solidFill>
                  <a:schemeClr val="tx2">
                    <a:lumMod val="75000"/>
                  </a:schemeClr>
                </a:solidFill>
                <a:latin typeface="+mj-lt"/>
              </a:rPr>
              <a:t>Voluntary Suspension</a:t>
            </a:r>
          </a:p>
        </p:txBody>
      </p:sp>
    </p:spTree>
    <p:extLst>
      <p:ext uri="{BB962C8B-B14F-4D97-AF65-F5344CB8AC3E}">
        <p14:creationId xmlns:p14="http://schemas.microsoft.com/office/powerpoint/2010/main" val="35246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286051\Downloads\iStock_84928589_XLAR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4338"/>
          <a:stretch/>
        </p:blipFill>
        <p:spPr bwMode="auto">
          <a:xfrm>
            <a:off x="0" y="0"/>
            <a:ext cx="9144000" cy="6684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208" y="457200"/>
            <a:ext cx="9153032" cy="1569660"/>
          </a:xfrm>
          <a:prstGeom prst="rect">
            <a:avLst/>
          </a:prstGeom>
          <a:noFill/>
          <a:ln>
            <a:noFill/>
          </a:ln>
        </p:spPr>
        <p:txBody>
          <a:bodyPr wrap="square" rtlCol="0">
            <a:spAutoFit/>
          </a:bodyPr>
          <a:lstStyle/>
          <a:p>
            <a:pPr algn="r"/>
            <a:r>
              <a:rPr lang="en-US" sz="4800" dirty="0">
                <a:latin typeface="+mj-lt"/>
              </a:rPr>
              <a:t>We’re There If You</a:t>
            </a:r>
          </a:p>
          <a:p>
            <a:pPr algn="r"/>
            <a:r>
              <a:rPr lang="en-US" sz="4800" dirty="0">
                <a:latin typeface="+mj-lt"/>
              </a:rPr>
              <a:t>Lose Your Soulmate</a:t>
            </a:r>
          </a:p>
        </p:txBody>
      </p:sp>
    </p:spTree>
    <p:extLst>
      <p:ext uri="{BB962C8B-B14F-4D97-AF65-F5344CB8AC3E}">
        <p14:creationId xmlns:p14="http://schemas.microsoft.com/office/powerpoint/2010/main" val="3170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52400"/>
            <a:ext cx="9144000" cy="769441"/>
          </a:xfrm>
          <a:prstGeom prst="rect">
            <a:avLst/>
          </a:prstGeom>
          <a:noFill/>
        </p:spPr>
        <p:txBody>
          <a:bodyPr wrap="square" rtlCol="0">
            <a:spAutoFit/>
          </a:bodyPr>
          <a:lstStyle/>
          <a:p>
            <a:pPr algn="ctr"/>
            <a:r>
              <a:rPr lang="en-US" sz="4400" b="1" dirty="0">
                <a:latin typeface="+mj-lt"/>
              </a:rPr>
              <a:t>Survivor Eligibility Factors</a:t>
            </a:r>
          </a:p>
        </p:txBody>
      </p:sp>
      <p:graphicFrame>
        <p:nvGraphicFramePr>
          <p:cNvPr id="2" name="Table 1"/>
          <p:cNvGraphicFramePr>
            <a:graphicFrameLocks noGrp="1"/>
          </p:cNvGraphicFramePr>
          <p:nvPr>
            <p:extLst>
              <p:ext uri="{D42A27DB-BD31-4B8C-83A1-F6EECF244321}">
                <p14:modId xmlns:p14="http://schemas.microsoft.com/office/powerpoint/2010/main" val="1035099403"/>
              </p:ext>
            </p:extLst>
          </p:nvPr>
        </p:nvGraphicFramePr>
        <p:xfrm>
          <a:off x="533400" y="1219200"/>
          <a:ext cx="8001000" cy="4315862"/>
        </p:xfrm>
        <a:graphic>
          <a:graphicData uri="http://schemas.openxmlformats.org/drawingml/2006/table">
            <a:tbl>
              <a:tblPr firstRow="1" bandRow="1">
                <a:tableStyleId>{69CF1AB2-1976-4502-BF36-3FF5EA218861}</a:tableStyleId>
              </a:tblPr>
              <a:tblGrid>
                <a:gridCol w="2590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1197811">
                <a:tc>
                  <a:txBody>
                    <a:bodyPr/>
                    <a:lstStyle/>
                    <a:p>
                      <a:r>
                        <a:rPr lang="en-US" sz="2400" b="0" dirty="0"/>
                        <a:t>Child</a:t>
                      </a:r>
                      <a:endParaRPr lang="en-US" sz="2400" b="0" dirty="0">
                        <a:solidFill>
                          <a:schemeClr val="tx1"/>
                        </a:solidFill>
                      </a:endParaRPr>
                    </a:p>
                  </a:txBody>
                  <a:tcPr/>
                </a:tc>
                <a:tc>
                  <a:txBody>
                    <a:bodyPr/>
                    <a:lstStyle/>
                    <a:p>
                      <a:r>
                        <a:rPr lang="en-US" sz="2400" b="0" dirty="0"/>
                        <a:t>Can receive benefit if not married and is under age 18 (or under age 19 if still in high school)</a:t>
                      </a:r>
                      <a:endParaRPr lang="en-US" sz="2400" b="0" dirty="0">
                        <a:solidFill>
                          <a:schemeClr val="tx1"/>
                        </a:solidFill>
                      </a:endParaRPr>
                    </a:p>
                  </a:txBody>
                  <a:tcPr/>
                </a:tc>
                <a:extLst>
                  <a:ext uri="{0D108BD9-81ED-4DB2-BD59-A6C34878D82A}">
                    <a16:rowId xmlns:a16="http://schemas.microsoft.com/office/drawing/2014/main" val="10000"/>
                  </a:ext>
                </a:extLst>
              </a:tr>
              <a:tr h="1197811">
                <a:tc>
                  <a:txBody>
                    <a:bodyPr/>
                    <a:lstStyle/>
                    <a:p>
                      <a:r>
                        <a:rPr lang="en-US" sz="2400" dirty="0"/>
                        <a:t>Disabled Child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Can receive benefits beyond age 18 if not married and was disabled before age 22</a:t>
                      </a:r>
                    </a:p>
                  </a:txBody>
                  <a:tcPr/>
                </a:tc>
                <a:extLst>
                  <a:ext uri="{0D108BD9-81ED-4DB2-BD59-A6C34878D82A}">
                    <a16:rowId xmlns:a16="http://schemas.microsoft.com/office/drawing/2014/main" val="10001"/>
                  </a:ext>
                </a:extLst>
              </a:tr>
              <a:tr h="1871579">
                <a:tc>
                  <a:txBody>
                    <a:bodyPr/>
                    <a:lstStyle/>
                    <a:p>
                      <a:r>
                        <a:rPr lang="en-US" sz="2400" dirty="0"/>
                        <a:t>Widow / Widower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Can get full benefits at full retirement age – or reduced benefits at age 60 – or as early as age 50 if disabled – or at any age if caring for child under 16 or</a:t>
                      </a:r>
                      <a:r>
                        <a:rPr lang="en-US" sz="2400" baseline="0" dirty="0"/>
                        <a:t> </a:t>
                      </a:r>
                      <a:r>
                        <a:rPr lang="en-US" sz="2400" dirty="0"/>
                        <a:t>a disabled child</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4040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39526"/>
            <a:ext cx="9144000" cy="3970318"/>
          </a:xfrm>
          <a:prstGeom prst="rect">
            <a:avLst/>
          </a:prstGeom>
          <a:noFill/>
        </p:spPr>
        <p:txBody>
          <a:bodyPr wrap="square" rtlCol="0">
            <a:spAutoFit/>
          </a:bodyPr>
          <a:lstStyle/>
          <a:p>
            <a:r>
              <a:rPr lang="en-US" sz="2800" dirty="0"/>
              <a:t>When you pass away, your surviving spouse can:</a:t>
            </a:r>
          </a:p>
          <a:p>
            <a:endParaRPr lang="en-US" sz="2800" dirty="0"/>
          </a:p>
          <a:p>
            <a:pPr marL="914400" lvl="1" indent="-457200">
              <a:buFont typeface="Arial" panose="020B0604020202020204" pitchFamily="34" charset="0"/>
              <a:buChar char="•"/>
            </a:pPr>
            <a:r>
              <a:rPr lang="en-US" sz="2800" dirty="0"/>
              <a:t>Receive 100% of your full benefit if full retirement age; or</a:t>
            </a:r>
          </a:p>
          <a:p>
            <a:pPr marL="914400" lvl="1" indent="-457200">
              <a:buFont typeface="Arial" panose="020B0604020202020204" pitchFamily="34" charset="0"/>
              <a:buChar char="•"/>
            </a:pPr>
            <a:r>
              <a:rPr lang="en-US" sz="2800" dirty="0"/>
              <a:t>At age 60, receive 71.5% of your full benefit and increases each month you wait up to 100% if you start at full retirement age; or</a:t>
            </a:r>
          </a:p>
          <a:p>
            <a:pPr marL="914400" lvl="1" indent="-457200">
              <a:buFont typeface="Arial" panose="020B0604020202020204" pitchFamily="34" charset="0"/>
              <a:buChar char="•"/>
            </a:pPr>
            <a:r>
              <a:rPr lang="en-US" sz="2800" dirty="0"/>
              <a:t>Claim survivor benefits at any age between 60 and full retirement age.</a:t>
            </a:r>
          </a:p>
        </p:txBody>
      </p:sp>
      <p:sp>
        <p:nvSpPr>
          <p:cNvPr id="7" name="TextBox 6"/>
          <p:cNvSpPr txBox="1"/>
          <p:nvPr/>
        </p:nvSpPr>
        <p:spPr>
          <a:xfrm>
            <a:off x="0" y="1014984"/>
            <a:ext cx="9144000" cy="830997"/>
          </a:xfrm>
          <a:prstGeom prst="rect">
            <a:avLst/>
          </a:prstGeom>
          <a:noFill/>
          <a:ln>
            <a:noFill/>
          </a:ln>
        </p:spPr>
        <p:txBody>
          <a:bodyPr wrap="square" rtlCol="0">
            <a:spAutoFit/>
          </a:bodyPr>
          <a:lstStyle/>
          <a:p>
            <a:pPr algn="ctr"/>
            <a:r>
              <a:rPr lang="en-US" sz="4800" b="1" dirty="0">
                <a:latin typeface="+mj-lt"/>
              </a:rPr>
              <a:t>Survivor Benefits</a:t>
            </a:r>
          </a:p>
        </p:txBody>
      </p:sp>
    </p:spTree>
    <p:extLst>
      <p:ext uri="{BB962C8B-B14F-4D97-AF65-F5344CB8AC3E}">
        <p14:creationId xmlns:p14="http://schemas.microsoft.com/office/powerpoint/2010/main" val="5279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Box 5"/>
          <p:cNvSpPr txBox="1">
            <a:spLocks noChangeArrowheads="1"/>
          </p:cNvSpPr>
          <p:nvPr/>
        </p:nvSpPr>
        <p:spPr bwMode="auto">
          <a:xfrm>
            <a:off x="-12700" y="5481935"/>
            <a:ext cx="9156700"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400" b="0" dirty="0">
                <a:solidFill>
                  <a:srgbClr val="FFFFFF"/>
                </a:solidFill>
              </a:rPr>
              <a:t>socialsecurity.gov/</a:t>
            </a:r>
            <a:r>
              <a:rPr lang="en-US" altLang="en-US" sz="2400" b="0" dirty="0" err="1">
                <a:solidFill>
                  <a:srgbClr val="FFFFFF"/>
                </a:solidFill>
              </a:rPr>
              <a:t>myaccount</a:t>
            </a:r>
            <a:endParaRPr lang="en-US" altLang="en-US" sz="2400" b="0" dirty="0">
              <a:solidFill>
                <a:srgbClr val="FFFFFF"/>
              </a:solidFill>
            </a:endParaRPr>
          </a:p>
        </p:txBody>
      </p:sp>
      <p:sp>
        <p:nvSpPr>
          <p:cNvPr id="177155" name="Title 1"/>
          <p:cNvSpPr txBox="1">
            <a:spLocks/>
          </p:cNvSpPr>
          <p:nvPr/>
        </p:nvSpPr>
        <p:spPr bwMode="auto">
          <a:xfrm>
            <a:off x="0" y="-1"/>
            <a:ext cx="91313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4800" i="1" dirty="0">
                <a:solidFill>
                  <a:srgbClr val="D12229"/>
                </a:solidFill>
                <a:latin typeface="Georgia" panose="02040502050405020303" pitchFamily="18" charset="0"/>
              </a:rPr>
              <a:t>my</a:t>
            </a:r>
            <a:r>
              <a:rPr lang="en-US" altLang="en-US" sz="4800" i="1" dirty="0">
                <a:solidFill>
                  <a:srgbClr val="002060"/>
                </a:solidFill>
                <a:latin typeface="Georgia" panose="02040502050405020303" pitchFamily="18" charset="0"/>
              </a:rPr>
              <a:t> </a:t>
            </a:r>
            <a:r>
              <a:rPr lang="en-US" altLang="en-US" sz="4800" dirty="0">
                <a:solidFill>
                  <a:srgbClr val="0054A6"/>
                </a:solidFill>
                <a:latin typeface="Georgia" panose="02040502050405020303" pitchFamily="18" charset="0"/>
              </a:rPr>
              <a:t>Social Security</a:t>
            </a:r>
          </a:p>
        </p:txBody>
      </p:sp>
      <p:pic>
        <p:nvPicPr>
          <p:cNvPr id="177156"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 y="1219200"/>
            <a:ext cx="6356258" cy="3141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609658" y="1142998"/>
            <a:ext cx="2381942" cy="4267202"/>
          </a:xfrm>
          <a:prstGeom prst="roundRect">
            <a:avLst>
              <a:gd name="adj" fmla="val 4167"/>
            </a:avLst>
          </a:prstGeom>
          <a:solidFill>
            <a:srgbClr val="FFFFFF"/>
          </a:solidFill>
          <a:ln w="5715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1798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1150" y="1965765"/>
            <a:ext cx="8534400" cy="3046988"/>
          </a:xfrm>
          <a:prstGeom prst="rect">
            <a:avLst/>
          </a:prstGeom>
          <a:noFill/>
          <a:ln>
            <a:noFill/>
          </a:ln>
        </p:spPr>
        <p:txBody>
          <a:bodyPr wrap="square" rtlCol="0">
            <a:spAutoFit/>
          </a:bodyPr>
          <a:lstStyle/>
          <a:p>
            <a:pPr marL="457200" indent="-457200">
              <a:buFont typeface="Arial" panose="020B0604020202020204" pitchFamily="34" charset="0"/>
              <a:buChar char="•"/>
            </a:pPr>
            <a:r>
              <a:rPr lang="en-US" sz="2400" dirty="0"/>
              <a:t>Parents’ Benefits – For a parent who is age 62 and was receiving at least one-half of his or her financial support from the son or daughter who died.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Lump Sum Death Payment – A surviving spouse or child may receive a special lump-sum death payment of $255.00 if they meet certain requirements.  </a:t>
            </a:r>
          </a:p>
          <a:p>
            <a:pPr marL="457200" indent="-457200">
              <a:buFont typeface="Arial" panose="020B0604020202020204" pitchFamily="34" charset="0"/>
              <a:buChar char="•"/>
            </a:pPr>
            <a:endParaRPr lang="en-US" sz="2400" dirty="0"/>
          </a:p>
        </p:txBody>
      </p:sp>
      <p:sp>
        <p:nvSpPr>
          <p:cNvPr id="6" name="TextBox 5"/>
          <p:cNvSpPr txBox="1"/>
          <p:nvPr/>
        </p:nvSpPr>
        <p:spPr>
          <a:xfrm>
            <a:off x="0" y="1015851"/>
            <a:ext cx="9144000" cy="769441"/>
          </a:xfrm>
          <a:prstGeom prst="rect">
            <a:avLst/>
          </a:prstGeom>
          <a:noFill/>
          <a:ln>
            <a:noFill/>
          </a:ln>
        </p:spPr>
        <p:txBody>
          <a:bodyPr wrap="square" rtlCol="0">
            <a:spAutoFit/>
          </a:bodyPr>
          <a:lstStyle/>
          <a:p>
            <a:pPr algn="ctr"/>
            <a:r>
              <a:rPr lang="en-US" sz="4400" b="1" dirty="0">
                <a:latin typeface="+mj-lt"/>
              </a:rPr>
              <a:t>Other Survivor Benefits</a:t>
            </a:r>
          </a:p>
        </p:txBody>
      </p:sp>
      <p:sp>
        <p:nvSpPr>
          <p:cNvPr id="4" name="TextBox 3"/>
          <p:cNvSpPr txBox="1"/>
          <p:nvPr/>
        </p:nvSpPr>
        <p:spPr>
          <a:xfrm>
            <a:off x="0" y="5481935"/>
            <a:ext cx="9156700" cy="461665"/>
          </a:xfrm>
          <a:prstGeom prst="rect">
            <a:avLst/>
          </a:prstGeom>
          <a:solidFill>
            <a:srgbClr val="002060"/>
          </a:solidFill>
        </p:spPr>
        <p:txBody>
          <a:bodyPr wrap="square" rtlCol="0">
            <a:spAutoFit/>
          </a:bodyPr>
          <a:lstStyle/>
          <a:p>
            <a:pPr algn="ctr"/>
            <a:r>
              <a:rPr lang="en-US" sz="2400" dirty="0">
                <a:solidFill>
                  <a:schemeClr val="bg1"/>
                </a:solidFill>
              </a:rPr>
              <a:t>socialsecurity.gov/survivors</a:t>
            </a:r>
          </a:p>
        </p:txBody>
      </p:sp>
    </p:spTree>
    <p:extLst>
      <p:ext uri="{BB962C8B-B14F-4D97-AF65-F5344CB8AC3E}">
        <p14:creationId xmlns:p14="http://schemas.microsoft.com/office/powerpoint/2010/main" val="402156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00780"/>
            <a:ext cx="9144000" cy="5232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600200"/>
            <a:ext cx="4343400" cy="4154984"/>
          </a:xfrm>
          <a:prstGeom prst="rect">
            <a:avLst/>
          </a:prstGeom>
          <a:noFill/>
        </p:spPr>
        <p:txBody>
          <a:bodyPr wrap="square" rtlCol="0">
            <a:spAutoFit/>
          </a:bodyPr>
          <a:lstStyle/>
          <a:p>
            <a:r>
              <a:rPr lang="en-US" sz="2400" dirty="0"/>
              <a:t>Can start from age 62 to Full Retirement Age (FRA)</a:t>
            </a:r>
          </a:p>
          <a:p>
            <a:endParaRPr lang="en-US" sz="2400" dirty="0"/>
          </a:p>
          <a:p>
            <a:r>
              <a:rPr lang="en-US" sz="2400" dirty="0"/>
              <a:t>50% at FRA or less if you start prior to FRA (reduction for each month you take it early)</a:t>
            </a:r>
          </a:p>
          <a:p>
            <a:endParaRPr lang="en-US" sz="2400" dirty="0"/>
          </a:p>
          <a:p>
            <a:r>
              <a:rPr lang="en-US" sz="2400" i="1" dirty="0"/>
              <a:t>Divorced spouses qualify if marriage lasted at least 10 years and other conditions are met</a:t>
            </a:r>
          </a:p>
        </p:txBody>
      </p:sp>
      <p:sp>
        <p:nvSpPr>
          <p:cNvPr id="3" name="TextBox 2"/>
          <p:cNvSpPr txBox="1"/>
          <p:nvPr/>
        </p:nvSpPr>
        <p:spPr>
          <a:xfrm>
            <a:off x="4648200" y="1560016"/>
            <a:ext cx="4495800" cy="4154984"/>
          </a:xfrm>
          <a:prstGeom prst="rect">
            <a:avLst/>
          </a:prstGeom>
          <a:noFill/>
        </p:spPr>
        <p:txBody>
          <a:bodyPr wrap="square" rtlCol="0">
            <a:spAutoFit/>
          </a:bodyPr>
          <a:lstStyle/>
          <a:p>
            <a:r>
              <a:rPr lang="en-US" sz="2400" dirty="0">
                <a:solidFill>
                  <a:schemeClr val="tx2"/>
                </a:solidFill>
              </a:rPr>
              <a:t>Can start from age 60 to Full Retirement Age (FRA)</a:t>
            </a:r>
          </a:p>
          <a:p>
            <a:endParaRPr lang="en-US" sz="2400" dirty="0">
              <a:solidFill>
                <a:schemeClr val="tx2"/>
              </a:solidFill>
            </a:endParaRPr>
          </a:p>
          <a:p>
            <a:r>
              <a:rPr lang="en-US" sz="2400" dirty="0">
                <a:solidFill>
                  <a:schemeClr val="tx2"/>
                </a:solidFill>
              </a:rPr>
              <a:t>71.5% at age 60 and increases each month you wait, up to 100% if you start at FRA</a:t>
            </a:r>
          </a:p>
          <a:p>
            <a:endParaRPr lang="en-US" sz="2400" dirty="0">
              <a:solidFill>
                <a:schemeClr val="tx2"/>
              </a:solidFill>
            </a:endParaRPr>
          </a:p>
          <a:p>
            <a:r>
              <a:rPr lang="en-US" sz="2400" i="1" dirty="0">
                <a:solidFill>
                  <a:schemeClr val="tx2"/>
                </a:solidFill>
              </a:rPr>
              <a:t>Divorced spouses qualify if marriage lasted at least 10 years and other conditions are met</a:t>
            </a:r>
          </a:p>
        </p:txBody>
      </p:sp>
      <p:sp>
        <p:nvSpPr>
          <p:cNvPr id="4" name="TextBox 3"/>
          <p:cNvSpPr txBox="1"/>
          <p:nvPr/>
        </p:nvSpPr>
        <p:spPr>
          <a:xfrm>
            <a:off x="0" y="1000780"/>
            <a:ext cx="4572000"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Spouse (living) benefits</a:t>
            </a:r>
          </a:p>
        </p:txBody>
      </p:sp>
      <p:sp>
        <p:nvSpPr>
          <p:cNvPr id="5" name="TextBox 4"/>
          <p:cNvSpPr txBox="1"/>
          <p:nvPr/>
        </p:nvSpPr>
        <p:spPr>
          <a:xfrm>
            <a:off x="4648200" y="1000780"/>
            <a:ext cx="4572000"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Survivor (death) benefits</a:t>
            </a:r>
          </a:p>
        </p:txBody>
      </p:sp>
      <p:cxnSp>
        <p:nvCxnSpPr>
          <p:cNvPr id="8" name="Straight Connector 7"/>
          <p:cNvCxnSpPr>
            <a:stCxn id="6" idx="2"/>
          </p:cNvCxnSpPr>
          <p:nvPr/>
        </p:nvCxnSpPr>
        <p:spPr>
          <a:xfrm>
            <a:off x="4572000" y="1524000"/>
            <a:ext cx="0" cy="426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6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4712"/>
          <a:stretch/>
        </p:blipFill>
        <p:spPr>
          <a:xfrm>
            <a:off x="0" y="-274320"/>
            <a:ext cx="9144000" cy="6096000"/>
          </a:xfrm>
          <a:prstGeom prst="rect">
            <a:avLst/>
          </a:prstGeom>
        </p:spPr>
      </p:pic>
      <p:sp>
        <p:nvSpPr>
          <p:cNvPr id="12" name="Rectangle 11"/>
          <p:cNvSpPr/>
          <p:nvPr/>
        </p:nvSpPr>
        <p:spPr>
          <a:xfrm>
            <a:off x="118817" y="0"/>
            <a:ext cx="8906365" cy="646331"/>
          </a:xfrm>
          <a:prstGeom prst="rect">
            <a:avLst/>
          </a:prstGeom>
        </p:spPr>
        <p:txBody>
          <a:bodyPr wrap="square">
            <a:spAutoFit/>
          </a:bodyPr>
          <a:lstStyle/>
          <a:p>
            <a:r>
              <a:rPr lang="en-US" sz="3600" dirty="0">
                <a:solidFill>
                  <a:schemeClr val="tx2">
                    <a:lumMod val="75000"/>
                  </a:schemeClr>
                </a:solidFill>
                <a:latin typeface="+mj-lt"/>
              </a:rPr>
              <a:t>We’ll Be Here For Your Family In The Future</a:t>
            </a:r>
          </a:p>
        </p:txBody>
      </p:sp>
    </p:spTree>
    <p:extLst>
      <p:ext uri="{BB962C8B-B14F-4D97-AF65-F5344CB8AC3E}">
        <p14:creationId xmlns:p14="http://schemas.microsoft.com/office/powerpoint/2010/main" val="19937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830997"/>
          </a:xfrm>
          <a:prstGeom prst="rect">
            <a:avLst/>
          </a:prstGeom>
          <a:noFill/>
          <a:ln>
            <a:noFill/>
          </a:ln>
        </p:spPr>
        <p:txBody>
          <a:bodyPr wrap="square" rtlCol="0">
            <a:spAutoFit/>
          </a:bodyPr>
          <a:lstStyle/>
          <a:p>
            <a:pPr algn="ctr"/>
            <a:r>
              <a:rPr lang="en-US" sz="4800" b="1" dirty="0">
                <a:solidFill>
                  <a:srgbClr val="003366"/>
                </a:solidFill>
                <a:latin typeface="Times"/>
              </a:rPr>
              <a:t>Who Pays for Social Security?</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68552"/>
            <a:ext cx="9144000" cy="4020332"/>
          </a:xfrm>
          <a:prstGeom prst="rect">
            <a:avLst/>
          </a:prstGeom>
        </p:spPr>
      </p:pic>
    </p:spTree>
    <p:extLst>
      <p:ext uri="{BB962C8B-B14F-4D97-AF65-F5344CB8AC3E}">
        <p14:creationId xmlns:p14="http://schemas.microsoft.com/office/powerpoint/2010/main" val="22653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60858"/>
            <a:ext cx="9144000" cy="769441"/>
          </a:xfrm>
          <a:prstGeom prst="rect">
            <a:avLst/>
          </a:prstGeom>
          <a:noFill/>
          <a:ln>
            <a:noFill/>
          </a:ln>
        </p:spPr>
        <p:txBody>
          <a:bodyPr wrap="square" rtlCol="0">
            <a:spAutoFit/>
          </a:bodyPr>
          <a:lstStyle/>
          <a:p>
            <a:pPr algn="ctr"/>
            <a:r>
              <a:rPr lang="en-US" sz="4400" b="1" dirty="0">
                <a:latin typeface="+mj-lt"/>
              </a:rPr>
              <a:t>Birth Rates</a:t>
            </a:r>
          </a:p>
        </p:txBody>
      </p:sp>
      <p:sp>
        <p:nvSpPr>
          <p:cNvPr id="8" name="TextBox 7"/>
          <p:cNvSpPr txBox="1"/>
          <p:nvPr/>
        </p:nvSpPr>
        <p:spPr>
          <a:xfrm>
            <a:off x="5334000" y="5483423"/>
            <a:ext cx="3733800" cy="307777"/>
          </a:xfrm>
          <a:prstGeom prst="rect">
            <a:avLst/>
          </a:prstGeom>
          <a:noFill/>
        </p:spPr>
        <p:txBody>
          <a:bodyPr wrap="square" rtlCol="0">
            <a:spAutoFit/>
          </a:bodyPr>
          <a:lstStyle/>
          <a:p>
            <a:pPr algn="r"/>
            <a:r>
              <a:rPr lang="en-US" sz="1400" dirty="0"/>
              <a:t>Source: 2017 Trustees Report Table V.A1.</a:t>
            </a:r>
          </a:p>
        </p:txBody>
      </p:sp>
      <p:graphicFrame>
        <p:nvGraphicFramePr>
          <p:cNvPr id="7" name="Chart 6"/>
          <p:cNvGraphicFramePr/>
          <p:nvPr>
            <p:extLst>
              <p:ext uri="{D42A27DB-BD31-4B8C-83A1-F6EECF244321}">
                <p14:modId xmlns:p14="http://schemas.microsoft.com/office/powerpoint/2010/main" val="3756745007"/>
              </p:ext>
            </p:extLst>
          </p:nvPr>
        </p:nvGraphicFramePr>
        <p:xfrm>
          <a:off x="1295400" y="2028888"/>
          <a:ext cx="6553200" cy="3728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78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02947"/>
            <a:ext cx="9144000" cy="769441"/>
          </a:xfrm>
          <a:prstGeom prst="rect">
            <a:avLst/>
          </a:prstGeom>
          <a:noFill/>
          <a:ln>
            <a:noFill/>
          </a:ln>
        </p:spPr>
        <p:txBody>
          <a:bodyPr wrap="square" rtlCol="0">
            <a:spAutoFit/>
          </a:bodyPr>
          <a:lstStyle/>
          <a:p>
            <a:pPr algn="ctr"/>
            <a:r>
              <a:rPr lang="en-US" sz="4400" b="1" dirty="0">
                <a:latin typeface="+mj-lt"/>
              </a:rPr>
              <a:t>Life Expectancy Statistics</a:t>
            </a:r>
          </a:p>
        </p:txBody>
      </p:sp>
      <p:sp>
        <p:nvSpPr>
          <p:cNvPr id="4" name="TextBox 3"/>
          <p:cNvSpPr txBox="1"/>
          <p:nvPr/>
        </p:nvSpPr>
        <p:spPr>
          <a:xfrm>
            <a:off x="266700" y="2054709"/>
            <a:ext cx="8610600"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a:t>A </a:t>
            </a:r>
            <a:r>
              <a:rPr lang="en-US" sz="2200" b="1" dirty="0"/>
              <a:t>man</a:t>
            </a:r>
            <a:r>
              <a:rPr lang="en-US" sz="2200" dirty="0"/>
              <a:t> reaching age 65 today can expect to live, on average, until age </a:t>
            </a:r>
            <a:r>
              <a:rPr lang="en-US" sz="2200" b="1" dirty="0"/>
              <a:t>84.3</a:t>
            </a:r>
            <a:r>
              <a:rPr lang="en-US" sz="2200" dirty="0"/>
              <a: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 </a:t>
            </a:r>
            <a:r>
              <a:rPr lang="en-US" sz="2200" b="1" dirty="0"/>
              <a:t>woman</a:t>
            </a:r>
            <a:r>
              <a:rPr lang="en-US" sz="2200" dirty="0"/>
              <a:t> turning age 65 today can expect to live, on average, until age </a:t>
            </a:r>
            <a:r>
              <a:rPr lang="en-US" sz="2200" b="1" dirty="0"/>
              <a:t>86.6</a:t>
            </a:r>
            <a:r>
              <a:rPr lang="en-US" sz="2200" dirty="0"/>
              <a: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And those are just averages. About one out of every four 65-year-olds today will live past age </a:t>
            </a:r>
            <a:r>
              <a:rPr lang="en-US" sz="2200" b="1" dirty="0"/>
              <a:t>90</a:t>
            </a:r>
            <a:r>
              <a:rPr lang="en-US" sz="2200" dirty="0"/>
              <a:t>, and one out of 10 will live past age </a:t>
            </a:r>
            <a:r>
              <a:rPr lang="en-US" sz="2200" b="1" dirty="0"/>
              <a:t>95</a:t>
            </a:r>
            <a:r>
              <a:rPr lang="en-US" sz="2200" dirty="0"/>
              <a:t>.</a:t>
            </a:r>
          </a:p>
        </p:txBody>
      </p:sp>
      <p:sp>
        <p:nvSpPr>
          <p:cNvPr id="5" name="TextBox 4"/>
          <p:cNvSpPr txBox="1"/>
          <p:nvPr/>
        </p:nvSpPr>
        <p:spPr>
          <a:xfrm>
            <a:off x="0" y="5481935"/>
            <a:ext cx="9144000" cy="461665"/>
          </a:xfrm>
          <a:prstGeom prst="rect">
            <a:avLst/>
          </a:prstGeom>
          <a:solidFill>
            <a:schemeClr val="tx1"/>
          </a:solidFill>
        </p:spPr>
        <p:txBody>
          <a:bodyPr wrap="square" rtlCol="0">
            <a:spAutoFit/>
          </a:bodyPr>
          <a:lstStyle/>
          <a:p>
            <a:pPr algn="ctr"/>
            <a:r>
              <a:rPr lang="en-US" sz="2400" dirty="0">
                <a:solidFill>
                  <a:schemeClr val="bg1"/>
                </a:solidFill>
              </a:rPr>
              <a:t>socialsecurity.gov/planners/lifeexpectancy.html</a:t>
            </a:r>
          </a:p>
        </p:txBody>
      </p:sp>
    </p:spTree>
    <p:extLst>
      <p:ext uri="{BB962C8B-B14F-4D97-AF65-F5344CB8AC3E}">
        <p14:creationId xmlns:p14="http://schemas.microsoft.com/office/powerpoint/2010/main" val="41465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 y="1982696"/>
            <a:ext cx="8610600" cy="3447098"/>
          </a:xfrm>
          <a:prstGeom prst="rect">
            <a:avLst/>
          </a:prstGeom>
          <a:noFill/>
        </p:spPr>
        <p:txBody>
          <a:bodyPr wrap="square" rtlCol="0">
            <a:spAutoFit/>
          </a:bodyPr>
          <a:lstStyle/>
          <a:p>
            <a:pPr marL="342900" indent="-342900">
              <a:buFont typeface="Arial" panose="020B0604020202020204" pitchFamily="34" charset="0"/>
              <a:buChar char="•"/>
            </a:pPr>
            <a:r>
              <a:rPr lang="en-US" sz="2200" dirty="0"/>
              <a:t>The two Social Security trust funds – Old-Age and Survivors Insurance (OASI) and Disability Insurance (DI) will be able to pay all benefits in full and on time until 2034.</a:t>
            </a:r>
          </a:p>
          <a:p>
            <a:pPr lvl="2"/>
            <a:endParaRPr lang="en-US" sz="2000" dirty="0"/>
          </a:p>
          <a:p>
            <a:pPr marL="342900" indent="-342900">
              <a:buFont typeface="Arial" panose="020B0604020202020204" pitchFamily="34" charset="0"/>
              <a:buChar char="•"/>
            </a:pPr>
            <a:r>
              <a:rPr lang="en-US" sz="2200" dirty="0"/>
              <a:t>The trust funds have reached the brink of asset reserve depletion in the past, but Congress made substantial modifications to avoid this.</a:t>
            </a:r>
          </a:p>
          <a:p>
            <a:endParaRPr lang="en-US" sz="2200" dirty="0"/>
          </a:p>
          <a:p>
            <a:pPr marL="342900" indent="-342900">
              <a:buFont typeface="Arial" panose="020B0604020202020204" pitchFamily="34" charset="0"/>
              <a:buChar char="•"/>
            </a:pPr>
            <a:r>
              <a:rPr lang="en-US" sz="2200" dirty="0"/>
              <a:t>If Congress does not act before 2034, the trust funds will still be able to pay 77 percent of each benefit due.</a:t>
            </a:r>
          </a:p>
        </p:txBody>
      </p:sp>
      <p:sp>
        <p:nvSpPr>
          <p:cNvPr id="8" name="TextBox 7"/>
          <p:cNvSpPr txBox="1"/>
          <p:nvPr/>
        </p:nvSpPr>
        <p:spPr>
          <a:xfrm>
            <a:off x="0" y="1036320"/>
            <a:ext cx="9144000" cy="769441"/>
          </a:xfrm>
          <a:prstGeom prst="rect">
            <a:avLst/>
          </a:prstGeom>
          <a:noFill/>
          <a:ln>
            <a:noFill/>
          </a:ln>
        </p:spPr>
        <p:txBody>
          <a:bodyPr wrap="square" rtlCol="0">
            <a:spAutoFit/>
          </a:bodyPr>
          <a:lstStyle/>
          <a:p>
            <a:pPr algn="ctr"/>
            <a:r>
              <a:rPr lang="en-US" sz="4400" b="1" dirty="0">
                <a:latin typeface="+mj-lt"/>
              </a:rPr>
              <a:t>Social Security in the Future</a:t>
            </a:r>
          </a:p>
        </p:txBody>
      </p:sp>
    </p:spTree>
    <p:extLst>
      <p:ext uri="{BB962C8B-B14F-4D97-AF65-F5344CB8AC3E}">
        <p14:creationId xmlns:p14="http://schemas.microsoft.com/office/powerpoint/2010/main" val="108781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5602"/>
            <a:ext cx="9144000" cy="1143000"/>
          </a:xfrm>
          <a:prstGeom prst="rect">
            <a:avLst/>
          </a:prstGeom>
        </p:spPr>
        <p:txBody>
          <a:bodyPr>
            <a:normAutofit/>
          </a:bodyPr>
          <a:lstStyle/>
          <a:p>
            <a:r>
              <a:rPr lang="en-US" altLang="en-US" b="1" dirty="0">
                <a:cs typeface="Calibri" pitchFamily="34" charset="0"/>
              </a:rPr>
              <a:t>Applying for Benefits</a:t>
            </a:r>
            <a:endParaRPr lang="en-US" dirty="0"/>
          </a:p>
        </p:txBody>
      </p:sp>
      <p:sp>
        <p:nvSpPr>
          <p:cNvPr id="4" name="Content Placeholder 2"/>
          <p:cNvSpPr txBox="1">
            <a:spLocks/>
          </p:cNvSpPr>
          <p:nvPr/>
        </p:nvSpPr>
        <p:spPr>
          <a:xfrm>
            <a:off x="204537" y="1284199"/>
            <a:ext cx="892007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3 options available to apply:</a:t>
            </a:r>
          </a:p>
          <a:p>
            <a:pPr marL="0" indent="0">
              <a:lnSpc>
                <a:spcPct val="150000"/>
              </a:lnSpc>
              <a:buFont typeface="Arial" panose="020B0604020202020204" pitchFamily="34" charset="0"/>
              <a:buNone/>
            </a:pPr>
            <a:r>
              <a:rPr lang="en-US" sz="1400" dirty="0"/>
              <a:t>	</a:t>
            </a:r>
            <a:r>
              <a:rPr lang="en-US" dirty="0"/>
              <a:t>Online</a:t>
            </a:r>
          </a:p>
          <a:p>
            <a:pPr marL="0" indent="0">
              <a:lnSpc>
                <a:spcPct val="150000"/>
              </a:lnSpc>
              <a:buFont typeface="Arial" panose="020B0604020202020204" pitchFamily="34" charset="0"/>
              <a:buNone/>
            </a:pPr>
            <a:r>
              <a:rPr lang="en-US" dirty="0"/>
              <a:t>	By phone 1-800-772-1213</a:t>
            </a:r>
          </a:p>
          <a:p>
            <a:pPr marL="0" indent="0">
              <a:lnSpc>
                <a:spcPct val="150000"/>
              </a:lnSpc>
              <a:buFont typeface="Arial" panose="020B0604020202020204" pitchFamily="34" charset="0"/>
              <a:buNone/>
            </a:pPr>
            <a:r>
              <a:rPr lang="en-US" dirty="0"/>
              <a:t>	At our office</a:t>
            </a:r>
          </a:p>
          <a:p>
            <a:pPr marL="0" indent="0" algn="ctr">
              <a:lnSpc>
                <a:spcPct val="150000"/>
              </a:lnSpc>
              <a:buFont typeface="Arial" panose="020B0604020202020204" pitchFamily="34" charset="0"/>
              <a:buNone/>
            </a:pPr>
            <a:r>
              <a:rPr lang="en-US" sz="2400" i="1" dirty="0"/>
              <a:t>You choose the most convenient option for you!</a:t>
            </a:r>
          </a:p>
          <a:p>
            <a:pPr marL="0" indent="0" algn="ctr">
              <a:lnSpc>
                <a:spcPct val="150000"/>
              </a:lnSpc>
              <a:buFont typeface="Arial" panose="020B0604020202020204" pitchFamily="34" charset="0"/>
              <a:buNone/>
            </a:pPr>
            <a:endParaRPr lang="en-US" sz="2400" i="1" dirty="0"/>
          </a:p>
          <a:p>
            <a:pPr marL="0" indent="0" algn="ctr">
              <a:lnSpc>
                <a:spcPct val="150000"/>
              </a:lnSpc>
              <a:buFont typeface="Arial" panose="020B0604020202020204" pitchFamily="34" charset="0"/>
              <a:buNone/>
            </a:pPr>
            <a:r>
              <a:rPr lang="en-US" sz="1500" u="sng" dirty="0"/>
              <a:t>Note</a:t>
            </a:r>
            <a:r>
              <a:rPr lang="en-US" sz="1500" i="1" dirty="0"/>
              <a:t>: </a:t>
            </a:r>
            <a:r>
              <a:rPr lang="en-US" sz="1500" dirty="0"/>
              <a:t>Child and survivor claims can only be done by phone or in a field office (</a:t>
            </a:r>
            <a:r>
              <a:rPr lang="en-US" sz="1500" u="sng" dirty="0"/>
              <a:t>not online</a:t>
            </a:r>
            <a:r>
              <a:rPr lang="en-US" sz="1500" dirty="0"/>
              <a:t>) at this time. </a:t>
            </a:r>
            <a:endParaRPr lang="en-US" sz="1500" i="1" dirty="0"/>
          </a:p>
        </p:txBody>
      </p:sp>
      <p:pic>
        <p:nvPicPr>
          <p:cNvPr id="5" name="Picture 2" descr="D:\Documents\Work Order Files\16-5PP Universal PPT\comput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221" y="1998091"/>
            <a:ext cx="584200" cy="508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ocuments\Work Order Files\16-5PP Universal PPT\phon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7052" y="2840430"/>
            <a:ext cx="492369"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Documents\Work Order Files\16-5PP Universal PPT\Untitled-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4071" y="3547180"/>
            <a:ext cx="605730" cy="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4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840069"/>
            <a:ext cx="9144000" cy="646331"/>
          </a:xfrm>
          <a:prstGeom prst="rect">
            <a:avLst/>
          </a:prstGeom>
          <a:noFill/>
        </p:spPr>
        <p:txBody>
          <a:bodyPr wrap="square" rtlCol="0">
            <a:spAutoFit/>
          </a:bodyPr>
          <a:lstStyle/>
          <a:p>
            <a:pPr algn="ctr"/>
            <a:r>
              <a:rPr lang="en-US" altLang="en-US" sz="3600" b="1" dirty="0">
                <a:solidFill>
                  <a:srgbClr val="003366"/>
                </a:solidFill>
                <a:latin typeface="Times"/>
                <a:ea typeface="Batang" panose="02030600000101010101" pitchFamily="18" charset="-127"/>
                <a:cs typeface="Calibri" pitchFamily="34" charset="0"/>
              </a:rPr>
              <a:t>We’re With You Through Life’s Journey</a:t>
            </a:r>
          </a:p>
        </p:txBody>
      </p:sp>
      <p:sp>
        <p:nvSpPr>
          <p:cNvPr id="15" name="Freeform 14"/>
          <p:cNvSpPr/>
          <p:nvPr/>
        </p:nvSpPr>
        <p:spPr>
          <a:xfrm>
            <a:off x="1144075" y="1380744"/>
            <a:ext cx="7136722" cy="1837944"/>
          </a:xfrm>
          <a:custGeom>
            <a:avLst/>
            <a:gdLst>
              <a:gd name="connsiteX0" fmla="*/ 6363149 w 7136722"/>
              <a:gd name="connsiteY0" fmla="*/ 0 h 1837944"/>
              <a:gd name="connsiteX1" fmla="*/ 6646613 w 7136722"/>
              <a:gd name="connsiteY1" fmla="*/ 1353312 h 1837944"/>
              <a:gd name="connsiteX2" fmla="*/ 666437 w 7136722"/>
              <a:gd name="connsiteY2" fmla="*/ 795528 h 1837944"/>
              <a:gd name="connsiteX3" fmla="*/ 99509 w 7136722"/>
              <a:gd name="connsiteY3" fmla="*/ 1837944 h 1837944"/>
            </a:gdLst>
            <a:ahLst/>
            <a:cxnLst>
              <a:cxn ang="0">
                <a:pos x="connsiteX0" y="connsiteY0"/>
              </a:cxn>
              <a:cxn ang="0">
                <a:pos x="connsiteX1" y="connsiteY1"/>
              </a:cxn>
              <a:cxn ang="0">
                <a:pos x="connsiteX2" y="connsiteY2"/>
              </a:cxn>
              <a:cxn ang="0">
                <a:pos x="connsiteX3" y="connsiteY3"/>
              </a:cxn>
            </a:cxnLst>
            <a:rect l="l" t="t" r="r" b="b"/>
            <a:pathLst>
              <a:path w="7136722" h="1837944">
                <a:moveTo>
                  <a:pt x="6363149" y="0"/>
                </a:moveTo>
                <a:cubicBezTo>
                  <a:pt x="6979607" y="610362"/>
                  <a:pt x="7596065" y="1220724"/>
                  <a:pt x="6646613" y="1353312"/>
                </a:cubicBezTo>
                <a:cubicBezTo>
                  <a:pt x="5697161" y="1485900"/>
                  <a:pt x="1757621" y="714756"/>
                  <a:pt x="666437" y="795528"/>
                </a:cubicBezTo>
                <a:cubicBezTo>
                  <a:pt x="-424747" y="876300"/>
                  <a:pt x="169613" y="1685544"/>
                  <a:pt x="99509" y="1837944"/>
                </a:cubicBezTo>
              </a:path>
            </a:pathLst>
          </a:custGeom>
          <a:noFill/>
          <a:ln w="177800">
            <a:solidFill>
              <a:srgbClr val="0F7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21080" y="3810000"/>
            <a:ext cx="7214616" cy="0"/>
          </a:xfrm>
          <a:prstGeom prst="line">
            <a:avLst/>
          </a:prstGeom>
          <a:ln w="177800">
            <a:solidFill>
              <a:srgbClr val="007D7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 y="1197864"/>
            <a:ext cx="7214616" cy="0"/>
          </a:xfrm>
          <a:prstGeom prst="line">
            <a:avLst/>
          </a:prstGeom>
          <a:ln w="177800">
            <a:solidFill>
              <a:srgbClr val="0F7B7D"/>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t="-460" r="342"/>
          <a:stretch/>
        </p:blipFill>
        <p:spPr>
          <a:xfrm>
            <a:off x="6291072" y="2968752"/>
            <a:ext cx="2450592" cy="1572768"/>
          </a:xfrm>
          <a:prstGeom prst="rect">
            <a:avLst/>
          </a:prstGeom>
          <a:ln w="38100">
            <a:solidFill>
              <a:srgbClr val="0F7B7D"/>
            </a:solidFill>
          </a:ln>
        </p:spPr>
      </p:pic>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r="927"/>
          <a:stretch/>
        </p:blipFill>
        <p:spPr>
          <a:xfrm>
            <a:off x="3357372" y="2968752"/>
            <a:ext cx="2450592" cy="1572768"/>
          </a:xfrm>
          <a:prstGeom prst="rect">
            <a:avLst/>
          </a:prstGeom>
          <a:ln w="38100">
            <a:solidFill>
              <a:srgbClr val="0F7B7D"/>
            </a:solidFill>
          </a:ln>
        </p:spPr>
      </p:pic>
      <p:pic>
        <p:nvPicPr>
          <p:cNvPr id="20" name="Picture 2" descr="C:\Users\286051\Downloads\iStock_84928589_XLARG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190" b="821"/>
          <a:stretch/>
        </p:blipFill>
        <p:spPr bwMode="auto">
          <a:xfrm>
            <a:off x="466791" y="2968752"/>
            <a:ext cx="2450592" cy="1572768"/>
          </a:xfrm>
          <a:prstGeom prst="rect">
            <a:avLst/>
          </a:prstGeom>
          <a:noFill/>
          <a:ln w="38100">
            <a:solidFill>
              <a:srgbClr val="0F7B7D"/>
            </a:solidFill>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r="800"/>
          <a:stretch/>
        </p:blipFill>
        <p:spPr>
          <a:xfrm>
            <a:off x="6291072" y="381000"/>
            <a:ext cx="2450592" cy="1572768"/>
          </a:xfrm>
          <a:prstGeom prst="rect">
            <a:avLst/>
          </a:prstGeom>
          <a:ln w="38100">
            <a:solidFill>
              <a:srgbClr val="0F7B7D"/>
            </a:solidFill>
          </a:ln>
        </p:spPr>
      </p:pic>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l="1" r="170"/>
          <a:stretch/>
        </p:blipFill>
        <p:spPr>
          <a:xfrm>
            <a:off x="3357372" y="381000"/>
            <a:ext cx="2450592" cy="1572768"/>
          </a:xfrm>
          <a:prstGeom prst="rect">
            <a:avLst/>
          </a:prstGeom>
          <a:ln w="38100">
            <a:solidFill>
              <a:srgbClr val="0F7B7D"/>
            </a:solidFill>
          </a:ln>
        </p:spPr>
      </p:pic>
      <p:pic>
        <p:nvPicPr>
          <p:cNvPr id="23" name="Picture 22"/>
          <p:cNvPicPr>
            <a:picLocks noChangeAspect="1"/>
          </p:cNvPicPr>
          <p:nvPr/>
        </p:nvPicPr>
        <p:blipFill rotWithShape="1">
          <a:blip r:embed="rId8" cstate="screen">
            <a:extLst>
              <a:ext uri="{28A0092B-C50C-407E-A947-70E740481C1C}">
                <a14:useLocalDpi xmlns:a14="http://schemas.microsoft.com/office/drawing/2010/main"/>
              </a:ext>
            </a:extLst>
          </a:blip>
          <a:srcRect t="-58" b="1"/>
          <a:stretch/>
        </p:blipFill>
        <p:spPr>
          <a:xfrm>
            <a:off x="466344" y="381000"/>
            <a:ext cx="2451487" cy="1572768"/>
          </a:xfrm>
          <a:prstGeom prst="rect">
            <a:avLst/>
          </a:prstGeom>
          <a:ln w="38100">
            <a:solidFill>
              <a:srgbClr val="0F7B7D"/>
            </a:solidFill>
          </a:ln>
        </p:spPr>
      </p:pic>
    </p:spTree>
    <p:extLst>
      <p:ext uri="{BB962C8B-B14F-4D97-AF65-F5344CB8AC3E}">
        <p14:creationId xmlns:p14="http://schemas.microsoft.com/office/powerpoint/2010/main" val="37639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98766"/>
            <a:ext cx="9137904" cy="1375954"/>
          </a:xfrm>
          <a:prstGeom prst="rect">
            <a:avLst/>
          </a:prstGeom>
        </p:spPr>
        <p:txBody>
          <a:bodyPr>
            <a:normAutofit fontScale="90000"/>
          </a:bodyPr>
          <a:lstStyle/>
          <a:p>
            <a:r>
              <a:rPr lang="en-US" dirty="0"/>
              <a:t>Social Security: </a:t>
            </a:r>
            <a:br>
              <a:rPr lang="en-US" dirty="0"/>
            </a:br>
            <a:r>
              <a:rPr lang="en-US" dirty="0"/>
              <a:t>With You Through Life’s Journey…</a:t>
            </a:r>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958" y="3705079"/>
            <a:ext cx="2626672" cy="902090"/>
          </a:xfrm>
          <a:prstGeom prst="rect">
            <a:avLst/>
          </a:prstGeom>
        </p:spPr>
      </p:pic>
    </p:spTree>
    <p:extLst>
      <p:ext uri="{BB962C8B-B14F-4D97-AF65-F5344CB8AC3E}">
        <p14:creationId xmlns:p14="http://schemas.microsoft.com/office/powerpoint/2010/main" val="108514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txBox="1">
            <a:spLocks/>
          </p:cNvSpPr>
          <p:nvPr/>
        </p:nvSpPr>
        <p:spPr bwMode="auto">
          <a:xfrm>
            <a:off x="0" y="-127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a:spcBef>
                <a:spcPct val="0"/>
              </a:spcBef>
              <a:buFontTx/>
              <a:buNone/>
            </a:pPr>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b="1" dirty="0">
                <a:latin typeface="+mj-lt"/>
                <a:ea typeface="+mj-ea"/>
                <a:cs typeface="Calibri" pitchFamily="34" charset="0"/>
              </a:rPr>
              <a:t>Services</a:t>
            </a:r>
          </a:p>
        </p:txBody>
      </p:sp>
      <p:sp>
        <p:nvSpPr>
          <p:cNvPr id="2" name="TextBox 1"/>
          <p:cNvSpPr txBox="1"/>
          <p:nvPr/>
        </p:nvSpPr>
        <p:spPr>
          <a:xfrm>
            <a:off x="0" y="914400"/>
            <a:ext cx="9144000" cy="4862870"/>
          </a:xfrm>
          <a:prstGeom prst="rect">
            <a:avLst/>
          </a:prstGeom>
          <a:noFill/>
        </p:spPr>
        <p:txBody>
          <a:bodyPr wrap="square">
            <a:spAutoFit/>
          </a:bodyPr>
          <a:lstStyle/>
          <a:p>
            <a:pPr>
              <a:defRPr/>
            </a:pPr>
            <a:r>
              <a:rPr lang="en-US" sz="2400" dirty="0">
                <a:solidFill>
                  <a:schemeClr val="tx1"/>
                </a:solidFill>
                <a:latin typeface="+mn-lt"/>
              </a:rPr>
              <a:t>If you do not receive benefits, you can:</a:t>
            </a:r>
          </a:p>
          <a:p>
            <a:pPr>
              <a:defRPr/>
            </a:pPr>
            <a:endParaRPr lang="en-US" sz="1600" b="0" dirty="0">
              <a:solidFill>
                <a:schemeClr val="tx1"/>
              </a:solidFill>
              <a:latin typeface="+mn-lt"/>
            </a:endParaRP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Request a replacement Social Security card if you meet certain requirements;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Check the status of your application or appeal;</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Get a benefit verification letter as proof that you are not getting benefits;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Get your Social Security Statement to review:</a:t>
            </a:r>
          </a:p>
          <a:p>
            <a:pPr marL="1257300" lvl="2" indent="-342900">
              <a:lnSpc>
                <a:spcPct val="150000"/>
              </a:lnSpc>
              <a:spcBef>
                <a:spcPts val="0"/>
              </a:spcBef>
              <a:spcAft>
                <a:spcPts val="0"/>
              </a:spcAft>
              <a:buFont typeface="Courier New" panose="02070309020205020404" pitchFamily="49" charset="0"/>
              <a:buChar char="o"/>
              <a:defRPr/>
            </a:pPr>
            <a:r>
              <a:rPr lang="en-US" sz="2000" b="0" dirty="0">
                <a:solidFill>
                  <a:schemeClr val="tx1"/>
                </a:solidFill>
                <a:latin typeface="+mn-lt"/>
              </a:rPr>
              <a:t>Estimates of your future retirement, disability, and survivor benefits;</a:t>
            </a:r>
          </a:p>
          <a:p>
            <a:pPr marL="1257300" lvl="2" indent="-342900">
              <a:lnSpc>
                <a:spcPct val="150000"/>
              </a:lnSpc>
              <a:spcBef>
                <a:spcPts val="0"/>
              </a:spcBef>
              <a:spcAft>
                <a:spcPts val="0"/>
              </a:spcAft>
              <a:buFont typeface="Courier New" panose="02070309020205020404" pitchFamily="49" charset="0"/>
              <a:buChar char="o"/>
              <a:defRPr/>
            </a:pPr>
            <a:r>
              <a:rPr lang="en-US" sz="2000" b="0" dirty="0">
                <a:solidFill>
                  <a:schemeClr val="tx1"/>
                </a:solidFill>
                <a:latin typeface="+mn-lt"/>
              </a:rPr>
              <a:t>Your earnings once a year to verify the amounts that we posted are correct; and</a:t>
            </a:r>
          </a:p>
          <a:p>
            <a:pPr marL="1257300" lvl="2" indent="-342900">
              <a:lnSpc>
                <a:spcPct val="150000"/>
              </a:lnSpc>
              <a:spcBef>
                <a:spcPts val="0"/>
              </a:spcBef>
              <a:spcAft>
                <a:spcPts val="0"/>
              </a:spcAft>
              <a:buFont typeface="Courier New" panose="02070309020205020404" pitchFamily="49" charset="0"/>
              <a:buChar char="o"/>
              <a:defRPr/>
            </a:pPr>
            <a:r>
              <a:rPr lang="en-US" sz="2000" b="0" dirty="0">
                <a:solidFill>
                  <a:schemeClr val="tx1"/>
                </a:solidFill>
                <a:latin typeface="+mn-lt"/>
              </a:rPr>
              <a:t>The estimated Social Security and Medicare taxes you’ve paid.</a:t>
            </a:r>
          </a:p>
        </p:txBody>
      </p:sp>
    </p:spTree>
    <p:extLst>
      <p:ext uri="{BB962C8B-B14F-4D97-AF65-F5344CB8AC3E}">
        <p14:creationId xmlns:p14="http://schemas.microsoft.com/office/powerpoint/2010/main" val="3148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9" y="0"/>
            <a:ext cx="9144000" cy="5852160"/>
          </a:xfrm>
          <a:prstGeom prst="rect">
            <a:avLst/>
          </a:prstGeom>
        </p:spPr>
      </p:pic>
      <p:sp>
        <p:nvSpPr>
          <p:cNvPr id="39938" name="TextBox 1"/>
          <p:cNvSpPr txBox="1">
            <a:spLocks noChangeArrowheads="1"/>
          </p:cNvSpPr>
          <p:nvPr/>
        </p:nvSpPr>
        <p:spPr bwMode="auto">
          <a:xfrm>
            <a:off x="18143" y="381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None/>
            </a:pPr>
            <a:r>
              <a:rPr lang="en-US" sz="4000" b="1" dirty="0">
                <a:latin typeface="+mn-lt"/>
              </a:rPr>
              <a:t>Q&amp;A session</a:t>
            </a:r>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txBox="1">
            <a:spLocks/>
          </p:cNvSpPr>
          <p:nvPr/>
        </p:nvSpPr>
        <p:spPr bwMode="auto">
          <a:xfrm>
            <a:off x="0" y="-127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a:spcBef>
                <a:spcPct val="0"/>
              </a:spcBef>
              <a:buFontTx/>
              <a:buNone/>
            </a:pPr>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b="1" dirty="0">
                <a:latin typeface="+mj-lt"/>
                <a:ea typeface="+mj-ea"/>
                <a:cs typeface="Calibri" pitchFamily="34" charset="0"/>
              </a:rPr>
              <a:t>Services</a:t>
            </a:r>
          </a:p>
        </p:txBody>
      </p:sp>
      <p:sp>
        <p:nvSpPr>
          <p:cNvPr id="5" name="TextBox 4"/>
          <p:cNvSpPr txBox="1"/>
          <p:nvPr/>
        </p:nvSpPr>
        <p:spPr>
          <a:xfrm>
            <a:off x="0" y="1008995"/>
            <a:ext cx="9067800" cy="4401205"/>
          </a:xfrm>
          <a:prstGeom prst="rect">
            <a:avLst/>
          </a:prstGeom>
          <a:noFill/>
        </p:spPr>
        <p:txBody>
          <a:bodyPr wrap="square">
            <a:spAutoFit/>
          </a:bodyPr>
          <a:lstStyle/>
          <a:p>
            <a:pPr>
              <a:defRPr/>
            </a:pPr>
            <a:r>
              <a:rPr lang="en-US" sz="2400" dirty="0">
                <a:solidFill>
                  <a:schemeClr val="tx1"/>
                </a:solidFill>
                <a:latin typeface="+mn-lt"/>
              </a:rPr>
              <a:t>If you receive benefits or have Medicare, you can:</a:t>
            </a:r>
          </a:p>
          <a:p>
            <a:pPr>
              <a:defRPr/>
            </a:pPr>
            <a:endParaRPr lang="en-US" sz="1600" b="0" dirty="0">
              <a:solidFill>
                <a:schemeClr val="tx1"/>
              </a:solidFill>
              <a:latin typeface="+mn-lt"/>
            </a:endParaRP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Request a replacement Social Security card if you meet certain requirements;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Get a benefit verification letter as proof that you are getting benefits;</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Check your benefit and payment information and your earnings record;</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Change your address and phone number;</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Start or change direct deposit of your benefit payment;</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Request a replacement Medicare card; and</a:t>
            </a:r>
          </a:p>
          <a:p>
            <a:pPr marL="800100" lvl="1" indent="-342900">
              <a:lnSpc>
                <a:spcPct val="150000"/>
              </a:lnSpc>
              <a:spcBef>
                <a:spcPts val="0"/>
              </a:spcBef>
              <a:spcAft>
                <a:spcPts val="0"/>
              </a:spcAft>
              <a:buFont typeface="Arial" panose="020B0604020202020204" pitchFamily="34" charset="0"/>
              <a:buChar char="•"/>
              <a:defRPr/>
            </a:pPr>
            <a:r>
              <a:rPr lang="en-US" sz="2000" b="0" dirty="0">
                <a:solidFill>
                  <a:schemeClr val="tx1"/>
                </a:solidFill>
                <a:latin typeface="+mn-lt"/>
              </a:rPr>
              <a:t>Get a replacement SSA-1099 or SSA-1042S for tax season.</a:t>
            </a:r>
          </a:p>
        </p:txBody>
      </p:sp>
    </p:spTree>
    <p:extLst>
      <p:ext uri="{BB962C8B-B14F-4D97-AF65-F5344CB8AC3E}">
        <p14:creationId xmlns:p14="http://schemas.microsoft.com/office/powerpoint/2010/main" val="28768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04800" y="914400"/>
            <a:ext cx="8610600" cy="1143000"/>
          </a:xfrm>
          <a:prstGeom prst="rect">
            <a:avLst/>
          </a:prstGeom>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a:t>Enhanced Security for your </a:t>
            </a:r>
            <a:br>
              <a:rPr lang="en-US" sz="3600" dirty="0"/>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3600" dirty="0"/>
              <a:t>Account</a:t>
            </a:r>
          </a:p>
        </p:txBody>
      </p:sp>
      <p:sp>
        <p:nvSpPr>
          <p:cNvPr id="3" name="Content Placeholder 4"/>
          <p:cNvSpPr txBox="1">
            <a:spLocks/>
          </p:cNvSpPr>
          <p:nvPr/>
        </p:nvSpPr>
        <p:spPr>
          <a:xfrm>
            <a:off x="228600" y="2133600"/>
            <a:ext cx="8610600" cy="3810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spcAft>
                <a:spcPts val="300"/>
              </a:spcAft>
            </a:pPr>
            <a:r>
              <a:rPr lang="en-US" sz="2800" dirty="0"/>
              <a:t>We recently added a second method to check the identification of account holders when you register or sign in. </a:t>
            </a:r>
          </a:p>
          <a:p>
            <a:pPr>
              <a:spcBef>
                <a:spcPts val="400"/>
              </a:spcBef>
              <a:spcAft>
                <a:spcPts val="300"/>
              </a:spcAft>
            </a:pPr>
            <a:r>
              <a:rPr lang="en-US" sz="2800" dirty="0"/>
              <a:t>This is in addition to the first layer of security, your username and password.</a:t>
            </a:r>
          </a:p>
          <a:p>
            <a:pPr>
              <a:spcBef>
                <a:spcPts val="400"/>
              </a:spcBef>
              <a:spcAft>
                <a:spcPts val="300"/>
              </a:spcAft>
            </a:pPr>
            <a:r>
              <a:rPr lang="en-US" sz="2800" dirty="0"/>
              <a:t>You will be able to choose either your cell phone or your email address as your second identification method.</a:t>
            </a:r>
          </a:p>
        </p:txBody>
      </p:sp>
    </p:spTree>
    <p:extLst>
      <p:ext uri="{BB962C8B-B14F-4D97-AF65-F5344CB8AC3E}">
        <p14:creationId xmlns:p14="http://schemas.microsoft.com/office/powerpoint/2010/main" val="31210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04800" y="914400"/>
            <a:ext cx="8610600" cy="1143000"/>
          </a:xfrm>
          <a:prstGeom prst="rect">
            <a:avLst/>
          </a:prstGeom>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a:t>Enhanced Security for your </a:t>
            </a:r>
            <a:br>
              <a:rPr lang="en-US" sz="3600" dirty="0"/>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3600" dirty="0"/>
              <a:t>Account cont.</a:t>
            </a:r>
          </a:p>
        </p:txBody>
      </p:sp>
      <p:sp>
        <p:nvSpPr>
          <p:cNvPr id="3" name="Content Placeholder 2"/>
          <p:cNvSpPr txBox="1">
            <a:spLocks/>
          </p:cNvSpPr>
          <p:nvPr/>
        </p:nvSpPr>
        <p:spPr>
          <a:xfrm>
            <a:off x="152400" y="2077453"/>
            <a:ext cx="8839200" cy="394234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Font typeface="Arial" panose="020B0604020202020204" pitchFamily="34" charset="0"/>
              <a:buNone/>
            </a:pPr>
            <a:r>
              <a:rPr lang="en-US" sz="2400" dirty="0"/>
              <a:t>Each time you sign in to your account, you will complete two steps:</a:t>
            </a:r>
          </a:p>
          <a:p>
            <a:pPr marL="0" indent="0">
              <a:spcAft>
                <a:spcPts val="400"/>
              </a:spcAft>
              <a:buFont typeface="Arial" panose="020B0604020202020204" pitchFamily="34" charset="0"/>
              <a:buNone/>
            </a:pPr>
            <a:r>
              <a:rPr lang="en-US" sz="2400" dirty="0"/>
              <a:t>• Step 1: Enter your username and password.</a:t>
            </a:r>
          </a:p>
          <a:p>
            <a:pPr marL="0" indent="0">
              <a:spcAft>
                <a:spcPts val="400"/>
              </a:spcAft>
              <a:buFont typeface="Arial" panose="020B0604020202020204" pitchFamily="34" charset="0"/>
              <a:buNone/>
            </a:pPr>
            <a:r>
              <a:rPr lang="en-US" sz="2400" dirty="0"/>
              <a:t>• Step 2: Enter the security code we send by text message or email, depending on your choice (cell phone provider text message and data rates may apply).</a:t>
            </a:r>
          </a:p>
          <a:p>
            <a:pPr marL="0" indent="0">
              <a:buFont typeface="Arial" panose="020B0604020202020204" pitchFamily="34" charset="0"/>
              <a:buNone/>
            </a:pPr>
            <a:endParaRPr lang="en-US" sz="900" dirty="0"/>
          </a:p>
          <a:p>
            <a:pPr marL="0" indent="0" algn="ctr">
              <a:buFont typeface="Arial" panose="020B0604020202020204" pitchFamily="34" charset="0"/>
              <a:buNone/>
            </a:pPr>
            <a:r>
              <a:rPr lang="en-US" sz="2000" i="1" dirty="0"/>
              <a:t>If a user does not have a text-enabled cell phone, or does not wish to provide their cell phone number, they will need to use their email address as a second identification method instead. </a:t>
            </a:r>
          </a:p>
        </p:txBody>
      </p:sp>
    </p:spTree>
    <p:extLst>
      <p:ext uri="{BB962C8B-B14F-4D97-AF65-F5344CB8AC3E}">
        <p14:creationId xmlns:p14="http://schemas.microsoft.com/office/powerpoint/2010/main" val="230945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Oval 19"/>
          <p:cNvSpPr>
            <a:spLocks noChangeArrowheads="1"/>
          </p:cNvSpPr>
          <p:nvPr/>
        </p:nvSpPr>
        <p:spPr bwMode="auto">
          <a:xfrm>
            <a:off x="690562" y="3046714"/>
            <a:ext cx="458486" cy="458486"/>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299" name="Oval 18"/>
          <p:cNvSpPr>
            <a:spLocks noChangeArrowheads="1"/>
          </p:cNvSpPr>
          <p:nvPr/>
        </p:nvSpPr>
        <p:spPr bwMode="auto">
          <a:xfrm>
            <a:off x="687386" y="3733800"/>
            <a:ext cx="461662" cy="461662"/>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0228" name="TextBox 11"/>
          <p:cNvSpPr txBox="1">
            <a:spLocks noChangeArrowheads="1"/>
          </p:cNvSpPr>
          <p:nvPr/>
        </p:nvSpPr>
        <p:spPr bwMode="auto">
          <a:xfrm>
            <a:off x="1298423" y="1676400"/>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0" dirty="0">
                <a:solidFill>
                  <a:srgbClr val="002060"/>
                </a:solidFill>
                <a:latin typeface="+mn-lt"/>
                <a:cs typeface="Times New Roman" panose="02020603050405020304" pitchFamily="18" charset="0"/>
              </a:rPr>
              <a:t>Visit </a:t>
            </a:r>
            <a:r>
              <a:rPr lang="en-US" altLang="en-US" sz="2400" b="0" i="1" dirty="0">
                <a:solidFill>
                  <a:srgbClr val="002060"/>
                </a:solidFill>
                <a:latin typeface="+mn-lt"/>
                <a:cs typeface="Times New Roman" panose="02020603050405020304" pitchFamily="18" charset="0"/>
              </a:rPr>
              <a:t>socialsecurity.gov/</a:t>
            </a:r>
            <a:r>
              <a:rPr lang="en-US" altLang="en-US" sz="2400" b="0" i="1" dirty="0" err="1">
                <a:solidFill>
                  <a:srgbClr val="002060"/>
                </a:solidFill>
                <a:latin typeface="+mn-lt"/>
                <a:cs typeface="Times New Roman" panose="02020603050405020304" pitchFamily="18" charset="0"/>
              </a:rPr>
              <a:t>myaccount</a:t>
            </a:r>
            <a:endParaRPr lang="en-US" altLang="en-US" sz="2400" b="0" i="1" dirty="0">
              <a:solidFill>
                <a:srgbClr val="002060"/>
              </a:solidFill>
              <a:latin typeface="+mn-lt"/>
              <a:cs typeface="Times New Roman" panose="02020603050405020304" pitchFamily="18" charset="0"/>
            </a:endParaRPr>
          </a:p>
        </p:txBody>
      </p:sp>
      <p:sp>
        <p:nvSpPr>
          <p:cNvPr id="183301" name="Rectangle 5"/>
          <p:cNvSpPr>
            <a:spLocks noChangeArrowheads="1"/>
          </p:cNvSpPr>
          <p:nvPr/>
        </p:nvSpPr>
        <p:spPr bwMode="auto">
          <a:xfrm>
            <a:off x="0" y="914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3600" b="1" dirty="0">
                <a:solidFill>
                  <a:srgbClr val="002060"/>
                </a:solidFill>
                <a:latin typeface="+mj-lt"/>
                <a:cs typeface="Times New Roman" panose="02020603050405020304" pitchFamily="18" charset="0"/>
              </a:rPr>
              <a:t>How to Open a </a:t>
            </a: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altLang="en-US" sz="3600" b="1" dirty="0">
                <a:solidFill>
                  <a:srgbClr val="002060"/>
                </a:solidFill>
                <a:latin typeface="+mj-lt"/>
                <a:cs typeface="Times New Roman" panose="02020603050405020304" pitchFamily="18" charset="0"/>
              </a:rPr>
              <a:t>Account</a:t>
            </a:r>
            <a:endParaRPr lang="en-US" altLang="en-US" sz="3600" b="1" dirty="0">
              <a:solidFill>
                <a:srgbClr val="DDDDDD"/>
              </a:solidFill>
              <a:latin typeface="+mj-lt"/>
              <a:cs typeface="Times New Roman" panose="02020603050405020304" pitchFamily="18" charset="0"/>
            </a:endParaRPr>
          </a:p>
        </p:txBody>
      </p:sp>
      <p:sp>
        <p:nvSpPr>
          <p:cNvPr id="183302" name="Oval 8"/>
          <p:cNvSpPr>
            <a:spLocks noChangeArrowheads="1"/>
          </p:cNvSpPr>
          <p:nvPr/>
        </p:nvSpPr>
        <p:spPr bwMode="auto">
          <a:xfrm>
            <a:off x="687385" y="2362200"/>
            <a:ext cx="461664" cy="461662"/>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303" name="TextBox 11"/>
          <p:cNvSpPr txBox="1">
            <a:spLocks noChangeArrowheads="1"/>
          </p:cNvSpPr>
          <p:nvPr/>
        </p:nvSpPr>
        <p:spPr bwMode="auto">
          <a:xfrm>
            <a:off x="687386" y="2286000"/>
            <a:ext cx="46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2</a:t>
            </a:r>
          </a:p>
        </p:txBody>
      </p:sp>
      <p:sp>
        <p:nvSpPr>
          <p:cNvPr id="183304" name="Oval 10"/>
          <p:cNvSpPr>
            <a:spLocks noChangeArrowheads="1"/>
          </p:cNvSpPr>
          <p:nvPr/>
        </p:nvSpPr>
        <p:spPr bwMode="auto">
          <a:xfrm>
            <a:off x="687385" y="1676400"/>
            <a:ext cx="461664" cy="461664"/>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305" name="TextBox 11"/>
          <p:cNvSpPr txBox="1">
            <a:spLocks noChangeArrowheads="1"/>
          </p:cNvSpPr>
          <p:nvPr/>
        </p:nvSpPr>
        <p:spPr bwMode="auto">
          <a:xfrm>
            <a:off x="687385" y="1600200"/>
            <a:ext cx="461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1</a:t>
            </a:r>
          </a:p>
        </p:txBody>
      </p:sp>
      <p:sp>
        <p:nvSpPr>
          <p:cNvPr id="180234" name="TextBox 11"/>
          <p:cNvSpPr txBox="1">
            <a:spLocks noChangeArrowheads="1"/>
          </p:cNvSpPr>
          <p:nvPr/>
        </p:nvSpPr>
        <p:spPr bwMode="auto">
          <a:xfrm>
            <a:off x="1298423" y="2286000"/>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0" dirty="0">
                <a:solidFill>
                  <a:srgbClr val="002060"/>
                </a:solidFill>
                <a:latin typeface="+mn-lt"/>
                <a:cs typeface="Times New Roman" panose="02020603050405020304" pitchFamily="18" charset="0"/>
              </a:rPr>
              <a:t>Select:</a:t>
            </a:r>
            <a:r>
              <a:rPr lang="en-US" altLang="en-US" sz="2400" dirty="0">
                <a:solidFill>
                  <a:srgbClr val="002060"/>
                </a:solidFill>
                <a:latin typeface="+mn-lt"/>
                <a:cs typeface="Times New Roman" panose="02020603050405020304" pitchFamily="18" charset="0"/>
              </a:rPr>
              <a:t> “</a:t>
            </a:r>
            <a:r>
              <a:rPr lang="en-US" altLang="en-US" sz="2400" b="0" dirty="0">
                <a:solidFill>
                  <a:srgbClr val="002060"/>
                </a:solidFill>
                <a:latin typeface="+mn-lt"/>
                <a:cs typeface="Times New Roman" panose="02020603050405020304" pitchFamily="18" charset="0"/>
              </a:rPr>
              <a:t>Sign In or Create an</a:t>
            </a:r>
            <a:r>
              <a:rPr lang="en-US" altLang="en-US" sz="2400" b="0" dirty="0">
                <a:solidFill>
                  <a:srgbClr val="0054A6"/>
                </a:solidFill>
                <a:latin typeface="+mn-lt"/>
                <a:cs typeface="Times New Roman" panose="02020603050405020304" pitchFamily="18" charset="0"/>
              </a:rPr>
              <a:t> </a:t>
            </a:r>
            <a:r>
              <a:rPr lang="en-US" altLang="en-US" sz="2400" b="0" dirty="0">
                <a:solidFill>
                  <a:srgbClr val="002060"/>
                </a:solidFill>
                <a:latin typeface="+mn-lt"/>
                <a:cs typeface="Times New Roman" panose="02020603050405020304" pitchFamily="18" charset="0"/>
              </a:rPr>
              <a:t>Account.”</a:t>
            </a:r>
            <a:r>
              <a:rPr lang="en-US" altLang="en-US" sz="2400" b="0" dirty="0">
                <a:solidFill>
                  <a:srgbClr val="0054A6"/>
                </a:solidFill>
                <a:latin typeface="+mn-lt"/>
                <a:cs typeface="Times New Roman" panose="02020603050405020304" pitchFamily="18" charset="0"/>
              </a:rPr>
              <a:t> </a:t>
            </a:r>
            <a:endParaRPr lang="en-US" altLang="en-US" sz="2400" b="0" dirty="0">
              <a:solidFill>
                <a:srgbClr val="002060"/>
              </a:solidFill>
              <a:latin typeface="+mn-lt"/>
              <a:cs typeface="Times New Roman" panose="02020603050405020304" pitchFamily="18" charset="0"/>
            </a:endParaRPr>
          </a:p>
        </p:txBody>
      </p:sp>
      <p:sp>
        <p:nvSpPr>
          <p:cNvPr id="180235" name="TextBox 11"/>
          <p:cNvSpPr txBox="1">
            <a:spLocks noChangeArrowheads="1"/>
          </p:cNvSpPr>
          <p:nvPr/>
        </p:nvSpPr>
        <p:spPr bwMode="auto">
          <a:xfrm>
            <a:off x="1298423" y="2819400"/>
            <a:ext cx="5481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0" dirty="0">
                <a:solidFill>
                  <a:srgbClr val="002060"/>
                </a:solidFill>
                <a:latin typeface="+mn-lt"/>
                <a:cs typeface="Times New Roman" panose="02020603050405020304" pitchFamily="18" charset="0"/>
              </a:rPr>
              <a:t>Provide some personal information to verify your identity.</a:t>
            </a:r>
          </a:p>
        </p:txBody>
      </p:sp>
      <p:sp>
        <p:nvSpPr>
          <p:cNvPr id="180236" name="TextBox 11"/>
          <p:cNvSpPr txBox="1">
            <a:spLocks noChangeArrowheads="1"/>
          </p:cNvSpPr>
          <p:nvPr/>
        </p:nvSpPr>
        <p:spPr bwMode="auto">
          <a:xfrm>
            <a:off x="1260322" y="3657600"/>
            <a:ext cx="76550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spcBef>
                <a:spcPts val="1200"/>
              </a:spcBef>
              <a:buNone/>
              <a:defRPr/>
            </a:pPr>
            <a:r>
              <a:rPr lang="en-US" altLang="en-US" sz="2400" b="0" dirty="0">
                <a:solidFill>
                  <a:srgbClr val="002060"/>
                </a:solidFill>
                <a:latin typeface="+mn-lt"/>
                <a:cs typeface="Times New Roman" panose="02020603050405020304" pitchFamily="18" charset="0"/>
              </a:rPr>
              <a:t>Choose a username and password</a:t>
            </a:r>
            <a:r>
              <a:rPr lang="en-US" altLang="en-US" sz="2400" dirty="0">
                <a:solidFill>
                  <a:srgbClr val="002060"/>
                </a:solidFill>
                <a:latin typeface="+mn-lt"/>
                <a:cs typeface="Times New Roman" panose="02020603050405020304" pitchFamily="18" charset="0"/>
              </a:rPr>
              <a:t>, then select how you would like to receive a one-time security code to create your account.</a:t>
            </a:r>
            <a:endParaRPr lang="en-US" altLang="en-US" sz="2400" b="0" dirty="0">
              <a:solidFill>
                <a:srgbClr val="002060"/>
              </a:solidFill>
              <a:latin typeface="+mn-lt"/>
              <a:cs typeface="Times New Roman" panose="02020603050405020304" pitchFamily="18" charset="0"/>
            </a:endParaRPr>
          </a:p>
        </p:txBody>
      </p:sp>
      <p:sp>
        <p:nvSpPr>
          <p:cNvPr id="183309" name="TextBox 11"/>
          <p:cNvSpPr txBox="1">
            <a:spLocks noChangeArrowheads="1"/>
          </p:cNvSpPr>
          <p:nvPr/>
        </p:nvSpPr>
        <p:spPr bwMode="auto">
          <a:xfrm>
            <a:off x="685800" y="3657600"/>
            <a:ext cx="461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4</a:t>
            </a:r>
          </a:p>
        </p:txBody>
      </p:sp>
      <p:sp>
        <p:nvSpPr>
          <p:cNvPr id="183310" name="TextBox 11"/>
          <p:cNvSpPr txBox="1">
            <a:spLocks noChangeArrowheads="1"/>
          </p:cNvSpPr>
          <p:nvPr/>
        </p:nvSpPr>
        <p:spPr bwMode="auto">
          <a:xfrm>
            <a:off x="697584" y="2971800"/>
            <a:ext cx="458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3</a:t>
            </a:r>
          </a:p>
        </p:txBody>
      </p:sp>
      <p:sp>
        <p:nvSpPr>
          <p:cNvPr id="2" name="TextBox 1"/>
          <p:cNvSpPr txBox="1"/>
          <p:nvPr/>
        </p:nvSpPr>
        <p:spPr>
          <a:xfrm>
            <a:off x="152400" y="4867870"/>
            <a:ext cx="8839200" cy="923330"/>
          </a:xfrm>
          <a:prstGeom prst="rect">
            <a:avLst/>
          </a:prstGeom>
          <a:noFill/>
        </p:spPr>
        <p:txBody>
          <a:bodyPr wrap="square" rtlCol="0">
            <a:spAutoFit/>
          </a:bodyPr>
          <a:lstStyle/>
          <a:p>
            <a:pPr algn="ctr"/>
            <a:r>
              <a:rPr lang="en-US" i="1" dirty="0"/>
              <a:t>No matter what type of device you use, the </a:t>
            </a:r>
            <a:r>
              <a:rPr lang="en-US" i="1" dirty="0">
                <a:solidFill>
                  <a:srgbClr val="FF0000"/>
                </a:solidFill>
                <a:latin typeface="Georgia" panose="02040502050405020303" pitchFamily="18" charset="0"/>
              </a:rPr>
              <a:t>my </a:t>
            </a:r>
            <a:r>
              <a:rPr lang="en-US" dirty="0">
                <a:solidFill>
                  <a:srgbClr val="0054A6"/>
                </a:solidFill>
                <a:latin typeface="Georgia" panose="02040502050405020303" pitchFamily="18" charset="0"/>
                <a:cs typeface="Times New Roman" panose="02020603050405020304" pitchFamily="18" charset="0"/>
              </a:rPr>
              <a:t>Social Security</a:t>
            </a:r>
            <a:r>
              <a:rPr lang="en-US" dirty="0"/>
              <a:t> </a:t>
            </a:r>
            <a:r>
              <a:rPr lang="en-US" i="1" dirty="0"/>
              <a:t>portal will automatically re-adjust to fit the appropriate screen size, providing you full, </a:t>
            </a:r>
            <a:br>
              <a:rPr lang="en-US" i="1" dirty="0"/>
            </a:br>
            <a:r>
              <a:rPr lang="en-US" i="1" dirty="0"/>
              <a:t>easy-to-use access to your personal account!</a:t>
            </a:r>
          </a:p>
        </p:txBody>
      </p:sp>
    </p:spTree>
    <p:extLst>
      <p:ext uri="{BB962C8B-B14F-4D97-AF65-F5344CB8AC3E}">
        <p14:creationId xmlns:p14="http://schemas.microsoft.com/office/powerpoint/2010/main" val="37799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0" ma:contentTypeDescription="Create a new document." ma:contentTypeScope="" ma:versionID="9f05b459943d3a09917e1cc552a375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10DF7B-3ED0-4A28-94E4-461E1F76C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3.xml><?xml version="1.0" encoding="utf-8"?>
<ds:datastoreItem xmlns:ds="http://schemas.openxmlformats.org/officeDocument/2006/customXml" ds:itemID="{76C1D150-B45C-4469-AD4B-55248EA5D732}">
  <ds:schemaRefs>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UPP Template</Template>
  <TotalTime>14428</TotalTime>
  <Words>5742</Words>
  <Application>Microsoft Office PowerPoint</Application>
  <PresentationFormat>On-screen Show (4:3)</PresentationFormat>
  <Paragraphs>568</Paragraphs>
  <Slides>50</Slides>
  <Notes>49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Arial</vt:lpstr>
      <vt:lpstr>Arial Narrow</vt:lpstr>
      <vt:lpstr>Calibri</vt:lpstr>
      <vt:lpstr>Courier New</vt:lpstr>
      <vt:lpstr>Georgia</vt:lpstr>
      <vt:lpstr>Helvetica</vt:lpstr>
      <vt:lpstr>Times</vt:lpstr>
      <vt:lpstr>Times New Roman</vt:lpstr>
      <vt:lpstr>Wingdings</vt:lpstr>
      <vt:lpstr>UPP Template</vt:lpstr>
      <vt:lpstr>Chart</vt:lpstr>
      <vt:lpstr>Social Security:  With You Through Life’s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Retirement Estimator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Help Program</vt:lpstr>
      <vt:lpstr>PowerPoint Presentation</vt:lpstr>
      <vt:lpstr>PowerPoint Presentation</vt:lpstr>
      <vt:lpstr>PowerPoint Presentation</vt:lpstr>
      <vt:lpstr>PowerPoint Presentation</vt:lpstr>
      <vt:lpstr>Spousal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for Benefits</vt:lpstr>
      <vt:lpstr>PowerPoint Presentation</vt:lpstr>
      <vt:lpstr>Social Security:  With You Through Life’s Journey…</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Deicy Novoa</cp:lastModifiedBy>
  <cp:revision>550</cp:revision>
  <cp:lastPrinted>2018-02-05T15:17:28Z</cp:lastPrinted>
  <dcterms:created xsi:type="dcterms:W3CDTF">2016-09-26T18:33:45Z</dcterms:created>
  <dcterms:modified xsi:type="dcterms:W3CDTF">2023-08-17T20:11:09Z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NewReviewCycle">
    <vt:lpwstr/>
  </property>
</Properties>
</file>