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6" r:id="rId2"/>
  </p:sldMasterIdLst>
  <p:notesMasterIdLst>
    <p:notesMasterId r:id="rId27"/>
  </p:notesMasterIdLst>
  <p:sldIdLst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86" r:id="rId13"/>
    <p:sldId id="268" r:id="rId14"/>
    <p:sldId id="269" r:id="rId15"/>
    <p:sldId id="270" r:id="rId16"/>
    <p:sldId id="271" r:id="rId17"/>
    <p:sldId id="272" r:id="rId18"/>
    <p:sldId id="288" r:id="rId19"/>
    <p:sldId id="287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5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A6"/>
    <a:srgbClr val="0E0E6E"/>
    <a:srgbClr val="151568"/>
    <a:srgbClr val="0F0E68"/>
    <a:srgbClr val="091170"/>
    <a:srgbClr val="1E2097"/>
    <a:srgbClr val="52A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94807" autoAdjust="0"/>
  </p:normalViewPr>
  <p:slideViewPr>
    <p:cSldViewPr snapToGrid="0" snapToObjects="1">
      <p:cViewPr varScale="1">
        <p:scale>
          <a:sx n="62" d="100"/>
          <a:sy n="62" d="100"/>
        </p:scale>
        <p:origin x="1688" y="80"/>
      </p:cViewPr>
      <p:guideLst>
        <p:guide orient="horz" pos="2160"/>
        <p:guide pos="55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C8DB0A2-E9BA-A74C-9B10-D8D23878BD80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EDB50EC-1904-7E4D-A53D-5AD5A3320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6D7757-ED2A-0F48-8E66-7EB07757504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10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11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12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13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89907-EE0B-3A4B-AC91-0040F2DA69BE}" type="slidenum">
              <a:rPr lang="en-US"/>
              <a:pPr/>
              <a:t>14</a:t>
            </a:fld>
            <a:endParaRPr lang="en-US"/>
          </a:p>
        </p:txBody>
      </p:sp>
      <p:sp>
        <p:nvSpPr>
          <p:cNvPr id="160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15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16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17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0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AE8F3-1FD7-2448-8A66-C18240143582}" type="slidenum">
              <a:rPr lang="en-US"/>
              <a:pPr/>
              <a:t>18</a:t>
            </a:fld>
            <a:endParaRPr lang="en-US"/>
          </a:p>
        </p:txBody>
      </p:sp>
      <p:sp>
        <p:nvSpPr>
          <p:cNvPr id="158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89907-EE0B-3A4B-AC91-0040F2DA69BE}" type="slidenum">
              <a:rPr lang="en-US"/>
              <a:pPr/>
              <a:t>19</a:t>
            </a:fld>
            <a:endParaRPr lang="en-US"/>
          </a:p>
        </p:txBody>
      </p:sp>
      <p:sp>
        <p:nvSpPr>
          <p:cNvPr id="160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7EC7B-0A47-B64A-AA3D-C7F0F4390629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20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21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22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23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24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3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4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F4B39E-8948-CC46-8FE9-C65A50D42F4E}" type="slidenum">
              <a:rPr lang="en-US"/>
              <a:pPr/>
              <a:t>5</a:t>
            </a:fld>
            <a:endParaRPr lang="en-US"/>
          </a:p>
        </p:txBody>
      </p:sp>
      <p:sp>
        <p:nvSpPr>
          <p:cNvPr id="158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F4B39E-8948-CC46-8FE9-C65A50D42F4E}" type="slidenum">
              <a:rPr lang="en-US"/>
              <a:pPr/>
              <a:t>6</a:t>
            </a:fld>
            <a:endParaRPr lang="en-US"/>
          </a:p>
        </p:txBody>
      </p:sp>
      <p:sp>
        <p:nvSpPr>
          <p:cNvPr id="158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89907-EE0B-3A4B-AC91-0040F2DA69BE}" type="slidenum">
              <a:rPr lang="en-US"/>
              <a:pPr/>
              <a:t>7</a:t>
            </a:fld>
            <a:endParaRPr lang="en-US"/>
          </a:p>
        </p:txBody>
      </p:sp>
      <p:sp>
        <p:nvSpPr>
          <p:cNvPr id="160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8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A4A6A-6527-D54E-971A-0069D45DC8E0}" type="slidenum">
              <a:rPr lang="en-US"/>
              <a:pPr/>
              <a:t>9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66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908882"/>
            <a:ext cx="7543800" cy="5632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5562600"/>
            <a:ext cx="7543800" cy="1330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26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13463" y="4914900"/>
            <a:ext cx="1885950" cy="19780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4914900"/>
            <a:ext cx="5505450" cy="1978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43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4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34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95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33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8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908882"/>
            <a:ext cx="7543800" cy="5632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5562600"/>
            <a:ext cx="7543800" cy="1330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899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50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94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6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1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25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908882"/>
            <a:ext cx="7543800" cy="5632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5562600"/>
            <a:ext cx="3695700" cy="13303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3713" y="5562600"/>
            <a:ext cx="3695700" cy="13303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99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03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908882"/>
            <a:ext cx="7543800" cy="5632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064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76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92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512" name="Line 48"/>
          <p:cNvSpPr>
            <a:spLocks noChangeShapeType="1"/>
          </p:cNvSpPr>
          <p:nvPr userDrawn="1"/>
        </p:nvSpPr>
        <p:spPr bwMode="gray">
          <a:xfrm>
            <a:off x="-244410" y="6501108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ヒラギノ角ゴ Pro W3" charset="0"/>
              <a:cs typeface="Arial"/>
            </a:endParaRPr>
          </a:p>
        </p:txBody>
      </p:sp>
      <p:grpSp>
        <p:nvGrpSpPr>
          <p:cNvPr id="1470472" name="Group 8"/>
          <p:cNvGrpSpPr>
            <a:grpSpLocks/>
          </p:cNvGrpSpPr>
          <p:nvPr userDrawn="1"/>
        </p:nvGrpSpPr>
        <p:grpSpPr bwMode="auto">
          <a:xfrm>
            <a:off x="6669088" y="6400800"/>
            <a:ext cx="1989137" cy="223838"/>
            <a:chOff x="2205" y="2084"/>
            <a:chExt cx="1349" cy="152"/>
          </a:xfrm>
        </p:grpSpPr>
        <p:sp>
          <p:nvSpPr>
            <p:cNvPr id="1470473" name="Freeform 9"/>
            <p:cNvSpPr>
              <a:spLocks/>
            </p:cNvSpPr>
            <p:nvPr/>
          </p:nvSpPr>
          <p:spPr bwMode="black">
            <a:xfrm>
              <a:off x="2295" y="2127"/>
              <a:ext cx="21" cy="71"/>
            </a:xfrm>
            <a:custGeom>
              <a:avLst/>
              <a:gdLst>
                <a:gd name="T0" fmla="*/ 4 w 9"/>
                <a:gd name="T1" fmla="*/ 1 h 30"/>
                <a:gd name="T2" fmla="*/ 2 w 9"/>
                <a:gd name="T3" fmla="*/ 0 h 30"/>
                <a:gd name="T4" fmla="*/ 0 w 9"/>
                <a:gd name="T5" fmla="*/ 30 h 30"/>
                <a:gd name="T6" fmla="*/ 8 w 9"/>
                <a:gd name="T7" fmla="*/ 9 h 30"/>
                <a:gd name="T8" fmla="*/ 4 w 9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6"/>
                    <a:pt x="7" y="3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74" name="Freeform 10"/>
            <p:cNvSpPr>
              <a:spLocks/>
            </p:cNvSpPr>
            <p:nvPr/>
          </p:nvSpPr>
          <p:spPr bwMode="black">
            <a:xfrm>
              <a:off x="2276" y="2122"/>
              <a:ext cx="21" cy="76"/>
            </a:xfrm>
            <a:custGeom>
              <a:avLst/>
              <a:gdLst>
                <a:gd name="T0" fmla="*/ 0 w 9"/>
                <a:gd name="T1" fmla="*/ 1 h 32"/>
                <a:gd name="T2" fmla="*/ 4 w 9"/>
                <a:gd name="T3" fmla="*/ 32 h 32"/>
                <a:gd name="T4" fmla="*/ 9 w 9"/>
                <a:gd name="T5" fmla="*/ 1 h 32"/>
                <a:gd name="T6" fmla="*/ 0 w 9"/>
                <a:gd name="T7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32">
                  <a:moveTo>
                    <a:pt x="0" y="1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75" name="Freeform 11"/>
            <p:cNvSpPr>
              <a:spLocks/>
            </p:cNvSpPr>
            <p:nvPr/>
          </p:nvSpPr>
          <p:spPr bwMode="black">
            <a:xfrm>
              <a:off x="2257" y="2127"/>
              <a:ext cx="21" cy="71"/>
            </a:xfrm>
            <a:custGeom>
              <a:avLst/>
              <a:gdLst>
                <a:gd name="T0" fmla="*/ 4 w 9"/>
                <a:gd name="T1" fmla="*/ 1 h 30"/>
                <a:gd name="T2" fmla="*/ 1 w 9"/>
                <a:gd name="T3" fmla="*/ 9 h 30"/>
                <a:gd name="T4" fmla="*/ 9 w 9"/>
                <a:gd name="T5" fmla="*/ 30 h 30"/>
                <a:gd name="T6" fmla="*/ 7 w 9"/>
                <a:gd name="T7" fmla="*/ 0 h 30"/>
                <a:gd name="T8" fmla="*/ 4 w 9"/>
                <a:gd name="T9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2" y="3"/>
                    <a:pt x="0" y="6"/>
                    <a:pt x="1" y="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76" name="Freeform 12"/>
            <p:cNvSpPr>
              <a:spLocks/>
            </p:cNvSpPr>
            <p:nvPr/>
          </p:nvSpPr>
          <p:spPr bwMode="black">
            <a:xfrm>
              <a:off x="2231" y="2136"/>
              <a:ext cx="36" cy="64"/>
            </a:xfrm>
            <a:custGeom>
              <a:avLst/>
              <a:gdLst>
                <a:gd name="T0" fmla="*/ 0 w 15"/>
                <a:gd name="T1" fmla="*/ 0 h 27"/>
                <a:gd name="T2" fmla="*/ 15 w 15"/>
                <a:gd name="T3" fmla="*/ 27 h 27"/>
                <a:gd name="T4" fmla="*/ 9 w 15"/>
                <a:gd name="T5" fmla="*/ 4 h 27"/>
                <a:gd name="T6" fmla="*/ 0 w 15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7">
                  <a:moveTo>
                    <a:pt x="0" y="0"/>
                  </a:moveTo>
                  <a:cubicBezTo>
                    <a:pt x="5" y="9"/>
                    <a:pt x="10" y="18"/>
                    <a:pt x="15" y="27"/>
                  </a:cubicBezTo>
                  <a:cubicBezTo>
                    <a:pt x="14" y="19"/>
                    <a:pt x="12" y="7"/>
                    <a:pt x="9" y="4"/>
                  </a:cubicBezTo>
                  <a:cubicBezTo>
                    <a:pt x="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77" name="Freeform 13"/>
            <p:cNvSpPr>
              <a:spLocks/>
            </p:cNvSpPr>
            <p:nvPr/>
          </p:nvSpPr>
          <p:spPr bwMode="black">
            <a:xfrm>
              <a:off x="2210" y="2136"/>
              <a:ext cx="50" cy="67"/>
            </a:xfrm>
            <a:custGeom>
              <a:avLst/>
              <a:gdLst>
                <a:gd name="T0" fmla="*/ 0 w 21"/>
                <a:gd name="T1" fmla="*/ 5 h 28"/>
                <a:gd name="T2" fmla="*/ 21 w 21"/>
                <a:gd name="T3" fmla="*/ 28 h 28"/>
                <a:gd name="T4" fmla="*/ 8 w 21"/>
                <a:gd name="T5" fmla="*/ 0 h 28"/>
                <a:gd name="T6" fmla="*/ 0 w 21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8">
                  <a:moveTo>
                    <a:pt x="0" y="5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2"/>
                    <a:pt x="0" y="5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78" name="Freeform 14"/>
            <p:cNvSpPr>
              <a:spLocks/>
            </p:cNvSpPr>
            <p:nvPr/>
          </p:nvSpPr>
          <p:spPr bwMode="black">
            <a:xfrm>
              <a:off x="2304" y="2148"/>
              <a:ext cx="31" cy="52"/>
            </a:xfrm>
            <a:custGeom>
              <a:avLst/>
              <a:gdLst>
                <a:gd name="T0" fmla="*/ 3 w 13"/>
                <a:gd name="T1" fmla="*/ 6 h 22"/>
                <a:gd name="T2" fmla="*/ 0 w 13"/>
                <a:gd name="T3" fmla="*/ 22 h 22"/>
                <a:gd name="T4" fmla="*/ 13 w 13"/>
                <a:gd name="T5" fmla="*/ 0 h 22"/>
                <a:gd name="T6" fmla="*/ 3 w 13"/>
                <a:gd name="T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2">
                  <a:moveTo>
                    <a:pt x="3" y="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4" y="15"/>
                    <a:pt x="9" y="7"/>
                    <a:pt x="13" y="0"/>
                  </a:cubicBezTo>
                  <a:cubicBezTo>
                    <a:pt x="9" y="0"/>
                    <a:pt x="5" y="1"/>
                    <a:pt x="3" y="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79" name="Freeform 15"/>
            <p:cNvSpPr>
              <a:spLocks/>
            </p:cNvSpPr>
            <p:nvPr/>
          </p:nvSpPr>
          <p:spPr bwMode="black">
            <a:xfrm>
              <a:off x="2312" y="2148"/>
              <a:ext cx="44" cy="57"/>
            </a:xfrm>
            <a:custGeom>
              <a:avLst/>
              <a:gdLst>
                <a:gd name="T0" fmla="*/ 11 w 19"/>
                <a:gd name="T1" fmla="*/ 0 h 24"/>
                <a:gd name="T2" fmla="*/ 0 w 19"/>
                <a:gd name="T3" fmla="*/ 24 h 24"/>
                <a:gd name="T4" fmla="*/ 19 w 19"/>
                <a:gd name="T5" fmla="*/ 3 h 24"/>
                <a:gd name="T6" fmla="*/ 11 w 19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4">
                  <a:moveTo>
                    <a:pt x="11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0" name="Freeform 16"/>
            <p:cNvSpPr>
              <a:spLocks/>
            </p:cNvSpPr>
            <p:nvPr/>
          </p:nvSpPr>
          <p:spPr bwMode="black">
            <a:xfrm>
              <a:off x="2205" y="2148"/>
              <a:ext cx="47" cy="62"/>
            </a:xfrm>
            <a:custGeom>
              <a:avLst/>
              <a:gdLst>
                <a:gd name="T0" fmla="*/ 0 w 20"/>
                <a:gd name="T1" fmla="*/ 10 h 26"/>
                <a:gd name="T2" fmla="*/ 20 w 20"/>
                <a:gd name="T3" fmla="*/ 26 h 26"/>
                <a:gd name="T4" fmla="*/ 2 w 20"/>
                <a:gd name="T5" fmla="*/ 0 h 26"/>
                <a:gd name="T6" fmla="*/ 0 w 20"/>
                <a:gd name="T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6">
                  <a:moveTo>
                    <a:pt x="0" y="10"/>
                  </a:moveTo>
                  <a:cubicBezTo>
                    <a:pt x="6" y="15"/>
                    <a:pt x="13" y="21"/>
                    <a:pt x="2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1" name="Freeform 17"/>
            <p:cNvSpPr>
              <a:spLocks/>
            </p:cNvSpPr>
            <p:nvPr/>
          </p:nvSpPr>
          <p:spPr bwMode="black">
            <a:xfrm>
              <a:off x="2321" y="2158"/>
              <a:ext cx="45" cy="52"/>
            </a:xfrm>
            <a:custGeom>
              <a:avLst/>
              <a:gdLst>
                <a:gd name="T0" fmla="*/ 18 w 19"/>
                <a:gd name="T1" fmla="*/ 2 h 22"/>
                <a:gd name="T2" fmla="*/ 16 w 19"/>
                <a:gd name="T3" fmla="*/ 0 h 22"/>
                <a:gd name="T4" fmla="*/ 0 w 19"/>
                <a:gd name="T5" fmla="*/ 22 h 22"/>
                <a:gd name="T6" fmla="*/ 19 w 19"/>
                <a:gd name="T7" fmla="*/ 7 h 22"/>
                <a:gd name="T8" fmla="*/ 18 w 1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18" y="2"/>
                  </a:moveTo>
                  <a:cubicBezTo>
                    <a:pt x="17" y="1"/>
                    <a:pt x="17" y="0"/>
                    <a:pt x="16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7"/>
                    <a:pt x="12" y="12"/>
                    <a:pt x="19" y="7"/>
                  </a:cubicBezTo>
                  <a:cubicBezTo>
                    <a:pt x="19" y="5"/>
                    <a:pt x="18" y="3"/>
                    <a:pt x="18" y="2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2" name="Freeform 18"/>
            <p:cNvSpPr>
              <a:spLocks/>
            </p:cNvSpPr>
            <p:nvPr/>
          </p:nvSpPr>
          <p:spPr bwMode="black">
            <a:xfrm>
              <a:off x="2205" y="2177"/>
              <a:ext cx="40" cy="40"/>
            </a:xfrm>
            <a:custGeom>
              <a:avLst/>
              <a:gdLst>
                <a:gd name="T0" fmla="*/ 0 w 17"/>
                <a:gd name="T1" fmla="*/ 9 h 17"/>
                <a:gd name="T2" fmla="*/ 17 w 17"/>
                <a:gd name="T3" fmla="*/ 17 h 17"/>
                <a:gd name="T4" fmla="*/ 0 w 17"/>
                <a:gd name="T5" fmla="*/ 0 h 17"/>
                <a:gd name="T6" fmla="*/ 0 w 17"/>
                <a:gd name="T7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2" y="11"/>
                    <a:pt x="6" y="5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3" name="Freeform 19"/>
            <p:cNvSpPr>
              <a:spLocks/>
            </p:cNvSpPr>
            <p:nvPr/>
          </p:nvSpPr>
          <p:spPr bwMode="black">
            <a:xfrm>
              <a:off x="2326" y="2179"/>
              <a:ext cx="40" cy="38"/>
            </a:xfrm>
            <a:custGeom>
              <a:avLst/>
              <a:gdLst>
                <a:gd name="T0" fmla="*/ 17 w 17"/>
                <a:gd name="T1" fmla="*/ 8 h 16"/>
                <a:gd name="T2" fmla="*/ 17 w 17"/>
                <a:gd name="T3" fmla="*/ 0 h 16"/>
                <a:gd name="T4" fmla="*/ 0 w 17"/>
                <a:gd name="T5" fmla="*/ 16 h 16"/>
                <a:gd name="T6" fmla="*/ 17 w 17"/>
                <a:gd name="T7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3"/>
                    <a:pt x="11" y="11"/>
                    <a:pt x="17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4" name="Freeform 20"/>
            <p:cNvSpPr>
              <a:spLocks/>
            </p:cNvSpPr>
            <p:nvPr/>
          </p:nvSpPr>
          <p:spPr bwMode="black">
            <a:xfrm>
              <a:off x="2205" y="2200"/>
              <a:ext cx="38" cy="24"/>
            </a:xfrm>
            <a:custGeom>
              <a:avLst/>
              <a:gdLst>
                <a:gd name="T0" fmla="*/ 0 w 16"/>
                <a:gd name="T1" fmla="*/ 7 h 10"/>
                <a:gd name="T2" fmla="*/ 16 w 16"/>
                <a:gd name="T3" fmla="*/ 10 h 10"/>
                <a:gd name="T4" fmla="*/ 0 w 16"/>
                <a:gd name="T5" fmla="*/ 0 h 10"/>
                <a:gd name="T6" fmla="*/ 0 w 16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0">
                  <a:moveTo>
                    <a:pt x="0" y="7"/>
                  </a:moveTo>
                  <a:cubicBezTo>
                    <a:pt x="5" y="8"/>
                    <a:pt x="11" y="9"/>
                    <a:pt x="16" y="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5" name="Freeform 21"/>
            <p:cNvSpPr>
              <a:spLocks/>
            </p:cNvSpPr>
            <p:nvPr/>
          </p:nvSpPr>
          <p:spPr bwMode="black">
            <a:xfrm>
              <a:off x="2330" y="2203"/>
              <a:ext cx="36" cy="21"/>
            </a:xfrm>
            <a:custGeom>
              <a:avLst/>
              <a:gdLst>
                <a:gd name="T0" fmla="*/ 15 w 15"/>
                <a:gd name="T1" fmla="*/ 6 h 9"/>
                <a:gd name="T2" fmla="*/ 15 w 15"/>
                <a:gd name="T3" fmla="*/ 0 h 9"/>
                <a:gd name="T4" fmla="*/ 0 w 15"/>
                <a:gd name="T5" fmla="*/ 9 h 9"/>
                <a:gd name="T6" fmla="*/ 15 w 15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9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6"/>
                    <a:pt x="0" y="9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6" name="Freeform 22"/>
            <p:cNvSpPr>
              <a:spLocks/>
            </p:cNvSpPr>
            <p:nvPr/>
          </p:nvSpPr>
          <p:spPr bwMode="black">
            <a:xfrm>
              <a:off x="2205" y="2219"/>
              <a:ext cx="36" cy="14"/>
            </a:xfrm>
            <a:custGeom>
              <a:avLst/>
              <a:gdLst>
                <a:gd name="T0" fmla="*/ 0 w 36"/>
                <a:gd name="T1" fmla="*/ 14 h 14"/>
                <a:gd name="T2" fmla="*/ 36 w 36"/>
                <a:gd name="T3" fmla="*/ 14 h 14"/>
                <a:gd name="T4" fmla="*/ 0 w 36"/>
                <a:gd name="T5" fmla="*/ 0 h 14"/>
                <a:gd name="T6" fmla="*/ 0 w 36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4">
                  <a:moveTo>
                    <a:pt x="0" y="14"/>
                  </a:moveTo>
                  <a:lnTo>
                    <a:pt x="36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7" name="Freeform 23"/>
            <p:cNvSpPr>
              <a:spLocks/>
            </p:cNvSpPr>
            <p:nvPr/>
          </p:nvSpPr>
          <p:spPr bwMode="black">
            <a:xfrm>
              <a:off x="2330" y="2219"/>
              <a:ext cx="36" cy="14"/>
            </a:xfrm>
            <a:custGeom>
              <a:avLst/>
              <a:gdLst>
                <a:gd name="T0" fmla="*/ 15 w 15"/>
                <a:gd name="T1" fmla="*/ 6 h 6"/>
                <a:gd name="T2" fmla="*/ 15 w 15"/>
                <a:gd name="T3" fmla="*/ 0 h 6"/>
                <a:gd name="T4" fmla="*/ 0 w 15"/>
                <a:gd name="T5" fmla="*/ 6 h 6"/>
                <a:gd name="T6" fmla="*/ 15 w 1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4"/>
                    <a:pt x="0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8" name="Freeform 24"/>
            <p:cNvSpPr>
              <a:spLocks/>
            </p:cNvSpPr>
            <p:nvPr/>
          </p:nvSpPr>
          <p:spPr bwMode="black">
            <a:xfrm>
              <a:off x="2321" y="2106"/>
              <a:ext cx="33" cy="42"/>
            </a:xfrm>
            <a:custGeom>
              <a:avLst/>
              <a:gdLst>
                <a:gd name="T0" fmla="*/ 13 w 14"/>
                <a:gd name="T1" fmla="*/ 10 h 18"/>
                <a:gd name="T2" fmla="*/ 0 w 14"/>
                <a:gd name="T3" fmla="*/ 9 h 18"/>
                <a:gd name="T4" fmla="*/ 13 w 14"/>
                <a:gd name="T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8">
                  <a:moveTo>
                    <a:pt x="13" y="10"/>
                  </a:moveTo>
                  <a:cubicBezTo>
                    <a:pt x="13" y="0"/>
                    <a:pt x="0" y="0"/>
                    <a:pt x="0" y="9"/>
                  </a:cubicBezTo>
                  <a:cubicBezTo>
                    <a:pt x="0" y="18"/>
                    <a:pt x="14" y="18"/>
                    <a:pt x="13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89" name="Freeform 25"/>
            <p:cNvSpPr>
              <a:spLocks/>
            </p:cNvSpPr>
            <p:nvPr/>
          </p:nvSpPr>
          <p:spPr bwMode="black">
            <a:xfrm>
              <a:off x="2352" y="2127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0" name="Freeform 26"/>
            <p:cNvSpPr>
              <a:spLocks/>
            </p:cNvSpPr>
            <p:nvPr/>
          </p:nvSpPr>
          <p:spPr bwMode="black">
            <a:xfrm>
              <a:off x="2217" y="2096"/>
              <a:ext cx="33" cy="43"/>
            </a:xfrm>
            <a:custGeom>
              <a:avLst/>
              <a:gdLst>
                <a:gd name="T0" fmla="*/ 14 w 14"/>
                <a:gd name="T1" fmla="*/ 9 h 18"/>
                <a:gd name="T2" fmla="*/ 0 w 14"/>
                <a:gd name="T3" fmla="*/ 9 h 18"/>
                <a:gd name="T4" fmla="*/ 14 w 14"/>
                <a:gd name="T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8">
                  <a:moveTo>
                    <a:pt x="14" y="9"/>
                  </a:moveTo>
                  <a:cubicBezTo>
                    <a:pt x="14" y="0"/>
                    <a:pt x="0" y="0"/>
                    <a:pt x="0" y="9"/>
                  </a:cubicBezTo>
                  <a:cubicBezTo>
                    <a:pt x="0" y="18"/>
                    <a:pt x="14" y="18"/>
                    <a:pt x="14" y="9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1" name="Freeform 27"/>
            <p:cNvSpPr>
              <a:spLocks/>
            </p:cNvSpPr>
            <p:nvPr/>
          </p:nvSpPr>
          <p:spPr bwMode="black">
            <a:xfrm>
              <a:off x="2269" y="2084"/>
              <a:ext cx="35" cy="38"/>
            </a:xfrm>
            <a:custGeom>
              <a:avLst/>
              <a:gdLst>
                <a:gd name="T0" fmla="*/ 7 w 15"/>
                <a:gd name="T1" fmla="*/ 16 h 16"/>
                <a:gd name="T2" fmla="*/ 15 w 15"/>
                <a:gd name="T3" fmla="*/ 8 h 16"/>
                <a:gd name="T4" fmla="*/ 7 w 15"/>
                <a:gd name="T5" fmla="*/ 0 h 16"/>
                <a:gd name="T6" fmla="*/ 0 w 15"/>
                <a:gd name="T7" fmla="*/ 8 h 16"/>
                <a:gd name="T8" fmla="*/ 7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7" y="16"/>
                  </a:moveTo>
                  <a:cubicBezTo>
                    <a:pt x="13" y="16"/>
                    <a:pt x="15" y="12"/>
                    <a:pt x="15" y="8"/>
                  </a:cubicBezTo>
                  <a:cubicBezTo>
                    <a:pt x="15" y="2"/>
                    <a:pt x="12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1"/>
                    <a:pt x="1" y="15"/>
                    <a:pt x="7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2" name="Rectangle 28"/>
            <p:cNvSpPr>
              <a:spLocks noChangeArrowheads="1"/>
            </p:cNvSpPr>
            <p:nvPr/>
          </p:nvSpPr>
          <p:spPr bwMode="black">
            <a:xfrm>
              <a:off x="2552" y="2148"/>
              <a:ext cx="15" cy="85"/>
            </a:xfrm>
            <a:prstGeom prst="rect">
              <a:avLst/>
            </a:pr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3" name="Freeform 29"/>
            <p:cNvSpPr>
              <a:spLocks noEditPoints="1"/>
            </p:cNvSpPr>
            <p:nvPr/>
          </p:nvSpPr>
          <p:spPr bwMode="black">
            <a:xfrm>
              <a:off x="2423" y="2148"/>
              <a:ext cx="125" cy="85"/>
            </a:xfrm>
            <a:custGeom>
              <a:avLst/>
              <a:gdLst>
                <a:gd name="T0" fmla="*/ 75 w 125"/>
                <a:gd name="T1" fmla="*/ 50 h 85"/>
                <a:gd name="T2" fmla="*/ 87 w 125"/>
                <a:gd name="T3" fmla="*/ 14 h 85"/>
                <a:gd name="T4" fmla="*/ 87 w 125"/>
                <a:gd name="T5" fmla="*/ 14 h 85"/>
                <a:gd name="T6" fmla="*/ 99 w 125"/>
                <a:gd name="T7" fmla="*/ 50 h 85"/>
                <a:gd name="T8" fmla="*/ 75 w 125"/>
                <a:gd name="T9" fmla="*/ 50 h 85"/>
                <a:gd name="T10" fmla="*/ 77 w 125"/>
                <a:gd name="T11" fmla="*/ 0 h 85"/>
                <a:gd name="T12" fmla="*/ 54 w 125"/>
                <a:gd name="T13" fmla="*/ 74 h 85"/>
                <a:gd name="T14" fmla="*/ 28 w 125"/>
                <a:gd name="T15" fmla="*/ 43 h 85"/>
                <a:gd name="T16" fmla="*/ 61 w 125"/>
                <a:gd name="T17" fmla="*/ 0 h 85"/>
                <a:gd name="T18" fmla="*/ 44 w 125"/>
                <a:gd name="T19" fmla="*/ 0 h 85"/>
                <a:gd name="T20" fmla="*/ 14 w 125"/>
                <a:gd name="T21" fmla="*/ 40 h 85"/>
                <a:gd name="T22" fmla="*/ 14 w 125"/>
                <a:gd name="T23" fmla="*/ 0 h 85"/>
                <a:gd name="T24" fmla="*/ 0 w 125"/>
                <a:gd name="T25" fmla="*/ 0 h 85"/>
                <a:gd name="T26" fmla="*/ 0 w 125"/>
                <a:gd name="T27" fmla="*/ 85 h 85"/>
                <a:gd name="T28" fmla="*/ 14 w 125"/>
                <a:gd name="T29" fmla="*/ 85 h 85"/>
                <a:gd name="T30" fmla="*/ 14 w 125"/>
                <a:gd name="T31" fmla="*/ 43 h 85"/>
                <a:gd name="T32" fmla="*/ 44 w 125"/>
                <a:gd name="T33" fmla="*/ 85 h 85"/>
                <a:gd name="T34" fmla="*/ 49 w 125"/>
                <a:gd name="T35" fmla="*/ 85 h 85"/>
                <a:gd name="T36" fmla="*/ 49 w 125"/>
                <a:gd name="T37" fmla="*/ 85 h 85"/>
                <a:gd name="T38" fmla="*/ 63 w 125"/>
                <a:gd name="T39" fmla="*/ 85 h 85"/>
                <a:gd name="T40" fmla="*/ 70 w 125"/>
                <a:gd name="T41" fmla="*/ 62 h 85"/>
                <a:gd name="T42" fmla="*/ 101 w 125"/>
                <a:gd name="T43" fmla="*/ 62 h 85"/>
                <a:gd name="T44" fmla="*/ 110 w 125"/>
                <a:gd name="T45" fmla="*/ 85 h 85"/>
                <a:gd name="T46" fmla="*/ 125 w 125"/>
                <a:gd name="T47" fmla="*/ 85 h 85"/>
                <a:gd name="T48" fmla="*/ 96 w 125"/>
                <a:gd name="T49" fmla="*/ 0 h 85"/>
                <a:gd name="T50" fmla="*/ 77 w 125"/>
                <a:gd name="T5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85">
                  <a:moveTo>
                    <a:pt x="75" y="50"/>
                  </a:moveTo>
                  <a:lnTo>
                    <a:pt x="87" y="14"/>
                  </a:lnTo>
                  <a:lnTo>
                    <a:pt x="87" y="14"/>
                  </a:lnTo>
                  <a:lnTo>
                    <a:pt x="99" y="50"/>
                  </a:lnTo>
                  <a:lnTo>
                    <a:pt x="75" y="50"/>
                  </a:lnTo>
                  <a:close/>
                  <a:moveTo>
                    <a:pt x="77" y="0"/>
                  </a:moveTo>
                  <a:lnTo>
                    <a:pt x="54" y="74"/>
                  </a:lnTo>
                  <a:lnTo>
                    <a:pt x="28" y="43"/>
                  </a:lnTo>
                  <a:lnTo>
                    <a:pt x="61" y="0"/>
                  </a:lnTo>
                  <a:lnTo>
                    <a:pt x="44" y="0"/>
                  </a:lnTo>
                  <a:lnTo>
                    <a:pt x="14" y="4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14" y="85"/>
                  </a:lnTo>
                  <a:lnTo>
                    <a:pt x="14" y="43"/>
                  </a:lnTo>
                  <a:lnTo>
                    <a:pt x="44" y="85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63" y="85"/>
                  </a:lnTo>
                  <a:lnTo>
                    <a:pt x="70" y="62"/>
                  </a:lnTo>
                  <a:lnTo>
                    <a:pt x="101" y="62"/>
                  </a:lnTo>
                  <a:lnTo>
                    <a:pt x="110" y="85"/>
                  </a:lnTo>
                  <a:lnTo>
                    <a:pt x="125" y="85"/>
                  </a:lnTo>
                  <a:lnTo>
                    <a:pt x="96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4" name="Freeform 30"/>
            <p:cNvSpPr>
              <a:spLocks/>
            </p:cNvSpPr>
            <p:nvPr/>
          </p:nvSpPr>
          <p:spPr bwMode="black">
            <a:xfrm>
              <a:off x="3006" y="2148"/>
              <a:ext cx="80" cy="85"/>
            </a:xfrm>
            <a:custGeom>
              <a:avLst/>
              <a:gdLst>
                <a:gd name="T0" fmla="*/ 17 w 34"/>
                <a:gd name="T1" fmla="*/ 26 h 36"/>
                <a:gd name="T2" fmla="*/ 10 w 34"/>
                <a:gd name="T3" fmla="*/ 0 h 36"/>
                <a:gd name="T4" fmla="*/ 0 w 34"/>
                <a:gd name="T5" fmla="*/ 0 h 36"/>
                <a:gd name="T6" fmla="*/ 0 w 34"/>
                <a:gd name="T7" fmla="*/ 36 h 36"/>
                <a:gd name="T8" fmla="*/ 6 w 34"/>
                <a:gd name="T9" fmla="*/ 36 h 36"/>
                <a:gd name="T10" fmla="*/ 6 w 34"/>
                <a:gd name="T11" fmla="*/ 5 h 36"/>
                <a:gd name="T12" fmla="*/ 14 w 34"/>
                <a:gd name="T13" fmla="*/ 36 h 36"/>
                <a:gd name="T14" fmla="*/ 20 w 34"/>
                <a:gd name="T15" fmla="*/ 36 h 36"/>
                <a:gd name="T16" fmla="*/ 28 w 34"/>
                <a:gd name="T17" fmla="*/ 5 h 36"/>
                <a:gd name="T18" fmla="*/ 28 w 34"/>
                <a:gd name="T19" fmla="*/ 36 h 36"/>
                <a:gd name="T20" fmla="*/ 34 w 34"/>
                <a:gd name="T21" fmla="*/ 36 h 36"/>
                <a:gd name="T22" fmla="*/ 34 w 34"/>
                <a:gd name="T23" fmla="*/ 0 h 36"/>
                <a:gd name="T24" fmla="*/ 23 w 34"/>
                <a:gd name="T25" fmla="*/ 0 h 36"/>
                <a:gd name="T26" fmla="*/ 17 w 34"/>
                <a:gd name="T2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36">
                  <a:moveTo>
                    <a:pt x="17" y="2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6" y="36"/>
                    <a:pt x="20" y="36"/>
                  </a:cubicBezTo>
                  <a:cubicBezTo>
                    <a:pt x="20" y="36"/>
                    <a:pt x="28" y="5"/>
                    <a:pt x="28" y="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7" y="2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5" name="Freeform 31"/>
            <p:cNvSpPr>
              <a:spLocks noEditPoints="1"/>
            </p:cNvSpPr>
            <p:nvPr/>
          </p:nvSpPr>
          <p:spPr bwMode="black">
            <a:xfrm>
              <a:off x="3093" y="2148"/>
              <a:ext cx="78" cy="85"/>
            </a:xfrm>
            <a:custGeom>
              <a:avLst/>
              <a:gdLst>
                <a:gd name="T0" fmla="*/ 26 w 78"/>
                <a:gd name="T1" fmla="*/ 50 h 85"/>
                <a:gd name="T2" fmla="*/ 38 w 78"/>
                <a:gd name="T3" fmla="*/ 14 h 85"/>
                <a:gd name="T4" fmla="*/ 38 w 78"/>
                <a:gd name="T5" fmla="*/ 14 h 85"/>
                <a:gd name="T6" fmla="*/ 50 w 78"/>
                <a:gd name="T7" fmla="*/ 50 h 85"/>
                <a:gd name="T8" fmla="*/ 26 w 78"/>
                <a:gd name="T9" fmla="*/ 50 h 85"/>
                <a:gd name="T10" fmla="*/ 29 w 78"/>
                <a:gd name="T11" fmla="*/ 0 h 85"/>
                <a:gd name="T12" fmla="*/ 0 w 78"/>
                <a:gd name="T13" fmla="*/ 85 h 85"/>
                <a:gd name="T14" fmla="*/ 14 w 78"/>
                <a:gd name="T15" fmla="*/ 85 h 85"/>
                <a:gd name="T16" fmla="*/ 21 w 78"/>
                <a:gd name="T17" fmla="*/ 62 h 85"/>
                <a:gd name="T18" fmla="*/ 55 w 78"/>
                <a:gd name="T19" fmla="*/ 62 h 85"/>
                <a:gd name="T20" fmla="*/ 62 w 78"/>
                <a:gd name="T21" fmla="*/ 85 h 85"/>
                <a:gd name="T22" fmla="*/ 78 w 78"/>
                <a:gd name="T23" fmla="*/ 85 h 85"/>
                <a:gd name="T24" fmla="*/ 47 w 78"/>
                <a:gd name="T25" fmla="*/ 0 h 85"/>
                <a:gd name="T26" fmla="*/ 29 w 78"/>
                <a:gd name="T2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85">
                  <a:moveTo>
                    <a:pt x="26" y="50"/>
                  </a:moveTo>
                  <a:lnTo>
                    <a:pt x="38" y="14"/>
                  </a:lnTo>
                  <a:lnTo>
                    <a:pt x="38" y="14"/>
                  </a:lnTo>
                  <a:lnTo>
                    <a:pt x="50" y="50"/>
                  </a:lnTo>
                  <a:lnTo>
                    <a:pt x="26" y="50"/>
                  </a:lnTo>
                  <a:close/>
                  <a:moveTo>
                    <a:pt x="29" y="0"/>
                  </a:moveTo>
                  <a:lnTo>
                    <a:pt x="0" y="85"/>
                  </a:lnTo>
                  <a:lnTo>
                    <a:pt x="14" y="85"/>
                  </a:lnTo>
                  <a:lnTo>
                    <a:pt x="21" y="62"/>
                  </a:lnTo>
                  <a:lnTo>
                    <a:pt x="55" y="62"/>
                  </a:lnTo>
                  <a:lnTo>
                    <a:pt x="62" y="85"/>
                  </a:lnTo>
                  <a:lnTo>
                    <a:pt x="78" y="85"/>
                  </a:lnTo>
                  <a:lnTo>
                    <a:pt x="47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6" name="Freeform 32"/>
            <p:cNvSpPr>
              <a:spLocks/>
            </p:cNvSpPr>
            <p:nvPr/>
          </p:nvSpPr>
          <p:spPr bwMode="black">
            <a:xfrm>
              <a:off x="3176" y="2148"/>
              <a:ext cx="68" cy="85"/>
            </a:xfrm>
            <a:custGeom>
              <a:avLst/>
              <a:gdLst>
                <a:gd name="T0" fmla="*/ 23 w 29"/>
                <a:gd name="T1" fmla="*/ 28 h 36"/>
                <a:gd name="T2" fmla="*/ 9 w 29"/>
                <a:gd name="T3" fmla="*/ 0 h 36"/>
                <a:gd name="T4" fmla="*/ 0 w 29"/>
                <a:gd name="T5" fmla="*/ 0 h 36"/>
                <a:gd name="T6" fmla="*/ 0 w 29"/>
                <a:gd name="T7" fmla="*/ 36 h 36"/>
                <a:gd name="T8" fmla="*/ 6 w 29"/>
                <a:gd name="T9" fmla="*/ 36 h 36"/>
                <a:gd name="T10" fmla="*/ 6 w 29"/>
                <a:gd name="T11" fmla="*/ 9 h 36"/>
                <a:gd name="T12" fmla="*/ 20 w 29"/>
                <a:gd name="T13" fmla="*/ 36 h 36"/>
                <a:gd name="T14" fmla="*/ 29 w 29"/>
                <a:gd name="T15" fmla="*/ 36 h 36"/>
                <a:gd name="T16" fmla="*/ 29 w 29"/>
                <a:gd name="T17" fmla="*/ 0 h 36"/>
                <a:gd name="T18" fmla="*/ 23 w 29"/>
                <a:gd name="T19" fmla="*/ 0 h 36"/>
                <a:gd name="T20" fmla="*/ 23 w 29"/>
                <a:gd name="T21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36">
                  <a:moveTo>
                    <a:pt x="23" y="28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3" y="28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7" name="Freeform 33"/>
            <p:cNvSpPr>
              <a:spLocks/>
            </p:cNvSpPr>
            <p:nvPr/>
          </p:nvSpPr>
          <p:spPr bwMode="black">
            <a:xfrm>
              <a:off x="3459" y="2148"/>
              <a:ext cx="50" cy="85"/>
            </a:xfrm>
            <a:custGeom>
              <a:avLst/>
              <a:gdLst>
                <a:gd name="T0" fmla="*/ 21 w 21"/>
                <a:gd name="T1" fmla="*/ 31 h 36"/>
                <a:gd name="T2" fmla="*/ 6 w 21"/>
                <a:gd name="T3" fmla="*/ 31 h 36"/>
                <a:gd name="T4" fmla="*/ 6 w 21"/>
                <a:gd name="T5" fmla="*/ 21 h 36"/>
                <a:gd name="T6" fmla="*/ 17 w 21"/>
                <a:gd name="T7" fmla="*/ 21 h 36"/>
                <a:gd name="T8" fmla="*/ 17 w 21"/>
                <a:gd name="T9" fmla="*/ 15 h 36"/>
                <a:gd name="T10" fmla="*/ 6 w 21"/>
                <a:gd name="T11" fmla="*/ 15 h 36"/>
                <a:gd name="T12" fmla="*/ 6 w 21"/>
                <a:gd name="T13" fmla="*/ 5 h 36"/>
                <a:gd name="T14" fmla="*/ 20 w 21"/>
                <a:gd name="T15" fmla="*/ 5 h 36"/>
                <a:gd name="T16" fmla="*/ 20 w 21"/>
                <a:gd name="T17" fmla="*/ 0 h 36"/>
                <a:gd name="T18" fmla="*/ 0 w 21"/>
                <a:gd name="T19" fmla="*/ 0 h 36"/>
                <a:gd name="T20" fmla="*/ 0 w 21"/>
                <a:gd name="T21" fmla="*/ 36 h 36"/>
                <a:gd name="T22" fmla="*/ 21 w 21"/>
                <a:gd name="T23" fmla="*/ 36 h 36"/>
                <a:gd name="T24" fmla="*/ 21 w 21"/>
                <a:gd name="T25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6">
                  <a:moveTo>
                    <a:pt x="21" y="3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1" y="36"/>
                    <a:pt x="21" y="36"/>
                    <a:pt x="21" y="36"/>
                  </a:cubicBezTo>
                  <a:lnTo>
                    <a:pt x="21" y="31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8" name="Freeform 34"/>
            <p:cNvSpPr>
              <a:spLocks/>
            </p:cNvSpPr>
            <p:nvPr/>
          </p:nvSpPr>
          <p:spPr bwMode="black">
            <a:xfrm>
              <a:off x="3258" y="2148"/>
              <a:ext cx="194" cy="85"/>
            </a:xfrm>
            <a:custGeom>
              <a:avLst/>
              <a:gdLst>
                <a:gd name="T0" fmla="*/ 49 w 82"/>
                <a:gd name="T1" fmla="*/ 0 h 36"/>
                <a:gd name="T2" fmla="*/ 49 w 82"/>
                <a:gd name="T3" fmla="*/ 0 h 36"/>
                <a:gd name="T4" fmla="*/ 48 w 82"/>
                <a:gd name="T5" fmla="*/ 0 h 36"/>
                <a:gd name="T6" fmla="*/ 48 w 82"/>
                <a:gd name="T7" fmla="*/ 28 h 36"/>
                <a:gd name="T8" fmla="*/ 34 w 82"/>
                <a:gd name="T9" fmla="*/ 0 h 36"/>
                <a:gd name="T10" fmla="*/ 26 w 82"/>
                <a:gd name="T11" fmla="*/ 0 h 36"/>
                <a:gd name="T12" fmla="*/ 26 w 82"/>
                <a:gd name="T13" fmla="*/ 31 h 36"/>
                <a:gd name="T14" fmla="*/ 7 w 82"/>
                <a:gd name="T15" fmla="*/ 31 h 36"/>
                <a:gd name="T16" fmla="*/ 7 w 82"/>
                <a:gd name="T17" fmla="*/ 21 h 36"/>
                <a:gd name="T18" fmla="*/ 18 w 82"/>
                <a:gd name="T19" fmla="*/ 21 h 36"/>
                <a:gd name="T20" fmla="*/ 18 w 82"/>
                <a:gd name="T21" fmla="*/ 15 h 36"/>
                <a:gd name="T22" fmla="*/ 7 w 82"/>
                <a:gd name="T23" fmla="*/ 15 h 36"/>
                <a:gd name="T24" fmla="*/ 7 w 82"/>
                <a:gd name="T25" fmla="*/ 5 h 36"/>
                <a:gd name="T26" fmla="*/ 20 w 82"/>
                <a:gd name="T27" fmla="*/ 5 h 36"/>
                <a:gd name="T28" fmla="*/ 20 w 82"/>
                <a:gd name="T29" fmla="*/ 0 h 36"/>
                <a:gd name="T30" fmla="*/ 0 w 82"/>
                <a:gd name="T31" fmla="*/ 0 h 36"/>
                <a:gd name="T32" fmla="*/ 0 w 82"/>
                <a:gd name="T33" fmla="*/ 36 h 36"/>
                <a:gd name="T34" fmla="*/ 31 w 82"/>
                <a:gd name="T35" fmla="*/ 36 h 36"/>
                <a:gd name="T36" fmla="*/ 31 w 82"/>
                <a:gd name="T37" fmla="*/ 36 h 36"/>
                <a:gd name="T38" fmla="*/ 31 w 82"/>
                <a:gd name="T39" fmla="*/ 9 h 36"/>
                <a:gd name="T40" fmla="*/ 46 w 82"/>
                <a:gd name="T41" fmla="*/ 36 h 36"/>
                <a:gd name="T42" fmla="*/ 54 w 82"/>
                <a:gd name="T43" fmla="*/ 36 h 36"/>
                <a:gd name="T44" fmla="*/ 54 w 82"/>
                <a:gd name="T45" fmla="*/ 5 h 36"/>
                <a:gd name="T46" fmla="*/ 65 w 82"/>
                <a:gd name="T47" fmla="*/ 5 h 36"/>
                <a:gd name="T48" fmla="*/ 65 w 82"/>
                <a:gd name="T49" fmla="*/ 36 h 36"/>
                <a:gd name="T50" fmla="*/ 71 w 82"/>
                <a:gd name="T51" fmla="*/ 36 h 36"/>
                <a:gd name="T52" fmla="*/ 71 w 82"/>
                <a:gd name="T53" fmla="*/ 5 h 36"/>
                <a:gd name="T54" fmla="*/ 82 w 82"/>
                <a:gd name="T55" fmla="*/ 5 h 36"/>
                <a:gd name="T56" fmla="*/ 82 w 82"/>
                <a:gd name="T57" fmla="*/ 0 h 36"/>
                <a:gd name="T58" fmla="*/ 49 w 82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2" h="36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8" y="5"/>
                    <a:pt x="62" y="5"/>
                    <a:pt x="65" y="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499" name="Freeform 35"/>
            <p:cNvSpPr>
              <a:spLocks noEditPoints="1"/>
            </p:cNvSpPr>
            <p:nvPr/>
          </p:nvSpPr>
          <p:spPr bwMode="black">
            <a:xfrm>
              <a:off x="2874" y="2148"/>
              <a:ext cx="120" cy="85"/>
            </a:xfrm>
            <a:custGeom>
              <a:avLst/>
              <a:gdLst>
                <a:gd name="T0" fmla="*/ 32 w 51"/>
                <a:gd name="T1" fmla="*/ 15 h 36"/>
                <a:gd name="T2" fmla="*/ 32 w 51"/>
                <a:gd name="T3" fmla="*/ 15 h 36"/>
                <a:gd name="T4" fmla="*/ 32 w 51"/>
                <a:gd name="T5" fmla="*/ 5 h 36"/>
                <a:gd name="T6" fmla="*/ 37 w 51"/>
                <a:gd name="T7" fmla="*/ 5 h 36"/>
                <a:gd name="T8" fmla="*/ 44 w 51"/>
                <a:gd name="T9" fmla="*/ 10 h 36"/>
                <a:gd name="T10" fmla="*/ 37 w 51"/>
                <a:gd name="T11" fmla="*/ 15 h 36"/>
                <a:gd name="T12" fmla="*/ 32 w 51"/>
                <a:gd name="T13" fmla="*/ 15 h 36"/>
                <a:gd name="T14" fmla="*/ 47 w 51"/>
                <a:gd name="T15" fmla="*/ 18 h 36"/>
                <a:gd name="T16" fmla="*/ 50 w 51"/>
                <a:gd name="T17" fmla="*/ 10 h 36"/>
                <a:gd name="T18" fmla="*/ 47 w 51"/>
                <a:gd name="T19" fmla="*/ 3 h 36"/>
                <a:gd name="T20" fmla="*/ 36 w 51"/>
                <a:gd name="T21" fmla="*/ 0 h 36"/>
                <a:gd name="T22" fmla="*/ 26 w 51"/>
                <a:gd name="T23" fmla="*/ 0 h 36"/>
                <a:gd name="T24" fmla="*/ 26 w 51"/>
                <a:gd name="T25" fmla="*/ 15 h 36"/>
                <a:gd name="T26" fmla="*/ 26 w 51"/>
                <a:gd name="T27" fmla="*/ 15 h 36"/>
                <a:gd name="T28" fmla="*/ 26 w 51"/>
                <a:gd name="T29" fmla="*/ 31 h 36"/>
                <a:gd name="T30" fmla="*/ 7 w 51"/>
                <a:gd name="T31" fmla="*/ 31 h 36"/>
                <a:gd name="T32" fmla="*/ 7 w 51"/>
                <a:gd name="T33" fmla="*/ 21 h 36"/>
                <a:gd name="T34" fmla="*/ 18 w 51"/>
                <a:gd name="T35" fmla="*/ 21 h 36"/>
                <a:gd name="T36" fmla="*/ 18 w 51"/>
                <a:gd name="T37" fmla="*/ 15 h 36"/>
                <a:gd name="T38" fmla="*/ 7 w 51"/>
                <a:gd name="T39" fmla="*/ 15 h 36"/>
                <a:gd name="T40" fmla="*/ 7 w 51"/>
                <a:gd name="T41" fmla="*/ 5 h 36"/>
                <a:gd name="T42" fmla="*/ 20 w 51"/>
                <a:gd name="T43" fmla="*/ 5 h 36"/>
                <a:gd name="T44" fmla="*/ 20 w 51"/>
                <a:gd name="T45" fmla="*/ 0 h 36"/>
                <a:gd name="T46" fmla="*/ 0 w 51"/>
                <a:gd name="T47" fmla="*/ 0 h 36"/>
                <a:gd name="T48" fmla="*/ 0 w 51"/>
                <a:gd name="T49" fmla="*/ 36 h 36"/>
                <a:gd name="T50" fmla="*/ 32 w 51"/>
                <a:gd name="T51" fmla="*/ 36 h 36"/>
                <a:gd name="T52" fmla="*/ 32 w 51"/>
                <a:gd name="T53" fmla="*/ 21 h 36"/>
                <a:gd name="T54" fmla="*/ 35 w 51"/>
                <a:gd name="T55" fmla="*/ 21 h 36"/>
                <a:gd name="T56" fmla="*/ 44 w 51"/>
                <a:gd name="T57" fmla="*/ 36 h 36"/>
                <a:gd name="T58" fmla="*/ 51 w 51"/>
                <a:gd name="T59" fmla="*/ 36 h 36"/>
                <a:gd name="T60" fmla="*/ 42 w 51"/>
                <a:gd name="T61" fmla="*/ 20 h 36"/>
                <a:gd name="T62" fmla="*/ 47 w 51"/>
                <a:gd name="T6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4" y="7"/>
                    <a:pt x="44" y="10"/>
                  </a:cubicBezTo>
                  <a:cubicBezTo>
                    <a:pt x="44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7" y="18"/>
                  </a:moveTo>
                  <a:cubicBezTo>
                    <a:pt x="49" y="16"/>
                    <a:pt x="50" y="14"/>
                    <a:pt x="50" y="10"/>
                  </a:cubicBezTo>
                  <a:cubicBezTo>
                    <a:pt x="50" y="7"/>
                    <a:pt x="49" y="4"/>
                    <a:pt x="47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4" y="20"/>
                    <a:pt x="45" y="19"/>
                    <a:pt x="47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500" name="Freeform 36"/>
            <p:cNvSpPr>
              <a:spLocks noEditPoints="1"/>
            </p:cNvSpPr>
            <p:nvPr/>
          </p:nvSpPr>
          <p:spPr bwMode="black">
            <a:xfrm>
              <a:off x="2642" y="2148"/>
              <a:ext cx="121" cy="85"/>
            </a:xfrm>
            <a:custGeom>
              <a:avLst/>
              <a:gdLst>
                <a:gd name="T0" fmla="*/ 32 w 51"/>
                <a:gd name="T1" fmla="*/ 15 h 36"/>
                <a:gd name="T2" fmla="*/ 32 w 51"/>
                <a:gd name="T3" fmla="*/ 15 h 36"/>
                <a:gd name="T4" fmla="*/ 32 w 51"/>
                <a:gd name="T5" fmla="*/ 5 h 36"/>
                <a:gd name="T6" fmla="*/ 37 w 51"/>
                <a:gd name="T7" fmla="*/ 5 h 36"/>
                <a:gd name="T8" fmla="*/ 43 w 51"/>
                <a:gd name="T9" fmla="*/ 10 h 36"/>
                <a:gd name="T10" fmla="*/ 37 w 51"/>
                <a:gd name="T11" fmla="*/ 15 h 36"/>
                <a:gd name="T12" fmla="*/ 32 w 51"/>
                <a:gd name="T13" fmla="*/ 15 h 36"/>
                <a:gd name="T14" fmla="*/ 46 w 51"/>
                <a:gd name="T15" fmla="*/ 18 h 36"/>
                <a:gd name="T16" fmla="*/ 50 w 51"/>
                <a:gd name="T17" fmla="*/ 10 h 36"/>
                <a:gd name="T18" fmla="*/ 46 w 51"/>
                <a:gd name="T19" fmla="*/ 3 h 36"/>
                <a:gd name="T20" fmla="*/ 36 w 51"/>
                <a:gd name="T21" fmla="*/ 0 h 36"/>
                <a:gd name="T22" fmla="*/ 25 w 51"/>
                <a:gd name="T23" fmla="*/ 0 h 36"/>
                <a:gd name="T24" fmla="*/ 25 w 51"/>
                <a:gd name="T25" fmla="*/ 15 h 36"/>
                <a:gd name="T26" fmla="*/ 25 w 51"/>
                <a:gd name="T27" fmla="*/ 15 h 36"/>
                <a:gd name="T28" fmla="*/ 25 w 51"/>
                <a:gd name="T29" fmla="*/ 31 h 36"/>
                <a:gd name="T30" fmla="*/ 6 w 51"/>
                <a:gd name="T31" fmla="*/ 31 h 36"/>
                <a:gd name="T32" fmla="*/ 6 w 51"/>
                <a:gd name="T33" fmla="*/ 21 h 36"/>
                <a:gd name="T34" fmla="*/ 17 w 51"/>
                <a:gd name="T35" fmla="*/ 21 h 36"/>
                <a:gd name="T36" fmla="*/ 17 w 51"/>
                <a:gd name="T37" fmla="*/ 15 h 36"/>
                <a:gd name="T38" fmla="*/ 6 w 51"/>
                <a:gd name="T39" fmla="*/ 15 h 36"/>
                <a:gd name="T40" fmla="*/ 6 w 51"/>
                <a:gd name="T41" fmla="*/ 5 h 36"/>
                <a:gd name="T42" fmla="*/ 20 w 51"/>
                <a:gd name="T43" fmla="*/ 5 h 36"/>
                <a:gd name="T44" fmla="*/ 20 w 51"/>
                <a:gd name="T45" fmla="*/ 0 h 36"/>
                <a:gd name="T46" fmla="*/ 0 w 51"/>
                <a:gd name="T47" fmla="*/ 0 h 36"/>
                <a:gd name="T48" fmla="*/ 0 w 51"/>
                <a:gd name="T49" fmla="*/ 36 h 36"/>
                <a:gd name="T50" fmla="*/ 32 w 51"/>
                <a:gd name="T51" fmla="*/ 36 h 36"/>
                <a:gd name="T52" fmla="*/ 32 w 51"/>
                <a:gd name="T53" fmla="*/ 21 h 36"/>
                <a:gd name="T54" fmla="*/ 35 w 51"/>
                <a:gd name="T55" fmla="*/ 21 h 36"/>
                <a:gd name="T56" fmla="*/ 44 w 51"/>
                <a:gd name="T57" fmla="*/ 36 h 36"/>
                <a:gd name="T58" fmla="*/ 51 w 51"/>
                <a:gd name="T59" fmla="*/ 36 h 36"/>
                <a:gd name="T60" fmla="*/ 41 w 51"/>
                <a:gd name="T61" fmla="*/ 20 h 36"/>
                <a:gd name="T62" fmla="*/ 46 w 51"/>
                <a:gd name="T6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3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6" y="18"/>
                  </a:moveTo>
                  <a:cubicBezTo>
                    <a:pt x="48" y="16"/>
                    <a:pt x="50" y="14"/>
                    <a:pt x="50" y="10"/>
                  </a:cubicBezTo>
                  <a:cubicBezTo>
                    <a:pt x="50" y="7"/>
                    <a:pt x="48" y="4"/>
                    <a:pt x="46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0"/>
                    <a:pt x="45" y="19"/>
                    <a:pt x="46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501" name="Freeform 37"/>
            <p:cNvSpPr>
              <a:spLocks noEditPoints="1"/>
            </p:cNvSpPr>
            <p:nvPr/>
          </p:nvSpPr>
          <p:spPr bwMode="black">
            <a:xfrm>
              <a:off x="2807" y="2148"/>
              <a:ext cx="59" cy="85"/>
            </a:xfrm>
            <a:custGeom>
              <a:avLst/>
              <a:gdLst>
                <a:gd name="T0" fmla="*/ 12 w 25"/>
                <a:gd name="T1" fmla="*/ 16 h 36"/>
                <a:gd name="T2" fmla="*/ 7 w 25"/>
                <a:gd name="T3" fmla="*/ 16 h 36"/>
                <a:gd name="T4" fmla="*/ 7 w 25"/>
                <a:gd name="T5" fmla="*/ 5 h 36"/>
                <a:gd name="T6" fmla="*/ 12 w 25"/>
                <a:gd name="T7" fmla="*/ 5 h 36"/>
                <a:gd name="T8" fmla="*/ 18 w 25"/>
                <a:gd name="T9" fmla="*/ 11 h 36"/>
                <a:gd name="T10" fmla="*/ 12 w 25"/>
                <a:gd name="T11" fmla="*/ 16 h 36"/>
                <a:gd name="T12" fmla="*/ 21 w 25"/>
                <a:gd name="T13" fmla="*/ 3 h 36"/>
                <a:gd name="T14" fmla="*/ 11 w 25"/>
                <a:gd name="T15" fmla="*/ 0 h 36"/>
                <a:gd name="T16" fmla="*/ 0 w 25"/>
                <a:gd name="T17" fmla="*/ 0 h 36"/>
                <a:gd name="T18" fmla="*/ 0 w 25"/>
                <a:gd name="T19" fmla="*/ 21 h 36"/>
                <a:gd name="T20" fmla="*/ 0 w 25"/>
                <a:gd name="T21" fmla="*/ 36 h 36"/>
                <a:gd name="T22" fmla="*/ 7 w 25"/>
                <a:gd name="T23" fmla="*/ 36 h 36"/>
                <a:gd name="T24" fmla="*/ 7 w 25"/>
                <a:gd name="T25" fmla="*/ 21 h 36"/>
                <a:gd name="T26" fmla="*/ 11 w 25"/>
                <a:gd name="T27" fmla="*/ 21 h 36"/>
                <a:gd name="T28" fmla="*/ 21 w 25"/>
                <a:gd name="T29" fmla="*/ 18 h 36"/>
                <a:gd name="T30" fmla="*/ 25 w 25"/>
                <a:gd name="T31" fmla="*/ 11 h 36"/>
                <a:gd name="T32" fmla="*/ 21 w 25"/>
                <a:gd name="T3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6">
                  <a:moveTo>
                    <a:pt x="12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7" y="5"/>
                    <a:pt x="18" y="7"/>
                    <a:pt x="18" y="11"/>
                  </a:cubicBezTo>
                  <a:cubicBezTo>
                    <a:pt x="18" y="14"/>
                    <a:pt x="16" y="16"/>
                    <a:pt x="12" y="16"/>
                  </a:cubicBezTo>
                  <a:close/>
                  <a:moveTo>
                    <a:pt x="21" y="3"/>
                  </a:moveTo>
                  <a:cubicBezTo>
                    <a:pt x="19" y="1"/>
                    <a:pt x="16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6" y="21"/>
                    <a:pt x="19" y="20"/>
                    <a:pt x="21" y="18"/>
                  </a:cubicBezTo>
                  <a:cubicBezTo>
                    <a:pt x="23" y="17"/>
                    <a:pt x="25" y="14"/>
                    <a:pt x="25" y="11"/>
                  </a:cubicBezTo>
                  <a:cubicBezTo>
                    <a:pt x="25" y="7"/>
                    <a:pt x="23" y="4"/>
                    <a:pt x="21" y="3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502" name="Freeform 38"/>
            <p:cNvSpPr>
              <a:spLocks/>
            </p:cNvSpPr>
            <p:nvPr/>
          </p:nvSpPr>
          <p:spPr bwMode="black">
            <a:xfrm>
              <a:off x="2578" y="2146"/>
              <a:ext cx="55" cy="87"/>
            </a:xfrm>
            <a:custGeom>
              <a:avLst/>
              <a:gdLst>
                <a:gd name="T0" fmla="*/ 14 w 23"/>
                <a:gd name="T1" fmla="*/ 16 h 37"/>
                <a:gd name="T2" fmla="*/ 6 w 23"/>
                <a:gd name="T3" fmla="*/ 10 h 37"/>
                <a:gd name="T4" fmla="*/ 13 w 23"/>
                <a:gd name="T5" fmla="*/ 5 h 37"/>
                <a:gd name="T6" fmla="*/ 21 w 23"/>
                <a:gd name="T7" fmla="*/ 7 h 37"/>
                <a:gd name="T8" fmla="*/ 21 w 23"/>
                <a:gd name="T9" fmla="*/ 2 h 37"/>
                <a:gd name="T10" fmla="*/ 13 w 23"/>
                <a:gd name="T11" fmla="*/ 0 h 37"/>
                <a:gd name="T12" fmla="*/ 0 w 23"/>
                <a:gd name="T13" fmla="*/ 11 h 37"/>
                <a:gd name="T14" fmla="*/ 10 w 23"/>
                <a:gd name="T15" fmla="*/ 21 h 37"/>
                <a:gd name="T16" fmla="*/ 17 w 23"/>
                <a:gd name="T17" fmla="*/ 27 h 37"/>
                <a:gd name="T18" fmla="*/ 10 w 23"/>
                <a:gd name="T19" fmla="*/ 32 h 37"/>
                <a:gd name="T20" fmla="*/ 0 w 23"/>
                <a:gd name="T21" fmla="*/ 30 h 37"/>
                <a:gd name="T22" fmla="*/ 0 w 23"/>
                <a:gd name="T23" fmla="*/ 35 h 37"/>
                <a:gd name="T24" fmla="*/ 9 w 23"/>
                <a:gd name="T25" fmla="*/ 37 h 37"/>
                <a:gd name="T26" fmla="*/ 23 w 23"/>
                <a:gd name="T27" fmla="*/ 27 h 37"/>
                <a:gd name="T28" fmla="*/ 14 w 23"/>
                <a:gd name="T29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37">
                  <a:moveTo>
                    <a:pt x="14" y="16"/>
                  </a:moveTo>
                  <a:cubicBezTo>
                    <a:pt x="9" y="14"/>
                    <a:pt x="6" y="13"/>
                    <a:pt x="6" y="10"/>
                  </a:cubicBezTo>
                  <a:cubicBezTo>
                    <a:pt x="6" y="8"/>
                    <a:pt x="9" y="5"/>
                    <a:pt x="13" y="5"/>
                  </a:cubicBezTo>
                  <a:cubicBezTo>
                    <a:pt x="16" y="5"/>
                    <a:pt x="19" y="6"/>
                    <a:pt x="21" y="7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9" y="1"/>
                    <a:pt x="16" y="0"/>
                    <a:pt x="13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4" y="19"/>
                    <a:pt x="10" y="21"/>
                  </a:cubicBezTo>
                  <a:cubicBezTo>
                    <a:pt x="15" y="23"/>
                    <a:pt x="17" y="24"/>
                    <a:pt x="17" y="27"/>
                  </a:cubicBezTo>
                  <a:cubicBezTo>
                    <a:pt x="17" y="30"/>
                    <a:pt x="14" y="32"/>
                    <a:pt x="10" y="32"/>
                  </a:cubicBezTo>
                  <a:cubicBezTo>
                    <a:pt x="6" y="32"/>
                    <a:pt x="2" y="31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7"/>
                    <a:pt x="6" y="37"/>
                    <a:pt x="9" y="37"/>
                  </a:cubicBezTo>
                  <a:cubicBezTo>
                    <a:pt x="19" y="37"/>
                    <a:pt x="23" y="32"/>
                    <a:pt x="23" y="27"/>
                  </a:cubicBezTo>
                  <a:cubicBezTo>
                    <a:pt x="23" y="21"/>
                    <a:pt x="20" y="18"/>
                    <a:pt x="14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  <p:sp>
          <p:nvSpPr>
            <p:cNvPr id="1470503" name="Freeform 39"/>
            <p:cNvSpPr>
              <a:spLocks noEditPoints="1"/>
            </p:cNvSpPr>
            <p:nvPr/>
          </p:nvSpPr>
          <p:spPr bwMode="black">
            <a:xfrm>
              <a:off x="3518" y="2200"/>
              <a:ext cx="36" cy="36"/>
            </a:xfrm>
            <a:custGeom>
              <a:avLst/>
              <a:gdLst>
                <a:gd name="T0" fmla="*/ 6 w 15"/>
                <a:gd name="T1" fmla="*/ 7 h 15"/>
                <a:gd name="T2" fmla="*/ 6 w 15"/>
                <a:gd name="T3" fmla="*/ 5 h 15"/>
                <a:gd name="T4" fmla="*/ 8 w 15"/>
                <a:gd name="T5" fmla="*/ 5 h 15"/>
                <a:gd name="T6" fmla="*/ 10 w 15"/>
                <a:gd name="T7" fmla="*/ 6 h 15"/>
                <a:gd name="T8" fmla="*/ 8 w 15"/>
                <a:gd name="T9" fmla="*/ 7 h 15"/>
                <a:gd name="T10" fmla="*/ 6 w 15"/>
                <a:gd name="T11" fmla="*/ 7 h 15"/>
                <a:gd name="T12" fmla="*/ 6 w 15"/>
                <a:gd name="T13" fmla="*/ 8 h 15"/>
                <a:gd name="T14" fmla="*/ 8 w 15"/>
                <a:gd name="T15" fmla="*/ 8 h 15"/>
                <a:gd name="T16" fmla="*/ 10 w 15"/>
                <a:gd name="T17" fmla="*/ 12 h 15"/>
                <a:gd name="T18" fmla="*/ 11 w 15"/>
                <a:gd name="T19" fmla="*/ 12 h 15"/>
                <a:gd name="T20" fmla="*/ 9 w 15"/>
                <a:gd name="T21" fmla="*/ 8 h 15"/>
                <a:gd name="T22" fmla="*/ 11 w 15"/>
                <a:gd name="T23" fmla="*/ 6 h 15"/>
                <a:gd name="T24" fmla="*/ 8 w 15"/>
                <a:gd name="T25" fmla="*/ 4 h 15"/>
                <a:gd name="T26" fmla="*/ 5 w 15"/>
                <a:gd name="T27" fmla="*/ 4 h 15"/>
                <a:gd name="T28" fmla="*/ 5 w 15"/>
                <a:gd name="T29" fmla="*/ 12 h 15"/>
                <a:gd name="T30" fmla="*/ 6 w 15"/>
                <a:gd name="T31" fmla="*/ 12 h 15"/>
                <a:gd name="T32" fmla="*/ 6 w 15"/>
                <a:gd name="T33" fmla="*/ 8 h 15"/>
                <a:gd name="T34" fmla="*/ 8 w 15"/>
                <a:gd name="T35" fmla="*/ 15 h 15"/>
                <a:gd name="T36" fmla="*/ 15 w 15"/>
                <a:gd name="T37" fmla="*/ 8 h 15"/>
                <a:gd name="T38" fmla="*/ 8 w 15"/>
                <a:gd name="T39" fmla="*/ 0 h 15"/>
                <a:gd name="T40" fmla="*/ 0 w 15"/>
                <a:gd name="T41" fmla="*/ 8 h 15"/>
                <a:gd name="T42" fmla="*/ 8 w 15"/>
                <a:gd name="T43" fmla="*/ 15 h 15"/>
                <a:gd name="T44" fmla="*/ 2 w 15"/>
                <a:gd name="T45" fmla="*/ 8 h 15"/>
                <a:gd name="T46" fmla="*/ 8 w 15"/>
                <a:gd name="T47" fmla="*/ 2 h 15"/>
                <a:gd name="T48" fmla="*/ 14 w 15"/>
                <a:gd name="T49" fmla="*/ 8 h 15"/>
                <a:gd name="T50" fmla="*/ 8 w 15"/>
                <a:gd name="T51" fmla="*/ 14 h 15"/>
                <a:gd name="T52" fmla="*/ 2 w 15"/>
                <a:gd name="T5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" h="15">
                  <a:moveTo>
                    <a:pt x="6" y="7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10" y="5"/>
                    <a:pt x="10" y="6"/>
                  </a:cubicBezTo>
                  <a:cubicBezTo>
                    <a:pt x="10" y="7"/>
                    <a:pt x="9" y="7"/>
                    <a:pt x="8" y="7"/>
                  </a:cubicBezTo>
                  <a:lnTo>
                    <a:pt x="6" y="7"/>
                  </a:lnTo>
                  <a:close/>
                  <a:moveTo>
                    <a:pt x="6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4"/>
                    <a:pt x="10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8"/>
                  </a:lnTo>
                  <a:close/>
                  <a:moveTo>
                    <a:pt x="8" y="15"/>
                  </a:move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5"/>
                    <a:pt x="8" y="15"/>
                  </a:cubicBezTo>
                  <a:close/>
                  <a:moveTo>
                    <a:pt x="2" y="8"/>
                  </a:moveTo>
                  <a:cubicBezTo>
                    <a:pt x="2" y="4"/>
                    <a:pt x="4" y="2"/>
                    <a:pt x="8" y="2"/>
                  </a:cubicBezTo>
                  <a:cubicBezTo>
                    <a:pt x="11" y="2"/>
                    <a:pt x="14" y="4"/>
                    <a:pt x="14" y="8"/>
                  </a:cubicBezTo>
                  <a:cubicBezTo>
                    <a:pt x="14" y="11"/>
                    <a:pt x="11" y="14"/>
                    <a:pt x="8" y="14"/>
                  </a:cubicBezTo>
                  <a:cubicBezTo>
                    <a:pt x="4" y="14"/>
                    <a:pt x="2" y="11"/>
                    <a:pt x="2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 Narrow" charset="0"/>
                <a:ea typeface="ヒラギノ角ゴ Pro W3" charset="0"/>
                <a:cs typeface="Arial"/>
              </a:endParaRPr>
            </a:p>
          </p:txBody>
        </p:sp>
      </p:grpSp>
      <p:sp>
        <p:nvSpPr>
          <p:cNvPr id="1470510" name="Line 46"/>
          <p:cNvSpPr>
            <a:spLocks noChangeShapeType="1"/>
          </p:cNvSpPr>
          <p:nvPr userDrawn="1"/>
        </p:nvSpPr>
        <p:spPr bwMode="gray">
          <a:xfrm>
            <a:off x="0" y="4124325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ヒラギノ角ゴ Pro W3" charset="0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7244"/>
            <a:ext cx="9144000" cy="674855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0" y="4135613"/>
            <a:ext cx="9144000" cy="2103120"/>
          </a:xfrm>
          <a:prstGeom prst="rect">
            <a:avLst/>
          </a:prstGeom>
          <a:solidFill>
            <a:srgbClr val="006B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Narrow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3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2pPr>
      <a:lvl3pPr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3pPr>
      <a:lvl4pPr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4pPr>
      <a:lvl5pPr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3000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ヒラギノ角ゴ Pro W3" charset="0"/>
          <a:cs typeface="Arial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chemeClr val="tx2"/>
        </a:buClr>
        <a:buFont typeface="Wingdings" charset="0"/>
        <a:defRPr>
          <a:solidFill>
            <a:schemeClr val="bg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DC87-CA2D-2240-8D13-77EE1FDE408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B04CE-28AE-1B4E-A599-5143E0DBE96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9144000" cy="112889"/>
          </a:xfrm>
          <a:prstGeom prst="rect">
            <a:avLst/>
          </a:prstGeom>
          <a:solidFill>
            <a:srgbClr val="006B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Narrow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50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5613" y="3856286"/>
            <a:ext cx="7543800" cy="1615827"/>
          </a:xfrm>
        </p:spPr>
        <p:txBody>
          <a:bodyPr/>
          <a:lstStyle/>
          <a:p>
            <a:br>
              <a:rPr lang="en-US" dirty="0"/>
            </a:br>
            <a:r>
              <a:rPr lang="en-US" sz="3200" b="0" dirty="0">
                <a:latin typeface="Arial" charset="0"/>
                <a:ea typeface="Arial" charset="0"/>
                <a:cs typeface="Arial" charset="0"/>
              </a:rPr>
              <a:t>Welcome to Kaiser Permanente</a:t>
            </a:r>
            <a:br>
              <a:rPr lang="en-US" b="0" dirty="0">
                <a:latin typeface="Arial" charset="0"/>
                <a:ea typeface="Arial" charset="0"/>
                <a:cs typeface="Arial" charset="0"/>
              </a:rPr>
            </a:br>
            <a:r>
              <a:rPr lang="en-US" sz="2200" b="0" dirty="0">
                <a:latin typeface="Arial" charset="0"/>
                <a:ea typeface="Arial" charset="0"/>
                <a:cs typeface="Arial" charset="0"/>
              </a:rPr>
              <a:t>Presenting Medicare 101 and Kaiser Permanente</a:t>
            </a:r>
            <a:br>
              <a:rPr lang="en-US" sz="2200" b="0" dirty="0">
                <a:latin typeface="Arial" charset="0"/>
                <a:ea typeface="Arial" charset="0"/>
                <a:cs typeface="Arial" charset="0"/>
              </a:rPr>
            </a:br>
            <a:r>
              <a:rPr lang="en-US" sz="2200" b="0" dirty="0">
                <a:latin typeface="Arial" charset="0"/>
                <a:ea typeface="Arial" charset="0"/>
                <a:cs typeface="Arial" charset="0"/>
              </a:rPr>
              <a:t>Medicare health plan </a:t>
            </a:r>
          </a:p>
        </p:txBody>
      </p:sp>
      <p:sp>
        <p:nvSpPr>
          <p:cNvPr id="1471501" name="Rectangle 13"/>
          <p:cNvSpPr>
            <a:spLocks noGrp="1" noChangeArrowheads="1"/>
          </p:cNvSpPr>
          <p:nvPr>
            <p:ph idx="1"/>
          </p:nvPr>
        </p:nvSpPr>
        <p:spPr>
          <a:xfrm>
            <a:off x="455613" y="5562600"/>
            <a:ext cx="3769971" cy="34624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City of Sacramento</a:t>
            </a:r>
          </a:p>
        </p:txBody>
      </p:sp>
      <p:sp>
        <p:nvSpPr>
          <p:cNvPr id="5" name="Rectangle 13"/>
          <p:cNvSpPr txBox="1">
            <a:spLocks noChangeArrowheads="1"/>
          </p:cNvSpPr>
          <p:nvPr/>
        </p:nvSpPr>
        <p:spPr bwMode="gray">
          <a:xfrm>
            <a:off x="5022894" y="5412201"/>
            <a:ext cx="3769971" cy="67762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defRPr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r"/>
            <a:r>
              <a:rPr lang="en-US" sz="1400" dirty="0"/>
              <a:t>Yolanda Smith</a:t>
            </a:r>
          </a:p>
          <a:p>
            <a:pPr algn="r"/>
            <a:r>
              <a:rPr lang="en-US" sz="1400" dirty="0"/>
              <a:t>Senior Retiree Solutions Manager</a:t>
            </a:r>
          </a:p>
          <a:p>
            <a:pPr algn="r"/>
            <a:r>
              <a:rPr lang="en-US" sz="14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085704129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 Coverage Options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736725"/>
            <a:ext cx="7937947" cy="3924151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Here are some ways you can get Medicare coverage:</a:t>
            </a:r>
          </a:p>
          <a:p>
            <a:pPr lvl="0">
              <a:lnSpc>
                <a:spcPct val="100000"/>
              </a:lnSpc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You get an Original Medicare Plan through the Centers for Medicare &amp; Medicaid Services (CMS).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You can supplement Original Medicare by enrolling in a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MediGap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Plan. Premiums for these plans are not covered. </a:t>
            </a:r>
            <a:br>
              <a:rPr lang="en-US" sz="1800" dirty="0">
                <a:latin typeface="Arial" charset="0"/>
                <a:ea typeface="Arial" charset="0"/>
                <a:cs typeface="Arial" charset="0"/>
              </a:rPr>
            </a:b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(Note: Kaiser Permanente does not offer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MediGap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plans.)</a:t>
            </a:r>
          </a:p>
          <a:p>
            <a:pPr lvl="0">
              <a:lnSpc>
                <a:spcPct val="100000"/>
              </a:lnSpc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You can sign up for a Medicare Advantage Plan, known as Medicare Part C, through private insurance </a:t>
            </a:r>
            <a:r>
              <a:rPr lang="en-US" sz="2200">
                <a:latin typeface="Arial" charset="0"/>
                <a:ea typeface="Arial" charset="0"/>
                <a:cs typeface="Arial" charset="0"/>
              </a:rPr>
              <a:t>companies.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0327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Part C — Medicare Advantage Plans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449935"/>
            <a:ext cx="7937947" cy="4846456"/>
          </a:xfrm>
          <a:noFill/>
        </p:spPr>
        <p:txBody>
          <a:bodyPr>
            <a:normAutofit lnSpcReduction="10000"/>
          </a:bodyPr>
          <a:lstStyle/>
          <a:p>
            <a:pPr lvl="0">
              <a:spcBef>
                <a:spcPts val="200"/>
              </a:spcBef>
            </a:pPr>
            <a:r>
              <a:rPr lang="en-US" sz="2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Medicare Part C, Medicare Advantage, covers:</a:t>
            </a:r>
          </a:p>
          <a:p>
            <a:pPr lvl="1">
              <a:lnSpc>
                <a:spcPct val="125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All the services Original Medicare covers*</a:t>
            </a:r>
          </a:p>
          <a:p>
            <a:pPr lvl="1">
              <a:lnSpc>
                <a:spcPct val="125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With most plans, medical benefits and services in addition to Original Medicare</a:t>
            </a:r>
          </a:p>
          <a:p>
            <a:pPr lvl="1">
              <a:lnSpc>
                <a:spcPct val="125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Services under a network of providers that you must use for care</a:t>
            </a:r>
          </a:p>
          <a:p>
            <a:pPr lvl="1">
              <a:spcBef>
                <a:spcPts val="200"/>
              </a:spcBef>
              <a:spcAft>
                <a:spcPts val="600"/>
              </a:spcAft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0">
              <a:spcBef>
                <a:spcPts val="200"/>
              </a:spcBef>
            </a:pPr>
            <a:r>
              <a:rPr lang="en-US" sz="2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Different types of Medicare Advantage plans:  </a:t>
            </a:r>
          </a:p>
          <a:p>
            <a:pPr lvl="1">
              <a:lnSpc>
                <a:spcPct val="125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Health maintenance organization (HMO) plans</a:t>
            </a:r>
          </a:p>
          <a:p>
            <a:pPr lvl="1">
              <a:lnSpc>
                <a:spcPct val="125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Point-of-service (HMO-POS) plans</a:t>
            </a:r>
          </a:p>
          <a:p>
            <a:pPr lvl="1">
              <a:lnSpc>
                <a:spcPct val="125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Preferred provider organization (PPO) plans</a:t>
            </a:r>
          </a:p>
          <a:p>
            <a:pPr lvl="1">
              <a:lnSpc>
                <a:spcPct val="125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Private fee-for-service (PFFS) plans</a:t>
            </a:r>
          </a:p>
          <a:p>
            <a:pPr lvl="1">
              <a:lnSpc>
                <a:spcPct val="125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Medical savings account (MSA) plans</a:t>
            </a:r>
          </a:p>
          <a:p>
            <a:pPr lvl="1">
              <a:spcBef>
                <a:spcPts val="200"/>
              </a:spcBef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 *Except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care for some clinical research and hospice care (Original Medicare covers hospice care even if you’re in a Medicare Advantage Plan).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96438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Part C — Medicare Advantage Plans </a:t>
            </a:r>
            <a:r>
              <a:rPr lang="en-US" sz="20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(continued)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449935"/>
            <a:ext cx="7937947" cy="2977686"/>
          </a:xfrm>
          <a:noFill/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Bef>
                <a:spcPts val="200"/>
              </a:spcBef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Payment and costs: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Medicare pays an amount for your coverage each month to these private health plans. 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Some plans have additional monthly premiums; in many plans, you pay a copay for covered services.</a:t>
            </a:r>
          </a:p>
          <a:p>
            <a:pPr lvl="1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If you choose an out-of-network provider, you’ll be financially responsible, except in the case of an emergency or urgent care.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6566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 Part D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80315"/>
            <a:ext cx="8113252" cy="4207305"/>
          </a:xfrm>
          <a:noFill/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1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Part D covers outpatient prescription drugs.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You have 3 options for enrolling in Part D:</a:t>
            </a:r>
          </a:p>
          <a:p>
            <a:pPr lvl="0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Medicare Advantage plan that includes Part D prescription 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drug coverage</a:t>
            </a:r>
          </a:p>
          <a:p>
            <a:pPr lvl="0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stand-alone Prescription Drug Plan that offers prescription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drug coverage only</a:t>
            </a:r>
          </a:p>
          <a:p>
            <a:pPr lvl="0">
              <a:lnSpc>
                <a:spcPct val="120000"/>
              </a:lnSpc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Coverage through an employer or union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Unlike with Parts A and B, you </a:t>
            </a:r>
            <a:r>
              <a:rPr lang="en-US" sz="31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sign up for Part D directly </a:t>
            </a:r>
            <a:r>
              <a:rPr lang="en-US" sz="31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with your plan. Part D is not directly offered by Medicare or Social Security.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07047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74028"/>
            <a:ext cx="8229600" cy="5719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 Part D</a:t>
            </a:r>
          </a:p>
        </p:txBody>
      </p:sp>
      <p:sp>
        <p:nvSpPr>
          <p:cNvPr id="6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C462729-8B83-A54A-8582-3FD9CF132E99}" type="slidenum">
              <a:rPr lang="en-US"/>
              <a:pPr/>
              <a:t>14</a:t>
            </a:fld>
            <a:endParaRPr lang="en-US"/>
          </a:p>
        </p:txBody>
      </p:sp>
      <p:graphicFrame>
        <p:nvGraphicFramePr>
          <p:cNvPr id="160870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960888"/>
              </p:ext>
            </p:extLst>
          </p:nvPr>
        </p:nvGraphicFramePr>
        <p:xfrm>
          <a:off x="538054" y="2675358"/>
          <a:ext cx="8067891" cy="3157560"/>
        </p:xfrm>
        <a:graphic>
          <a:graphicData uri="http://schemas.openxmlformats.org/drawingml/2006/table">
            <a:tbl>
              <a:tblPr/>
              <a:tblGrid>
                <a:gridCol w="427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4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YOUR YEARLY INCOME*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YOU PAY (MONTHLY)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$85,000 or less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$170,000 or less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premium adjustment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$85,001 – $107,000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$170,001 – $214,000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$13.00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5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$107,001 – $133,500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$214,001 – $267,000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$33.60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$133,501 – $160,000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$267,001 – $320,000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$54.20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Above $160,000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Above $320,000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$74.80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08771" name="Rectangle 67"/>
          <p:cNvSpPr>
            <a:spLocks noChangeArrowheads="1"/>
          </p:cNvSpPr>
          <p:nvPr/>
        </p:nvSpPr>
        <p:spPr bwMode="gray">
          <a:xfrm>
            <a:off x="457200" y="5911259"/>
            <a:ext cx="81616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r>
              <a:rPr lang="en-US" sz="1200" dirty="0"/>
              <a:t>*Modified adjusted gross income as reported on your 2016 IRS tax return.</a:t>
            </a:r>
          </a:p>
          <a:p>
            <a:r>
              <a:rPr lang="en-US" sz="1200" b="1" dirty="0"/>
              <a:t>Note: </a:t>
            </a:r>
            <a:r>
              <a:rPr lang="en-US" sz="1200" dirty="0"/>
              <a:t>The above dollar amounts are for 2018 and may change in 2019.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gray">
          <a:xfrm>
            <a:off x="457200" y="1238042"/>
            <a:ext cx="822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b="1" dirty="0">
                <a:solidFill>
                  <a:schemeClr val="tx2"/>
                </a:solidFill>
                <a:ea typeface="Arial" charset="0"/>
                <a:cs typeface="Arial" charset="0"/>
              </a:rPr>
              <a:t>Medicare Part D Income Related Monthly Adjustment Amount (IRMAA)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gray">
          <a:xfrm>
            <a:off x="457200" y="2357322"/>
            <a:ext cx="5088077" cy="31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2"/>
                </a:solidFill>
                <a:latin typeface="Arial Narrow" charset="0"/>
                <a:cs typeface="Arial" charset="0"/>
              </a:rPr>
              <a:t>2018 Medicare Monthly Premium Adjustment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357" y="1607374"/>
            <a:ext cx="8216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The Part D higher-income premium is in addition to the annual Part B premium adjustment and is determined according to formulas set by federal law.</a:t>
            </a:r>
          </a:p>
        </p:txBody>
      </p:sp>
    </p:spTree>
    <p:extLst>
      <p:ext uri="{BB962C8B-B14F-4D97-AF65-F5344CB8AC3E}">
        <p14:creationId xmlns:p14="http://schemas.microsoft.com/office/powerpoint/2010/main" val="2161964139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828116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Enrolling in Medicare Parts C and D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736725"/>
            <a:ext cx="7937947" cy="3711016"/>
          </a:xfrm>
          <a:noFill/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Enrollment Period: The 7-month period that starts 3 months before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your 65th birthday</a:t>
            </a:r>
          </a:p>
          <a:p>
            <a:pPr lvl="0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Annual Open Enrollment Period: Period held by employers when you can </a:t>
            </a:r>
            <a:r>
              <a:rPr lang="en-US" sz="26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disenroll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from your current plan and switch to a Medicare Advantage plan </a:t>
            </a:r>
          </a:p>
          <a:p>
            <a:pPr lvl="0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Special Enrollment Period: Triggered by certain events, such as loss of employment 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or retirement</a:t>
            </a: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that allow you to change plans </a:t>
            </a:r>
          </a:p>
          <a:p>
            <a:pPr lvl="0">
              <a:lnSpc>
                <a:spcPct val="120000"/>
              </a:lnSpc>
            </a:pP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Late enrollment penalty </a:t>
            </a:r>
          </a:p>
          <a:p>
            <a:pPr lvl="1">
              <a:lnSpc>
                <a:spcPct val="120000"/>
              </a:lnSpc>
            </a:pP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The penalty is </a:t>
            </a:r>
            <a:r>
              <a:rPr lang="en-US" sz="2100" b="1" dirty="0">
                <a:latin typeface="Arial" charset="0"/>
                <a:ea typeface="Arial" charset="0"/>
                <a:cs typeface="Arial" charset="0"/>
              </a:rPr>
              <a:t>1 percent of that year’s Part D base premium per month </a:t>
            </a: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that you do not maintain creditable coverage.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64633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72982"/>
            <a:ext cx="8229600" cy="1042850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Medicare’s Extra Help Program:</a:t>
            </a:r>
            <a:b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Low-Income Subsidy 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965325"/>
            <a:ext cx="7937947" cy="3357329"/>
          </a:xfrm>
          <a:noFill/>
        </p:spPr>
        <p:txBody>
          <a:bodyPr wrap="square">
            <a:noAutofit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 Medicare beneficiaries with limited income and resources.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Provides extra help with Part D premiums and outpatient drug copays.</a:t>
            </a:r>
          </a:p>
          <a:p>
            <a:pPr lvl="1"/>
            <a:r>
              <a:rPr lang="en-US" sz="1900" dirty="0">
                <a:latin typeface="Arial" charset="0"/>
                <a:ea typeface="Arial" charset="0"/>
                <a:cs typeface="Arial" charset="0"/>
              </a:rPr>
              <a:t>Degree of help depends on income and resources.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Additional facts about extra help:</a:t>
            </a:r>
          </a:p>
          <a:p>
            <a:pPr lvl="1"/>
            <a:r>
              <a:rPr lang="en-US" sz="1900" dirty="0">
                <a:latin typeface="Arial" charset="0"/>
                <a:ea typeface="Arial" charset="0"/>
                <a:cs typeface="Arial" charset="0"/>
              </a:rPr>
              <a:t>Apply at Social Security or state Medicaid office.</a:t>
            </a:r>
          </a:p>
          <a:p>
            <a:pPr lvl="1"/>
            <a:r>
              <a:rPr lang="en-US" sz="1900" dirty="0">
                <a:latin typeface="Arial" charset="0"/>
                <a:ea typeface="Arial" charset="0"/>
                <a:cs typeface="Arial" charset="0"/>
              </a:rPr>
              <a:t>Administered by your plan, for CMS.</a:t>
            </a:r>
          </a:p>
          <a:p>
            <a:pPr lvl="1"/>
            <a:r>
              <a:rPr lang="en-US" sz="1900" dirty="0">
                <a:latin typeface="Arial" charset="0"/>
                <a:ea typeface="Arial" charset="0"/>
                <a:cs typeface="Arial" charset="0"/>
              </a:rPr>
              <a:t>You must be enrolled in a Part D plan to get help.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17727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" y="291780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2018 Medicare Ratings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798644"/>
            <a:ext cx="8229600" cy="620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*Medicare evaluates plans based on a 5-star rating system. Star Ratings are calculated each year and may change from one year to the next. Centers for Medicare &amp; Medicaid Services Health Plan Management System, Plan Ratings 2018. Kaiser Permanente contract #s H0524, H0630, H1170, H1230, H2150, H2172, H5050, and H9003.        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17</a:t>
            </a:fld>
            <a:endParaRPr lang="en-US"/>
          </a:p>
        </p:txBody>
      </p:sp>
      <p:graphicFrame>
        <p:nvGraphicFramePr>
          <p:cNvPr id="15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264871"/>
              </p:ext>
            </p:extLst>
          </p:nvPr>
        </p:nvGraphicFramePr>
        <p:xfrm>
          <a:off x="1219200" y="1790184"/>
          <a:ext cx="6431280" cy="3814102"/>
        </p:xfrm>
        <a:graphic>
          <a:graphicData uri="http://schemas.openxmlformats.org/drawingml/2006/table">
            <a:tbl>
              <a:tblPr/>
              <a:tblGrid>
                <a:gridCol w="4170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143">
                <a:tc>
                  <a:txBody>
                    <a:bodyPr/>
                    <a:lstStyle/>
                    <a:p>
                      <a:pPr marL="747713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Kaiser Permanente region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E0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Star rating*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E0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2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California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2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Colorado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a:txBody>
                  <a:tcPr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6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Georgia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2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Hawaii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2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Mid-Atlantic States (MD, VA, D.C.)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Northwest (OR, SW Washington)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21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Kaiser Permanente Washington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39648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641390" y="2324062"/>
            <a:ext cx="1749463" cy="342578"/>
            <a:chOff x="5701992" y="2356910"/>
            <a:chExt cx="1700300" cy="272711"/>
          </a:xfrm>
        </p:grpSpPr>
        <p:sp>
          <p:nvSpPr>
            <p:cNvPr id="10" name="AutoShape 175"/>
            <p:cNvSpPr>
              <a:spLocks noChangeArrowheads="1"/>
            </p:cNvSpPr>
            <p:nvPr/>
          </p:nvSpPr>
          <p:spPr bwMode="gray">
            <a:xfrm flipH="1">
              <a:off x="570199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75"/>
            <p:cNvSpPr>
              <a:spLocks noChangeArrowheads="1"/>
            </p:cNvSpPr>
            <p:nvPr/>
          </p:nvSpPr>
          <p:spPr bwMode="gray">
            <a:xfrm flipH="1">
              <a:off x="604205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75"/>
            <p:cNvSpPr>
              <a:spLocks noChangeArrowheads="1"/>
            </p:cNvSpPr>
            <p:nvPr/>
          </p:nvSpPr>
          <p:spPr bwMode="gray">
            <a:xfrm flipH="1">
              <a:off x="638211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75"/>
            <p:cNvSpPr>
              <a:spLocks noChangeArrowheads="1"/>
            </p:cNvSpPr>
            <p:nvPr/>
          </p:nvSpPr>
          <p:spPr bwMode="gray">
            <a:xfrm flipH="1">
              <a:off x="672217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75"/>
            <p:cNvSpPr>
              <a:spLocks noChangeArrowheads="1"/>
            </p:cNvSpPr>
            <p:nvPr/>
          </p:nvSpPr>
          <p:spPr bwMode="gray">
            <a:xfrm flipH="1">
              <a:off x="706223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39735" y="3295405"/>
            <a:ext cx="1789766" cy="340863"/>
            <a:chOff x="6472186" y="3315556"/>
            <a:chExt cx="1700300" cy="272711"/>
          </a:xfrm>
        </p:grpSpPr>
        <p:grpSp>
          <p:nvGrpSpPr>
            <p:cNvPr id="23" name="Group 22"/>
            <p:cNvGrpSpPr/>
            <p:nvPr/>
          </p:nvGrpSpPr>
          <p:grpSpPr>
            <a:xfrm>
              <a:off x="6472186" y="3315556"/>
              <a:ext cx="1700300" cy="272711"/>
              <a:chOff x="5701992" y="2356910"/>
              <a:chExt cx="1700300" cy="272711"/>
            </a:xfrm>
          </p:grpSpPr>
          <p:sp>
            <p:nvSpPr>
              <p:cNvPr id="24" name="AutoShape 175"/>
              <p:cNvSpPr>
                <a:spLocks noChangeArrowheads="1"/>
              </p:cNvSpPr>
              <p:nvPr/>
            </p:nvSpPr>
            <p:spPr bwMode="gray">
              <a:xfrm flipH="1">
                <a:off x="570199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utoShape 175"/>
              <p:cNvSpPr>
                <a:spLocks noChangeArrowheads="1"/>
              </p:cNvSpPr>
              <p:nvPr/>
            </p:nvSpPr>
            <p:spPr bwMode="gray">
              <a:xfrm flipH="1">
                <a:off x="604205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utoShape 175"/>
              <p:cNvSpPr>
                <a:spLocks noChangeArrowheads="1"/>
              </p:cNvSpPr>
              <p:nvPr/>
            </p:nvSpPr>
            <p:spPr bwMode="gray">
              <a:xfrm flipH="1">
                <a:off x="638211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175"/>
              <p:cNvSpPr>
                <a:spLocks noChangeArrowheads="1"/>
              </p:cNvSpPr>
              <p:nvPr/>
            </p:nvSpPr>
            <p:spPr bwMode="gray">
              <a:xfrm flipH="1">
                <a:off x="672217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AutoShape 175"/>
              <p:cNvSpPr>
                <a:spLocks noChangeArrowheads="1"/>
              </p:cNvSpPr>
              <p:nvPr/>
            </p:nvSpPr>
            <p:spPr bwMode="gray">
              <a:xfrm flipH="1">
                <a:off x="706223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8001000" y="3315556"/>
              <a:ext cx="171485" cy="2727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charset="0"/>
                <a:ea typeface="ヒラギノ角ゴ Pro W3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39064" y="2817885"/>
            <a:ext cx="1749463" cy="342578"/>
            <a:chOff x="5701992" y="2356910"/>
            <a:chExt cx="1700300" cy="272711"/>
          </a:xfrm>
        </p:grpSpPr>
        <p:sp>
          <p:nvSpPr>
            <p:cNvPr id="48" name="AutoShape 175"/>
            <p:cNvSpPr>
              <a:spLocks noChangeArrowheads="1"/>
            </p:cNvSpPr>
            <p:nvPr/>
          </p:nvSpPr>
          <p:spPr bwMode="gray">
            <a:xfrm flipH="1">
              <a:off x="570199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175"/>
            <p:cNvSpPr>
              <a:spLocks noChangeArrowheads="1"/>
            </p:cNvSpPr>
            <p:nvPr/>
          </p:nvSpPr>
          <p:spPr bwMode="gray">
            <a:xfrm flipH="1">
              <a:off x="604205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175"/>
            <p:cNvSpPr>
              <a:spLocks noChangeArrowheads="1"/>
            </p:cNvSpPr>
            <p:nvPr/>
          </p:nvSpPr>
          <p:spPr bwMode="gray">
            <a:xfrm flipH="1">
              <a:off x="638211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AutoShape 175"/>
            <p:cNvSpPr>
              <a:spLocks noChangeArrowheads="1"/>
            </p:cNvSpPr>
            <p:nvPr/>
          </p:nvSpPr>
          <p:spPr bwMode="gray">
            <a:xfrm flipH="1">
              <a:off x="672217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175"/>
            <p:cNvSpPr>
              <a:spLocks noChangeArrowheads="1"/>
            </p:cNvSpPr>
            <p:nvPr/>
          </p:nvSpPr>
          <p:spPr bwMode="gray">
            <a:xfrm flipH="1">
              <a:off x="706223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39065" y="4245255"/>
            <a:ext cx="1749463" cy="342578"/>
            <a:chOff x="5701992" y="2356910"/>
            <a:chExt cx="1700300" cy="272711"/>
          </a:xfrm>
        </p:grpSpPr>
        <p:sp>
          <p:nvSpPr>
            <p:cNvPr id="60" name="AutoShape 175"/>
            <p:cNvSpPr>
              <a:spLocks noChangeArrowheads="1"/>
            </p:cNvSpPr>
            <p:nvPr/>
          </p:nvSpPr>
          <p:spPr bwMode="gray">
            <a:xfrm flipH="1">
              <a:off x="570199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AutoShape 175"/>
            <p:cNvSpPr>
              <a:spLocks noChangeArrowheads="1"/>
            </p:cNvSpPr>
            <p:nvPr/>
          </p:nvSpPr>
          <p:spPr bwMode="gray">
            <a:xfrm flipH="1">
              <a:off x="604205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AutoShape 175"/>
            <p:cNvSpPr>
              <a:spLocks noChangeArrowheads="1"/>
            </p:cNvSpPr>
            <p:nvPr/>
          </p:nvSpPr>
          <p:spPr bwMode="gray">
            <a:xfrm flipH="1">
              <a:off x="638211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utoShape 175"/>
            <p:cNvSpPr>
              <a:spLocks noChangeArrowheads="1"/>
            </p:cNvSpPr>
            <p:nvPr/>
          </p:nvSpPr>
          <p:spPr bwMode="gray">
            <a:xfrm flipH="1">
              <a:off x="672217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AutoShape 175"/>
            <p:cNvSpPr>
              <a:spLocks noChangeArrowheads="1"/>
            </p:cNvSpPr>
            <p:nvPr/>
          </p:nvSpPr>
          <p:spPr bwMode="gray">
            <a:xfrm flipH="1">
              <a:off x="706223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639065" y="4699664"/>
            <a:ext cx="1749463" cy="342578"/>
            <a:chOff x="5701992" y="2356910"/>
            <a:chExt cx="1700300" cy="272711"/>
          </a:xfrm>
        </p:grpSpPr>
        <p:sp>
          <p:nvSpPr>
            <p:cNvPr id="66" name="AutoShape 175"/>
            <p:cNvSpPr>
              <a:spLocks noChangeArrowheads="1"/>
            </p:cNvSpPr>
            <p:nvPr/>
          </p:nvSpPr>
          <p:spPr bwMode="gray">
            <a:xfrm flipH="1">
              <a:off x="570199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175"/>
            <p:cNvSpPr>
              <a:spLocks noChangeArrowheads="1"/>
            </p:cNvSpPr>
            <p:nvPr/>
          </p:nvSpPr>
          <p:spPr bwMode="gray">
            <a:xfrm flipH="1">
              <a:off x="604205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AutoShape 175"/>
            <p:cNvSpPr>
              <a:spLocks noChangeArrowheads="1"/>
            </p:cNvSpPr>
            <p:nvPr/>
          </p:nvSpPr>
          <p:spPr bwMode="gray">
            <a:xfrm flipH="1">
              <a:off x="638211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175"/>
            <p:cNvSpPr>
              <a:spLocks noChangeArrowheads="1"/>
            </p:cNvSpPr>
            <p:nvPr/>
          </p:nvSpPr>
          <p:spPr bwMode="gray">
            <a:xfrm flipH="1">
              <a:off x="672217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AutoShape 175"/>
            <p:cNvSpPr>
              <a:spLocks noChangeArrowheads="1"/>
            </p:cNvSpPr>
            <p:nvPr/>
          </p:nvSpPr>
          <p:spPr bwMode="gray">
            <a:xfrm flipH="1">
              <a:off x="706223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Text Box 4"/>
          <p:cNvSpPr txBox="1">
            <a:spLocks noChangeArrowheads="1"/>
          </p:cNvSpPr>
          <p:nvPr/>
        </p:nvSpPr>
        <p:spPr bwMode="gray">
          <a:xfrm>
            <a:off x="320040" y="845706"/>
            <a:ext cx="84750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  <a:ea typeface="Arial" charset="0"/>
                <a:cs typeface="Arial" charset="0"/>
              </a:rPr>
              <a:t>Our Medicare health plans for 2018 received Medicare’s highest possible rating, 5 out of 5 Stars, in California, Colorado, Hawaii, Maryland, Oregon, SW Washington, Virginia, and Washington, D.C., and 4.5 out of 5 Stars in Georgia and Kaiser Permanente Washington.*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3D37B52-4400-4355-AD75-87988672927A}"/>
              </a:ext>
            </a:extLst>
          </p:cNvPr>
          <p:cNvGrpSpPr/>
          <p:nvPr/>
        </p:nvGrpSpPr>
        <p:grpSpPr>
          <a:xfrm>
            <a:off x="5641390" y="5195985"/>
            <a:ext cx="1789766" cy="340863"/>
            <a:chOff x="6472186" y="3315556"/>
            <a:chExt cx="1700300" cy="27271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16FCECD-03C2-43DE-A1E8-7FAFB98B08CC}"/>
                </a:ext>
              </a:extLst>
            </p:cNvPr>
            <p:cNvGrpSpPr/>
            <p:nvPr/>
          </p:nvGrpSpPr>
          <p:grpSpPr>
            <a:xfrm>
              <a:off x="6472186" y="3315556"/>
              <a:ext cx="1700300" cy="272711"/>
              <a:chOff x="5701992" y="2356910"/>
              <a:chExt cx="1700300" cy="272711"/>
            </a:xfrm>
          </p:grpSpPr>
          <p:sp>
            <p:nvSpPr>
              <p:cNvPr id="57" name="AutoShape 175">
                <a:extLst>
                  <a:ext uri="{FF2B5EF4-FFF2-40B4-BE49-F238E27FC236}">
                    <a16:creationId xmlns:a16="http://schemas.microsoft.com/office/drawing/2014/main" id="{B22CE340-2C46-4F29-BB05-59CFED1B03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570199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AutoShape 175">
                <a:extLst>
                  <a:ext uri="{FF2B5EF4-FFF2-40B4-BE49-F238E27FC236}">
                    <a16:creationId xmlns:a16="http://schemas.microsoft.com/office/drawing/2014/main" id="{67A8011D-5175-4A13-841B-65EDD83F4F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604205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utoShape 175">
                <a:extLst>
                  <a:ext uri="{FF2B5EF4-FFF2-40B4-BE49-F238E27FC236}">
                    <a16:creationId xmlns:a16="http://schemas.microsoft.com/office/drawing/2014/main" id="{08EB308C-28F3-4202-AC35-00684F626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638211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utoShape 175">
                <a:extLst>
                  <a:ext uri="{FF2B5EF4-FFF2-40B4-BE49-F238E27FC236}">
                    <a16:creationId xmlns:a16="http://schemas.microsoft.com/office/drawing/2014/main" id="{A1ECA6F8-AE1C-4636-9220-DD891806E7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672217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AutoShape 175">
                <a:extLst>
                  <a:ext uri="{FF2B5EF4-FFF2-40B4-BE49-F238E27FC236}">
                    <a16:creationId xmlns:a16="http://schemas.microsoft.com/office/drawing/2014/main" id="{AF55B325-809F-4C32-B64E-94A09AA6EC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7062232" y="2356910"/>
                <a:ext cx="340060" cy="272711"/>
              </a:xfrm>
              <a:custGeom>
                <a:avLst/>
                <a:gdLst>
                  <a:gd name="T0" fmla="*/ 154 w 308"/>
                  <a:gd name="T1" fmla="*/ 0 h 247"/>
                  <a:gd name="T2" fmla="*/ 0 w 308"/>
                  <a:gd name="T3" fmla="*/ 94 h 247"/>
                  <a:gd name="T4" fmla="*/ 59 w 308"/>
                  <a:gd name="T5" fmla="*/ 247 h 247"/>
                  <a:gd name="T6" fmla="*/ 249 w 308"/>
                  <a:gd name="T7" fmla="*/ 247 h 247"/>
                  <a:gd name="T8" fmla="*/ 308 w 308"/>
                  <a:gd name="T9" fmla="*/ 94 h 247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95 w 308"/>
                  <a:gd name="T16" fmla="*/ 94 h 247"/>
                  <a:gd name="T17" fmla="*/ 213 w 308"/>
                  <a:gd name="T18" fmla="*/ 189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247">
                    <a:moveTo>
                      <a:pt x="0" y="94"/>
                    </a:moveTo>
                    <a:lnTo>
                      <a:pt x="118" y="94"/>
                    </a:lnTo>
                    <a:lnTo>
                      <a:pt x="154" y="0"/>
                    </a:lnTo>
                    <a:lnTo>
                      <a:pt x="190" y="94"/>
                    </a:lnTo>
                    <a:lnTo>
                      <a:pt x="308" y="94"/>
                    </a:lnTo>
                    <a:lnTo>
                      <a:pt x="213" y="153"/>
                    </a:lnTo>
                    <a:lnTo>
                      <a:pt x="249" y="247"/>
                    </a:lnTo>
                    <a:lnTo>
                      <a:pt x="154" y="189"/>
                    </a:lnTo>
                    <a:lnTo>
                      <a:pt x="59" y="247"/>
                    </a:lnTo>
                    <a:lnTo>
                      <a:pt x="95" y="153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70AFBC6-3D0D-4984-9E5D-E84F66531D12}"/>
                </a:ext>
              </a:extLst>
            </p:cNvPr>
            <p:cNvSpPr/>
            <p:nvPr/>
          </p:nvSpPr>
          <p:spPr bwMode="auto">
            <a:xfrm>
              <a:off x="8001000" y="3315556"/>
              <a:ext cx="171485" cy="2727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Narrow" charset="0"/>
                <a:ea typeface="ヒラギノ角ゴ Pro W3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DCD6FE-58E4-4859-B53B-6B15BA590B06}"/>
              </a:ext>
            </a:extLst>
          </p:cNvPr>
          <p:cNvGrpSpPr/>
          <p:nvPr/>
        </p:nvGrpSpPr>
        <p:grpSpPr>
          <a:xfrm>
            <a:off x="5639063" y="3763472"/>
            <a:ext cx="1749463" cy="342578"/>
            <a:chOff x="5701992" y="2356910"/>
            <a:chExt cx="1700300" cy="272711"/>
          </a:xfrm>
        </p:grpSpPr>
        <p:sp>
          <p:nvSpPr>
            <p:cNvPr id="80" name="AutoShape 175">
              <a:extLst>
                <a:ext uri="{FF2B5EF4-FFF2-40B4-BE49-F238E27FC236}">
                  <a16:creationId xmlns:a16="http://schemas.microsoft.com/office/drawing/2014/main" id="{2AD9051D-B4AE-48DF-858D-E6B384CC4F27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570199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utoShape 175">
              <a:extLst>
                <a:ext uri="{FF2B5EF4-FFF2-40B4-BE49-F238E27FC236}">
                  <a16:creationId xmlns:a16="http://schemas.microsoft.com/office/drawing/2014/main" id="{F6404314-4D07-44E5-92D7-FA3042F162CB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604205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175">
              <a:extLst>
                <a:ext uri="{FF2B5EF4-FFF2-40B4-BE49-F238E27FC236}">
                  <a16:creationId xmlns:a16="http://schemas.microsoft.com/office/drawing/2014/main" id="{063B4111-659E-462D-8EC9-57D10DA8FE1C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638211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utoShape 175">
              <a:extLst>
                <a:ext uri="{FF2B5EF4-FFF2-40B4-BE49-F238E27FC236}">
                  <a16:creationId xmlns:a16="http://schemas.microsoft.com/office/drawing/2014/main" id="{3F2723F6-DB3E-4E5E-AE73-F26FEB139015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672217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AutoShape 175">
              <a:extLst>
                <a:ext uri="{FF2B5EF4-FFF2-40B4-BE49-F238E27FC236}">
                  <a16:creationId xmlns:a16="http://schemas.microsoft.com/office/drawing/2014/main" id="{6ABD279A-5BB6-4E4D-BF65-59B6F7404356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7062232" y="2356910"/>
              <a:ext cx="340060" cy="272711"/>
            </a:xfrm>
            <a:custGeom>
              <a:avLst/>
              <a:gdLst>
                <a:gd name="T0" fmla="*/ 154 w 308"/>
                <a:gd name="T1" fmla="*/ 0 h 247"/>
                <a:gd name="T2" fmla="*/ 0 w 308"/>
                <a:gd name="T3" fmla="*/ 94 h 247"/>
                <a:gd name="T4" fmla="*/ 59 w 308"/>
                <a:gd name="T5" fmla="*/ 247 h 247"/>
                <a:gd name="T6" fmla="*/ 249 w 308"/>
                <a:gd name="T7" fmla="*/ 247 h 247"/>
                <a:gd name="T8" fmla="*/ 308 w 308"/>
                <a:gd name="T9" fmla="*/ 94 h 247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95 w 308"/>
                <a:gd name="T16" fmla="*/ 94 h 247"/>
                <a:gd name="T17" fmla="*/ 213 w 308"/>
                <a:gd name="T18" fmla="*/ 189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247">
                  <a:moveTo>
                    <a:pt x="0" y="94"/>
                  </a:moveTo>
                  <a:lnTo>
                    <a:pt x="118" y="94"/>
                  </a:lnTo>
                  <a:lnTo>
                    <a:pt x="154" y="0"/>
                  </a:lnTo>
                  <a:lnTo>
                    <a:pt x="190" y="94"/>
                  </a:lnTo>
                  <a:lnTo>
                    <a:pt x="308" y="94"/>
                  </a:lnTo>
                  <a:lnTo>
                    <a:pt x="213" y="153"/>
                  </a:lnTo>
                  <a:lnTo>
                    <a:pt x="249" y="247"/>
                  </a:lnTo>
                  <a:lnTo>
                    <a:pt x="154" y="189"/>
                  </a:lnTo>
                  <a:lnTo>
                    <a:pt x="59" y="247"/>
                  </a:lnTo>
                  <a:lnTo>
                    <a:pt x="95" y="15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8000453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Kaiser Permanente Medicare health plan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E96E29C-6CFA-3D4D-BDD5-E18C36DA76B4}" type="slidenum">
              <a:rPr lang="en-US"/>
              <a:pPr/>
              <a:t>18</a:t>
            </a:fld>
            <a:endParaRPr lang="en-US"/>
          </a:p>
        </p:txBody>
      </p:sp>
      <p:sp>
        <p:nvSpPr>
          <p:cNvPr id="1584130" name="Rectangle 2"/>
          <p:cNvSpPr>
            <a:spLocks noChangeArrowheads="1"/>
          </p:cNvSpPr>
          <p:nvPr/>
        </p:nvSpPr>
        <p:spPr bwMode="gray">
          <a:xfrm>
            <a:off x="0" y="1836738"/>
            <a:ext cx="5791200" cy="4019550"/>
          </a:xfrm>
          <a:prstGeom prst="rect">
            <a:avLst/>
          </a:prstGeom>
          <a:solidFill>
            <a:srgbClr val="AAB198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4132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2128838"/>
            <a:ext cx="5181600" cy="3420936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800"/>
              </a:spcBef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Kaiser Permanente Medicare health plan is a Medicare Advantage plan for people with Medicare.</a:t>
            </a:r>
          </a:p>
          <a:p>
            <a:pPr lvl="0">
              <a:lnSpc>
                <a:spcPct val="100000"/>
              </a:lnSpc>
              <a:spcBef>
                <a:spcPts val="800"/>
              </a:spcBef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Kaiser Permanente Medicare health plan provides services covered by Medicare (including Medicare Part D prescription drug coverage).</a:t>
            </a:r>
          </a:p>
          <a:p>
            <a:pPr lvl="0">
              <a:lnSpc>
                <a:spcPct val="100000"/>
              </a:lnSpc>
              <a:spcBef>
                <a:spcPts val="800"/>
              </a:spcBef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As a Kaiser Permanente Medicare health plan member, you get your Medicare benefits through Kaiser Permanente. </a:t>
            </a:r>
          </a:p>
          <a:p>
            <a:pPr lvl="0">
              <a:lnSpc>
                <a:spcPct val="100000"/>
              </a:lnSpc>
              <a:spcBef>
                <a:spcPts val="800"/>
              </a:spcBef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Medicare program pays Kaiser Permanente to manage health care for people with Medicare (our Kaiser Permanente Medicare health plan members).</a:t>
            </a:r>
            <a:endParaRPr lang="en-US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84135" name="Picture 7" descr="SEN08d040_CMYK_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638" y="1828800"/>
            <a:ext cx="2824162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3981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8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4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4130" grpId="0" animBg="1"/>
      <p:bldP spid="158413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C462729-8B83-A54A-8582-3FD9CF132E99}" type="slidenum">
              <a:rPr lang="en-US"/>
              <a:pPr/>
              <a:t>19</a:t>
            </a:fld>
            <a:endParaRPr lang="en-US"/>
          </a:p>
        </p:txBody>
      </p:sp>
      <p:sp>
        <p:nvSpPr>
          <p:cNvPr id="1608771" name="Rectangle 67"/>
          <p:cNvSpPr>
            <a:spLocks noChangeArrowheads="1"/>
          </p:cNvSpPr>
          <p:nvPr/>
        </p:nvSpPr>
        <p:spPr bwMode="gray">
          <a:xfrm>
            <a:off x="457199" y="5658478"/>
            <a:ext cx="79534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r>
              <a:rPr lang="en-US" sz="1200" dirty="0"/>
              <a:t>This is a benefit summary of City of Sacramento’s Kaiser Permanente Medicare health plan. All benefits are subject to the definitions, limitations, and exclusions set forth in the Kaiser Permanente Medicare health plan </a:t>
            </a:r>
            <a:r>
              <a:rPr lang="en-US" sz="1200" b="1" dirty="0"/>
              <a:t>Evidence of Coverage.</a:t>
            </a:r>
            <a:endParaRPr lang="en-US" sz="1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gray">
          <a:xfrm>
            <a:off x="457200" y="457610"/>
            <a:ext cx="8229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2200" dirty="0">
                <a:solidFill>
                  <a:srgbClr val="006BA6"/>
                </a:solidFill>
                <a:ea typeface="Arial" charset="0"/>
                <a:cs typeface="Arial" charset="0"/>
              </a:rPr>
              <a:t>City of Sacramento</a:t>
            </a:r>
          </a:p>
          <a:p>
            <a:r>
              <a:rPr lang="en-US" sz="2200" dirty="0">
                <a:solidFill>
                  <a:srgbClr val="006BA6"/>
                </a:solidFill>
                <a:ea typeface="Arial" charset="0"/>
                <a:cs typeface="Arial" charset="0"/>
              </a:rPr>
              <a:t>Kaiser Permanente Medicare health plan</a:t>
            </a:r>
            <a:br>
              <a:rPr lang="en-US" sz="2200" dirty="0">
                <a:solidFill>
                  <a:srgbClr val="006BA6"/>
                </a:solidFill>
                <a:ea typeface="Arial" charset="0"/>
                <a:cs typeface="Arial" charset="0"/>
              </a:rPr>
            </a:br>
            <a:r>
              <a:rPr lang="en-US" sz="2200" dirty="0">
                <a:solidFill>
                  <a:srgbClr val="006BA6"/>
                </a:solidFill>
                <a:ea typeface="Arial" charset="0"/>
                <a:cs typeface="Arial" charset="0"/>
              </a:rPr>
              <a:t>Summary of Benefits 01/01/18-12/31/18</a:t>
            </a:r>
          </a:p>
        </p:txBody>
      </p:sp>
      <p:graphicFrame>
        <p:nvGraphicFramePr>
          <p:cNvPr id="13" name="Group 1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657109"/>
              </p:ext>
            </p:extLst>
          </p:nvPr>
        </p:nvGraphicFramePr>
        <p:xfrm>
          <a:off x="1285875" y="1976029"/>
          <a:ext cx="6280150" cy="3230592"/>
        </p:xfrm>
        <a:graphic>
          <a:graphicData uri="http://schemas.openxmlformats.org/drawingml/2006/table">
            <a:tbl>
              <a:tblPr/>
              <a:tblGrid>
                <a:gridCol w="283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1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Services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City of Sacramento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Annual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Out-of-Pocket Maximum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$1,500 per calendar year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$3,000 per calendar year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Lifetime Maximum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Office Visits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$20 per visit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Lab/X-rays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 charge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Outpatient Surgery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$20 per procedure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Hospitalization Services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 charge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Emergency Services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$50 per visit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Ambulance Services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$50 per trip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Prescription Drugs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171450" marR="0" lvl="0" indent="-1714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Generic and Brand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$10/20 for up to a 100-day supply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Durable Medical Equipment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 charge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1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Eyewear allowance every 24 months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$175 allowance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8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783999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9474"/>
            <a:ext cx="8229600" cy="5719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Basics of Medicare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7DDBDA0-61DA-8A4D-B1A2-33258E96EBCF}" type="slidenum">
              <a:rPr lang="en-US">
                <a:cs typeface="Arial"/>
              </a:rPr>
              <a:pPr/>
              <a:t>2</a:t>
            </a:fld>
            <a:endParaRPr lang="en-US">
              <a:cs typeface="Arial"/>
            </a:endParaRPr>
          </a:p>
        </p:txBody>
      </p:sp>
      <p:sp>
        <p:nvSpPr>
          <p:cNvPr id="1592324" name="Rectangle 4"/>
          <p:cNvSpPr>
            <a:spLocks noChangeArrowheads="1"/>
          </p:cNvSpPr>
          <p:nvPr/>
        </p:nvSpPr>
        <p:spPr bwMode="gray">
          <a:xfrm>
            <a:off x="0" y="1828800"/>
            <a:ext cx="1892710" cy="4019550"/>
          </a:xfrm>
          <a:prstGeom prst="rect">
            <a:avLst/>
          </a:prstGeom>
          <a:solidFill>
            <a:srgbClr val="AAB198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ヒラギノ角ゴ Pro W3" charset="0"/>
              <a:cs typeface="Arial"/>
            </a:endParaRPr>
          </a:p>
        </p:txBody>
      </p:sp>
      <p:pic>
        <p:nvPicPr>
          <p:cNvPr id="159232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 b="-267"/>
          <a:stretch/>
        </p:blipFill>
        <p:spPr bwMode="auto">
          <a:xfrm>
            <a:off x="2010745" y="1837130"/>
            <a:ext cx="5111952" cy="40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gray">
          <a:xfrm>
            <a:off x="7251290" y="1828800"/>
            <a:ext cx="1892710" cy="4019550"/>
          </a:xfrm>
          <a:prstGeom prst="rect">
            <a:avLst/>
          </a:prstGeom>
          <a:solidFill>
            <a:srgbClr val="AAB198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Narrow" charset="0"/>
              <a:ea typeface="ヒラギノ角ゴ Pro W3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372127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Contact Information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592346"/>
            <a:ext cx="7937947" cy="4073163"/>
          </a:xfrm>
          <a:noFill/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If you have questions about the City of Sacramento</a:t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Kaiser Permanente Medicare health plan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contact your HR Benefits Department.</a:t>
            </a: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Kaiser Permanente Member Services: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1-800-443-0815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(TTY 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711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),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dirty="0">
                <a:latin typeface="Arial" charset="0"/>
                <a:ea typeface="Arial" charset="0"/>
                <a:cs typeface="Arial" charset="0"/>
              </a:rPr>
            </a:b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7 days a week, 8 a.m. to 8 p.m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Social Security: 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1-800-772-1213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(TTY 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1-800-325-0778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), Monday through Friday, 7 a.m. to 7 p.m.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Medicare: 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1-800-MEDICARE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1-800-633-4227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 TTY 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1-877-486-2048,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24 hours a day, 7 days a week.</a:t>
            </a:r>
            <a:r>
              <a:rPr lang="en-US" sz="18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59535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3674535"/>
            <a:ext cx="7937947" cy="1663575"/>
          </a:xfrm>
          <a:noFill/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In California, Maryland and the District of Columbia, Kaiser Permanente is an HMO plan and a Cost plan with a Medicare contract. In Hawaii, Oregon, Washington, Colorado, and Georgia, Kaiser Permanente is an HMO plan with a Medicare contract. In Virginia, Kaiser Permanente is a Cost plan with a Medicare contract. Enrollment in Kaiser Permanente depends on contract renewal. </a:t>
            </a:r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Benefits, premiums and/or copayments/coinsurance may change on January 1 of each year and at other times in accord with your group’s contract with us. This information is not a complete description of benefits. Contact the plan for more information. Limitations, copayments, and restrictions may apply. </a:t>
            </a:r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3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You must reside in the Kaiser Permanente Medicare health plan service area in which you enroll. </a:t>
            </a:r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The pharmacy network and/or provider network may change at any time. You will receive notice </a:t>
            </a:r>
            <a:br>
              <a:rPr lang="en-US" sz="1300" dirty="0">
                <a:latin typeface="Arial" charset="0"/>
                <a:ea typeface="Arial" charset="0"/>
                <a:cs typeface="Arial" charset="0"/>
              </a:rPr>
            </a:b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when necessary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57200" y="5996834"/>
            <a:ext cx="2377768" cy="2398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</a:rPr>
              <a:t>60841308 January 2018</a:t>
            </a:r>
            <a:endParaRPr lang="en-US" sz="100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42925" y="3635879"/>
            <a:ext cx="778172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82799666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Notes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22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71917" y="1810770"/>
            <a:ext cx="8006728" cy="4062996"/>
            <a:chOff x="571916" y="1532189"/>
            <a:chExt cx="8143875" cy="4062996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571916" y="1532189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571916" y="1870772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71916" y="2209355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71916" y="2547938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71916" y="2886521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71916" y="3225104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71916" y="3563687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71916" y="3902270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71916" y="4240853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71916" y="4579436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1916" y="4918019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71916" y="5256602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71916" y="5595185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00708675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Notes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71917" y="1810770"/>
            <a:ext cx="8006728" cy="4062996"/>
            <a:chOff x="571916" y="1532189"/>
            <a:chExt cx="8143875" cy="4062996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571916" y="1532189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571916" y="1870772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71916" y="2209355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71916" y="2547938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71916" y="2886521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71916" y="3225104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71916" y="3563687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71916" y="3902270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71916" y="4240853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71916" y="4579436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1916" y="4918019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71916" y="5256602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71916" y="5595185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92347917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Notes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71917" y="1810770"/>
            <a:ext cx="8006728" cy="4062996"/>
            <a:chOff x="571916" y="1532189"/>
            <a:chExt cx="8143875" cy="4062996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571916" y="1532189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571916" y="1870772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71916" y="2209355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71916" y="2547938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71916" y="2886521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71916" y="3225104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71916" y="3563687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71916" y="3902270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71916" y="4240853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71916" y="4579436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1916" y="4918019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71916" y="5256602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71916" y="5595185"/>
              <a:ext cx="814387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41818712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What Is Medicare?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36725"/>
            <a:ext cx="7696200" cy="2108269"/>
          </a:xfrm>
          <a:noFill/>
        </p:spPr>
        <p:txBody>
          <a:bodyPr>
            <a:normAutofit/>
          </a:bodyPr>
          <a:lstStyle/>
          <a:p>
            <a:pPr lvl="0"/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Medicare is a federally funded health insurance program.</a:t>
            </a:r>
            <a:b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It includes Part A and Part B (known as Original Medicare).</a:t>
            </a:r>
          </a:p>
          <a:p>
            <a:pPr lvl="0"/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Medicare was established in 1965.</a:t>
            </a:r>
          </a:p>
          <a:p>
            <a:pPr lvl="0"/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Medicare is administered by the Centers for Medicare</a:t>
            </a:r>
            <a:b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&amp; Medicaid Services (CMS).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61250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Who Can Join Medicare?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7" y="1736725"/>
            <a:ext cx="8484783" cy="4536484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Medicare beneficiaries include:</a:t>
            </a:r>
          </a:p>
          <a:p>
            <a:pPr lv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People 65 or older if they or their spouses are eligible</a:t>
            </a:r>
            <a:b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 Social Security</a:t>
            </a:r>
          </a:p>
          <a:p>
            <a:pPr lv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People under 65 who are disabled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Must be eligible for Social Security disability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Requires a 2-year waiting period</a:t>
            </a:r>
          </a:p>
          <a:p>
            <a:pPr lv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People of any age with end-stage renal (kidney) disease (ESRD)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Permanent kidney failure that requires dialysis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Needing a kidney transplant</a:t>
            </a: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People with amyotrophic lateral sclerosis (ALS) 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32019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 Part A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C50D2D-3B27-244C-8FDE-A0541DB01BDC}" type="slidenum">
              <a:rPr lang="en-US"/>
              <a:pPr/>
              <a:t>5</a:t>
            </a:fld>
            <a:endParaRPr lang="en-US"/>
          </a:p>
        </p:txBody>
      </p:sp>
      <p:sp>
        <p:nvSpPr>
          <p:cNvPr id="1586179" name="Rectangle 3"/>
          <p:cNvSpPr>
            <a:spLocks noChangeArrowheads="1"/>
          </p:cNvSpPr>
          <p:nvPr/>
        </p:nvSpPr>
        <p:spPr bwMode="gray">
          <a:xfrm>
            <a:off x="542925" y="2530475"/>
            <a:ext cx="3910010" cy="3317875"/>
          </a:xfrm>
          <a:prstGeom prst="rect">
            <a:avLst/>
          </a:prstGeom>
          <a:solidFill>
            <a:srgbClr val="AAB198">
              <a:alpha val="11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6180" name="Rectangle 4"/>
          <p:cNvSpPr>
            <a:spLocks noChangeArrowheads="1"/>
          </p:cNvSpPr>
          <p:nvPr/>
        </p:nvSpPr>
        <p:spPr bwMode="gray">
          <a:xfrm>
            <a:off x="4547011" y="2530475"/>
            <a:ext cx="4035014" cy="3317875"/>
          </a:xfrm>
          <a:prstGeom prst="rect">
            <a:avLst/>
          </a:prstGeom>
          <a:solidFill>
            <a:srgbClr val="AAB198">
              <a:alpha val="12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86182" name="Group 6"/>
          <p:cNvGrpSpPr>
            <a:grpSpLocks/>
          </p:cNvGrpSpPr>
          <p:nvPr/>
        </p:nvGrpSpPr>
        <p:grpSpPr bwMode="auto">
          <a:xfrm>
            <a:off x="542956" y="1825626"/>
            <a:ext cx="3909977" cy="685800"/>
            <a:chOff x="342" y="1150"/>
            <a:chExt cx="1648" cy="432"/>
          </a:xfrm>
        </p:grpSpPr>
        <p:sp>
          <p:nvSpPr>
            <p:cNvPr id="1586183" name="Rectangle 7"/>
            <p:cNvSpPr>
              <a:spLocks noChangeArrowheads="1"/>
            </p:cNvSpPr>
            <p:nvPr/>
          </p:nvSpPr>
          <p:spPr bwMode="gray">
            <a:xfrm>
              <a:off x="342" y="1150"/>
              <a:ext cx="1648" cy="4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6184" name="Text Box 8"/>
            <p:cNvSpPr txBox="1">
              <a:spLocks noChangeArrowheads="1"/>
            </p:cNvSpPr>
            <p:nvPr/>
          </p:nvSpPr>
          <p:spPr bwMode="gray">
            <a:xfrm>
              <a:off x="375" y="1156"/>
              <a:ext cx="1556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9pPr>
            </a:lstStyle>
            <a:p>
              <a:pPr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rial Narrow" charset="0"/>
                </a:rPr>
                <a:t>Medicare Part A is</a:t>
              </a:r>
              <a:br>
                <a:rPr lang="en-US" sz="2000" b="1" dirty="0">
                  <a:solidFill>
                    <a:schemeClr val="bg1"/>
                  </a:solidFill>
                  <a:latin typeface="Arial Narrow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Arial Narrow" charset="0"/>
                </a:rPr>
                <a:t>hospital insurance that covers:</a:t>
              </a:r>
            </a:p>
          </p:txBody>
        </p:sp>
      </p:grpSp>
      <p:grpSp>
        <p:nvGrpSpPr>
          <p:cNvPr id="1586188" name="Group 12"/>
          <p:cNvGrpSpPr>
            <a:grpSpLocks/>
          </p:cNvGrpSpPr>
          <p:nvPr/>
        </p:nvGrpSpPr>
        <p:grpSpPr bwMode="auto">
          <a:xfrm>
            <a:off x="4547011" y="1825626"/>
            <a:ext cx="4035014" cy="685800"/>
            <a:chOff x="3758" y="1150"/>
            <a:chExt cx="1648" cy="432"/>
          </a:xfrm>
        </p:grpSpPr>
        <p:sp>
          <p:nvSpPr>
            <p:cNvPr id="1586189" name="Rectangle 13"/>
            <p:cNvSpPr>
              <a:spLocks noChangeArrowheads="1"/>
            </p:cNvSpPr>
            <p:nvPr/>
          </p:nvSpPr>
          <p:spPr bwMode="gray">
            <a:xfrm>
              <a:off x="3758" y="1150"/>
              <a:ext cx="1648" cy="4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6190" name="Text Box 14"/>
            <p:cNvSpPr txBox="1">
              <a:spLocks noChangeArrowheads="1"/>
            </p:cNvSpPr>
            <p:nvPr/>
          </p:nvSpPr>
          <p:spPr bwMode="gray">
            <a:xfrm>
              <a:off x="3790" y="1228"/>
              <a:ext cx="83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 Narrow" charset="0"/>
                </a:rPr>
                <a:t>What does it cost?</a:t>
              </a:r>
            </a:p>
          </p:txBody>
        </p:sp>
      </p:grpSp>
      <p:sp>
        <p:nvSpPr>
          <p:cNvPr id="1586191" name="Rectangle 15"/>
          <p:cNvSpPr>
            <a:spLocks noChangeArrowheads="1"/>
          </p:cNvSpPr>
          <p:nvPr/>
        </p:nvSpPr>
        <p:spPr bwMode="gray">
          <a:xfrm>
            <a:off x="673100" y="2663825"/>
            <a:ext cx="3025238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spcBef>
                <a:spcPts val="13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Inpatient hospital care</a:t>
            </a:r>
          </a:p>
          <a:p>
            <a:pPr marL="342900" lvl="0" indent="-342900">
              <a:spcBef>
                <a:spcPts val="13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Skilled nursing facility care</a:t>
            </a:r>
          </a:p>
          <a:p>
            <a:pPr marL="342900" lvl="0" indent="-342900">
              <a:spcBef>
                <a:spcPts val="13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Hospice care</a:t>
            </a:r>
          </a:p>
          <a:p>
            <a:pPr marL="342900" lvl="0" indent="-342900">
              <a:spcBef>
                <a:spcPts val="13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Home health care</a:t>
            </a:r>
          </a:p>
        </p:txBody>
      </p:sp>
      <p:sp>
        <p:nvSpPr>
          <p:cNvPr id="1586193" name="Rectangle 17"/>
          <p:cNvSpPr>
            <a:spLocks noChangeArrowheads="1"/>
          </p:cNvSpPr>
          <p:nvPr/>
        </p:nvSpPr>
        <p:spPr bwMode="gray">
          <a:xfrm>
            <a:off x="4625361" y="2667000"/>
            <a:ext cx="38788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28600" indent="-228600">
              <a:lnSpc>
                <a:spcPct val="95000"/>
              </a:lnSpc>
              <a:spcBef>
                <a:spcPct val="55000"/>
              </a:spcBef>
              <a:buClr>
                <a:srgbClr val="52ABD5"/>
              </a:buClr>
              <a:buFont typeface="Wingdings" charset="0"/>
              <a:buChar char="§"/>
            </a:pPr>
            <a:r>
              <a:rPr lang="en-US" sz="2000" dirty="0">
                <a:cs typeface="Arial" charset="0"/>
              </a:rPr>
              <a:t>No </a:t>
            </a:r>
            <a:r>
              <a:rPr lang="en-US" sz="2000" dirty="0"/>
              <a:t>premium if you or your spouse has worked for at least 10 years and paid Medicare taxes.</a:t>
            </a:r>
            <a:r>
              <a:rPr lang="en-US" sz="2000" dirty="0">
                <a:effectLst/>
              </a:rPr>
              <a:t> </a:t>
            </a:r>
          </a:p>
          <a:p>
            <a:pPr marL="228600" indent="-228600">
              <a:lnSpc>
                <a:spcPct val="95000"/>
              </a:lnSpc>
              <a:spcBef>
                <a:spcPct val="55000"/>
              </a:spcBef>
              <a:buClr>
                <a:srgbClr val="52ABD5"/>
              </a:buClr>
              <a:buFont typeface="Wingdings" charset="0"/>
              <a:buChar char="§"/>
            </a:pPr>
            <a:r>
              <a:rPr lang="en-US" sz="2000" dirty="0"/>
              <a:t>If you worked fewer than 10 years, there is a monthly premium up to $422, which is </a:t>
            </a:r>
            <a:br>
              <a:rPr lang="en-US" sz="2000" dirty="0"/>
            </a:br>
            <a:r>
              <a:rPr lang="en-US" sz="2000" dirty="0"/>
              <a:t>set by a Medicare formula.</a:t>
            </a:r>
            <a:r>
              <a:rPr lang="en-US" sz="2000" dirty="0">
                <a:effectLst/>
              </a:rPr>
              <a:t> 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37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8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8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8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86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6179" grpId="0" animBg="1"/>
      <p:bldP spid="1586180" grpId="0" animBg="1"/>
      <p:bldP spid="1586191" grpId="0"/>
      <p:bldP spid="15861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 Part B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C50D2D-3B27-244C-8FDE-A0541DB01BDC}" type="slidenum">
              <a:rPr lang="en-US"/>
              <a:pPr/>
              <a:t>6</a:t>
            </a:fld>
            <a:endParaRPr lang="en-US"/>
          </a:p>
        </p:txBody>
      </p:sp>
      <p:sp>
        <p:nvSpPr>
          <p:cNvPr id="1586179" name="Rectangle 3"/>
          <p:cNvSpPr>
            <a:spLocks noChangeArrowheads="1"/>
          </p:cNvSpPr>
          <p:nvPr/>
        </p:nvSpPr>
        <p:spPr bwMode="gray">
          <a:xfrm>
            <a:off x="542925" y="2530475"/>
            <a:ext cx="8039100" cy="3317875"/>
          </a:xfrm>
          <a:prstGeom prst="rect">
            <a:avLst/>
          </a:prstGeom>
          <a:solidFill>
            <a:srgbClr val="AAB198">
              <a:alpha val="1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86182" name="Group 6"/>
          <p:cNvGrpSpPr>
            <a:grpSpLocks/>
          </p:cNvGrpSpPr>
          <p:nvPr/>
        </p:nvGrpSpPr>
        <p:grpSpPr bwMode="auto">
          <a:xfrm>
            <a:off x="542956" y="1825626"/>
            <a:ext cx="8039069" cy="685800"/>
            <a:chOff x="342" y="1150"/>
            <a:chExt cx="1648" cy="432"/>
          </a:xfrm>
        </p:grpSpPr>
        <p:sp>
          <p:nvSpPr>
            <p:cNvPr id="1586183" name="Rectangle 7"/>
            <p:cNvSpPr>
              <a:spLocks noChangeArrowheads="1"/>
            </p:cNvSpPr>
            <p:nvPr/>
          </p:nvSpPr>
          <p:spPr bwMode="gray">
            <a:xfrm>
              <a:off x="342" y="1150"/>
              <a:ext cx="1648" cy="4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6184" name="Text Box 8"/>
            <p:cNvSpPr txBox="1">
              <a:spLocks noChangeArrowheads="1"/>
            </p:cNvSpPr>
            <p:nvPr/>
          </p:nvSpPr>
          <p:spPr bwMode="gray">
            <a:xfrm>
              <a:off x="375" y="1241"/>
              <a:ext cx="1556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</a:defRPr>
              </a:lvl9pPr>
            </a:lstStyle>
            <a:p>
              <a:pPr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rial Narrow" charset="0"/>
                </a:rPr>
                <a:t>Medicare Part B is medical insurance that covers:</a:t>
              </a:r>
            </a:p>
          </p:txBody>
        </p:sp>
      </p:grpSp>
      <p:sp>
        <p:nvSpPr>
          <p:cNvPr id="1586191" name="Rectangle 15"/>
          <p:cNvSpPr>
            <a:spLocks noChangeArrowheads="1"/>
          </p:cNvSpPr>
          <p:nvPr/>
        </p:nvSpPr>
        <p:spPr bwMode="gray">
          <a:xfrm>
            <a:off x="673099" y="2663825"/>
            <a:ext cx="645199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spcBef>
                <a:spcPts val="7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Doctor and other health care provider services</a:t>
            </a:r>
          </a:p>
          <a:p>
            <a:pPr marL="342900" lvl="0" indent="-342900">
              <a:spcBef>
                <a:spcPts val="7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Outpatient care</a:t>
            </a:r>
          </a:p>
          <a:p>
            <a:pPr marL="342900" lvl="0" indent="-342900">
              <a:spcBef>
                <a:spcPts val="7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Lab</a:t>
            </a:r>
          </a:p>
          <a:p>
            <a:pPr marL="342900" lvl="0" indent="-342900">
              <a:spcBef>
                <a:spcPts val="7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Radiology</a:t>
            </a:r>
          </a:p>
          <a:p>
            <a:pPr marL="342900" lvl="0" indent="-342900">
              <a:spcBef>
                <a:spcPts val="7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Durable medical equipment</a:t>
            </a:r>
          </a:p>
          <a:p>
            <a:pPr marL="342900" lvl="0" indent="-342900">
              <a:spcBef>
                <a:spcPts val="7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Dialysis</a:t>
            </a:r>
          </a:p>
          <a:p>
            <a:pPr marL="342900" lvl="0" indent="-342900">
              <a:spcBef>
                <a:spcPts val="720"/>
              </a:spcBef>
              <a:buClr>
                <a:srgbClr val="52ABD5"/>
              </a:buClr>
              <a:buFont typeface="Wingdings" charset="2"/>
              <a:buChar char="§"/>
            </a:pPr>
            <a:r>
              <a:rPr lang="en-US" sz="2000" dirty="0"/>
              <a:t>Some preventive care services</a:t>
            </a:r>
          </a:p>
        </p:txBody>
      </p:sp>
    </p:spTree>
    <p:extLst>
      <p:ext uri="{BB962C8B-B14F-4D97-AF65-F5344CB8AC3E}">
        <p14:creationId xmlns:p14="http://schemas.microsoft.com/office/powerpoint/2010/main" val="25019436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8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8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6179" grpId="0" animBg="1"/>
      <p:bldP spid="15861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74028"/>
            <a:ext cx="8229600" cy="5719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 Part B</a:t>
            </a:r>
          </a:p>
        </p:txBody>
      </p:sp>
      <p:sp>
        <p:nvSpPr>
          <p:cNvPr id="6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C462729-8B83-A54A-8582-3FD9CF132E99}" type="slidenum">
              <a:rPr lang="en-US"/>
              <a:pPr/>
              <a:t>7</a:t>
            </a:fld>
            <a:endParaRPr lang="en-US"/>
          </a:p>
        </p:txBody>
      </p:sp>
      <p:graphicFrame>
        <p:nvGraphicFramePr>
          <p:cNvPr id="160870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810549"/>
              </p:ext>
            </p:extLst>
          </p:nvPr>
        </p:nvGraphicFramePr>
        <p:xfrm>
          <a:off x="542924" y="1872590"/>
          <a:ext cx="4263200" cy="2792477"/>
        </p:xfrm>
        <a:graphic>
          <a:graphicData uri="http://schemas.openxmlformats.org/drawingml/2006/table">
            <a:tbl>
              <a:tblPr/>
              <a:tblGrid>
                <a:gridCol w="3285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YOUR YEARLY INCOME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YOU PAY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>
                          <a:tab pos="1770063" algn="r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Single-Standard</a:t>
                      </a:r>
                      <a:r>
                        <a:rPr lang="en-US" sz="1400" b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‡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$85,000 or less</a:t>
                      </a:r>
                      <a:b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couple-Standard</a:t>
                      </a:r>
                      <a:r>
                        <a:rPr lang="en-US" sz="1400" b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‡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$170,000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less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$134.00</a:t>
                      </a:r>
                      <a:r>
                        <a:rPr lang="en-US" sz="1400" b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‡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>
                          <a:tab pos="1143000" algn="l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	  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$85,001 – $107,000</a:t>
                      </a:r>
                      <a:b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$170,001 – $214,000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$187.50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>
                          <a:tab pos="1773238" algn="r"/>
                        </a:tabLs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$107,001 – $133,500</a:t>
                      </a:r>
                      <a:b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$214,001 – $267,000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$267.90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$133,501 – $160,000</a:t>
                      </a:r>
                      <a:b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$267,001 – $320,000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$348.30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                    Above $160,000</a:t>
                      </a:r>
                      <a:b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Married couple    Above $320,000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$428.60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08771" name="Rectangle 67"/>
          <p:cNvSpPr>
            <a:spLocks noChangeArrowheads="1"/>
          </p:cNvSpPr>
          <p:nvPr/>
        </p:nvSpPr>
        <p:spPr bwMode="gray">
          <a:xfrm>
            <a:off x="457200" y="4929573"/>
            <a:ext cx="816160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r>
              <a:rPr lang="en-US" sz="1200" dirty="0"/>
              <a:t>*You must continue to pay your Medicare Part B premium and any other applicable Medicare premium(s), if not otherwise paid by Medicaid or another third party.</a:t>
            </a:r>
          </a:p>
          <a:p>
            <a:r>
              <a:rPr lang="en-US" sz="1200" baseline="30000" dirty="0"/>
              <a:t>†</a:t>
            </a:r>
            <a:r>
              <a:rPr lang="en-US" sz="1200" dirty="0"/>
              <a:t>Modified adjusted gross income as reported on your 2016 IRS tax return.</a:t>
            </a:r>
          </a:p>
          <a:p>
            <a:r>
              <a:rPr lang="en-US" sz="1200" baseline="30000" dirty="0"/>
              <a:t>‡</a:t>
            </a:r>
            <a:r>
              <a:rPr lang="en-US" sz="1200" dirty="0"/>
              <a:t>You will pay this Standard amount if you 1) enroll in Part B for the first time in 2018, 2) do not get Social Security benefits, 3) are directly billed for your Part B premiums. See </a:t>
            </a:r>
            <a:r>
              <a:rPr lang="en-US" sz="1200" b="1" dirty="0" err="1"/>
              <a:t>medicare.gov</a:t>
            </a:r>
            <a:r>
              <a:rPr lang="en-US" sz="1200" dirty="0"/>
              <a:t> for complete details. </a:t>
            </a:r>
          </a:p>
          <a:p>
            <a:r>
              <a:rPr lang="en-US" sz="1200" b="1" dirty="0"/>
              <a:t>Note: </a:t>
            </a:r>
            <a:r>
              <a:rPr lang="en-US" sz="1200" dirty="0"/>
              <a:t>Some people who get Social Security benefits will pay $130 on average in 2018.</a:t>
            </a:r>
          </a:p>
          <a:p>
            <a:r>
              <a:rPr lang="en-US" sz="1200" b="1" dirty="0"/>
              <a:t>Note:</a:t>
            </a:r>
            <a:r>
              <a:rPr lang="en-US" sz="1200" dirty="0"/>
              <a:t> The above dollar amounts are for 2018 and may change in 2019.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gray">
          <a:xfrm>
            <a:off x="457200" y="1179648"/>
            <a:ext cx="8229600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2"/>
                </a:solidFill>
                <a:ea typeface="Arial" charset="0"/>
                <a:cs typeface="Arial" charset="0"/>
              </a:rPr>
              <a:t>What does it cost?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gray">
          <a:xfrm>
            <a:off x="457200" y="1513783"/>
            <a:ext cx="3712416" cy="31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2"/>
                </a:solidFill>
                <a:latin typeface="Arial Narrow" charset="0"/>
                <a:cs typeface="Arial" charset="0"/>
              </a:rPr>
              <a:t>2018 Medicare Part B Monthly Premiums*</a:t>
            </a:r>
          </a:p>
        </p:txBody>
      </p:sp>
      <p:graphicFrame>
        <p:nvGraphicFramePr>
          <p:cNvPr id="12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37353"/>
              </p:ext>
            </p:extLst>
          </p:nvPr>
        </p:nvGraphicFramePr>
        <p:xfrm>
          <a:off x="4985451" y="1873397"/>
          <a:ext cx="3730894" cy="1781239"/>
        </p:xfrm>
        <a:graphic>
          <a:graphicData uri="http://schemas.openxmlformats.org/drawingml/2006/table">
            <a:tbl>
              <a:tblPr/>
              <a:tblGrid>
                <a:gridCol w="2706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YOUR YEARLY INCOME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YOU PAY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$85,000 or less-Standard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‡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$134.00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‡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Above $85,000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rgbClr val="52ABD5"/>
                        </a:buClr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$428.60 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rgbClr val="52ABD5"/>
                        </a:buClr>
                        <a:buSzTx/>
                        <a:buFont typeface="Wingdings" charset="0"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806705"/>
              </p:ext>
            </p:extLst>
          </p:nvPr>
        </p:nvGraphicFramePr>
        <p:xfrm>
          <a:off x="4978328" y="1329596"/>
          <a:ext cx="3738017" cy="506924"/>
        </p:xfrm>
        <a:graphic>
          <a:graphicData uri="http://schemas.openxmlformats.org/drawingml/2006/table">
            <a:tbl>
              <a:tblPr/>
              <a:tblGrid>
                <a:gridCol w="2670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16A8B"/>
                          </a:solidFill>
                          <a:effectLst/>
                          <a:latin typeface="Arial Narrow" charset="0"/>
                          <a:ea typeface="ヒラギノ角ゴ Pro W3" charset="0"/>
                          <a:cs typeface="Arial" charset="0"/>
                        </a:rPr>
                        <a:t>If you’re married but file a tax return separately from your spouse</a:t>
                      </a:r>
                      <a:endParaRPr kumimoji="0" lang="en-US" sz="1200" b="1" i="0" u="none" strike="noStrike" cap="none" normalizeH="0" baseline="30000" dirty="0">
                        <a:ln>
                          <a:noFill/>
                        </a:ln>
                        <a:solidFill>
                          <a:srgbClr val="216A8B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 w="28575" cmpd="sng">
                      <a:noFill/>
                      <a:prstDash val="solid"/>
                    </a:lnL>
                    <a:lnR w="28575" cmpd="sng">
                      <a:noFill/>
                      <a:prstDash val="solid"/>
                    </a:lnR>
                    <a:lnT w="28575" cmpd="sng">
                      <a:noFill/>
                      <a:prstDash val="solid"/>
                    </a:lnT>
                    <a:lnB w="12700" cap="flat" cmpd="sng" algn="ctr">
                      <a:solidFill>
                        <a:srgbClr val="52A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216A8B"/>
                        </a:solidFill>
                        <a:effectLst/>
                        <a:latin typeface="Arial Narrow" charset="0"/>
                        <a:ea typeface="ヒラギノ角ゴ Pro W3" charset="0"/>
                        <a:cs typeface="Arial" charset="0"/>
                      </a:endParaRPr>
                    </a:p>
                  </a:txBody>
                  <a:tcPr anchor="ctr" horzOverflow="overflow">
                    <a:lnL w="28575" cmpd="sng">
                      <a:noFill/>
                      <a:prstDash val="solid"/>
                    </a:lnL>
                    <a:lnR w="28575" cmpd="sng">
                      <a:noFill/>
                      <a:prstDash val="solid"/>
                    </a:lnR>
                    <a:lnT w="28575" cmpd="sng">
                      <a:noFill/>
                      <a:prstDash val="solid"/>
                    </a:lnT>
                    <a:lnB w="12700" cap="flat" cmpd="sng" algn="ctr">
                      <a:solidFill>
                        <a:srgbClr val="52A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 bwMode="auto">
          <a:xfrm>
            <a:off x="4895787" y="1429768"/>
            <a:ext cx="0" cy="3134832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15093035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Medicare Part B 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736725"/>
            <a:ext cx="7868653" cy="3834383"/>
          </a:xfrm>
          <a:noFill/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Additional payment and cost information</a:t>
            </a:r>
          </a:p>
          <a:p>
            <a:pPr lvl="0"/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Your monthly premium is usually deducted from your</a:t>
            </a:r>
            <a:b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Social Security check.</a:t>
            </a:r>
          </a:p>
          <a:p>
            <a:pPr lvl="0"/>
            <a:r>
              <a:rPr lang="en-US" sz="2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Late enrollment penalty:</a:t>
            </a:r>
          </a:p>
          <a:p>
            <a:pPr lvl="1"/>
            <a:r>
              <a:rPr lang="en-US" sz="2100" dirty="0">
                <a:latin typeface="Arial" charset="0"/>
                <a:ea typeface="Arial" charset="0"/>
                <a:cs typeface="Arial" charset="0"/>
              </a:rPr>
              <a:t>Premium goes up 10 percent for each 12-month period that you</a:t>
            </a:r>
            <a:br>
              <a:rPr lang="en-US" sz="2100" dirty="0">
                <a:latin typeface="Arial" charset="0"/>
                <a:ea typeface="Arial" charset="0"/>
                <a:cs typeface="Arial" charset="0"/>
              </a:rPr>
            </a:b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decline coverage.</a:t>
            </a:r>
          </a:p>
          <a:p>
            <a:pPr lvl="1"/>
            <a:r>
              <a:rPr lang="en-US" sz="2100" dirty="0">
                <a:latin typeface="Arial" charset="0"/>
                <a:ea typeface="Arial" charset="0"/>
                <a:cs typeface="Arial" charset="0"/>
              </a:rPr>
              <a:t>Not a one-time penalty, </a:t>
            </a:r>
            <a:r>
              <a:rPr lang="en-US" sz="2100" b="1" dirty="0">
                <a:latin typeface="Arial" charset="0"/>
                <a:ea typeface="Arial" charset="0"/>
                <a:cs typeface="Arial" charset="0"/>
              </a:rPr>
              <a:t>but continues throughout enrollment.</a:t>
            </a:r>
          </a:p>
          <a:p>
            <a:pPr lvl="1"/>
            <a:r>
              <a:rPr lang="en-US" sz="2100" dirty="0">
                <a:latin typeface="Arial" charset="0"/>
                <a:ea typeface="Arial" charset="0"/>
                <a:cs typeface="Arial" charset="0"/>
              </a:rPr>
              <a:t>Not imposed if you continue to work for — and get your health </a:t>
            </a:r>
            <a:br>
              <a:rPr lang="en-US" sz="2100" dirty="0">
                <a:latin typeface="Arial" charset="0"/>
                <a:ea typeface="Arial" charset="0"/>
                <a:cs typeface="Arial" charset="0"/>
              </a:rPr>
            </a:b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coverage from — an employer or trust fund of 20 or more. </a:t>
            </a:r>
            <a:br>
              <a:rPr lang="en-US" sz="2100" dirty="0">
                <a:latin typeface="Arial" charset="0"/>
                <a:ea typeface="Arial" charset="0"/>
                <a:cs typeface="Arial" charset="0"/>
              </a:rPr>
            </a:br>
            <a:r>
              <a:rPr lang="en-US" sz="2100" dirty="0">
                <a:latin typeface="Arial" charset="0"/>
                <a:ea typeface="Arial" charset="0"/>
                <a:cs typeface="Arial" charset="0"/>
              </a:rPr>
              <a:t>(You have up to 8 months after your employment ends to enroll.)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4738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9474"/>
            <a:ext cx="8229600" cy="57195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BA6"/>
                </a:solidFill>
                <a:latin typeface="Arial" charset="0"/>
                <a:ea typeface="Arial" charset="0"/>
                <a:cs typeface="Arial" charset="0"/>
              </a:rPr>
              <a:t>How to Enroll in Medicare Parts A and B</a:t>
            </a:r>
          </a:p>
        </p:txBody>
      </p:sp>
      <p:sp>
        <p:nvSpPr>
          <p:cNvPr id="1551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66323"/>
            <a:ext cx="8049126" cy="5255152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Initial Enrollment Period 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If you’re already getting benefits from Social Security, you’ll be automatically enrolled in both Part A and Part B starting the first day of the month you turn 65.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If you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do not already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get benefits from Social Security, you’ll need to contact Social Security.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You can enroll over a 7-month period, which starts 3 months before your 65th birthday, known as the Initial Enrollment Period.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You may be able to enroll online at </a:t>
            </a:r>
            <a:r>
              <a:rPr lang="en-US" sz="1800" b="1" dirty="0" err="1">
                <a:latin typeface="Arial" charset="0"/>
                <a:ea typeface="Arial" charset="0"/>
                <a:cs typeface="Arial" charset="0"/>
              </a:rPr>
              <a:t>socialsecurity.gov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2640"/>
              </a:spcBef>
              <a:buNone/>
            </a:pPr>
            <a:r>
              <a:rPr lang="en-US" sz="22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General Enrollment Period</a:t>
            </a:r>
          </a:p>
          <a:p>
            <a:pPr>
              <a:spcBef>
                <a:spcPts val="84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If you don’t sign up for Part A and Part B when you’re first eligible, you can sign up between January 1 and March 31 each year, </a:t>
            </a:r>
            <a:r>
              <a:rPr lang="en-US" sz="1900" dirty="0">
                <a:latin typeface="Arial" charset="0"/>
                <a:ea typeface="Arial" charset="0"/>
                <a:cs typeface="Arial" charset="0"/>
              </a:rPr>
              <a:t>for a July 1 effective date.</a:t>
            </a:r>
            <a:r>
              <a:rPr lang="en-US" sz="19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Note: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Completing the application form and submitting it doesn’t automatically enroll you in Medicare Part B. Social Security must first determine if you’re eligible.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56DAAF5-5130-AA4D-BAD6-6CD5013C78D9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79369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Title Slide">
  <a:themeElements>
    <a:clrScheme name="Title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Title Slide">
      <a:majorFont>
        <a:latin typeface="Arial Narrow"/>
        <a:ea typeface="ヒラギノ角ゴ Pro W3"/>
        <a:cs typeface="Arial"/>
      </a:majorFont>
      <a:minorFont>
        <a:latin typeface="Arial Narrow"/>
        <a:ea typeface="ヒラギノ角ゴ Pro W3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ヒラギノ角ゴ Pro W3" charset="0"/>
          </a:defRPr>
        </a:defPPr>
      </a:lstStyle>
    </a:ln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2961</TotalTime>
  <Words>2122</Words>
  <Application>Microsoft Office PowerPoint</Application>
  <PresentationFormat>On-screen Show (4:3)</PresentationFormat>
  <Paragraphs>253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Wingdings</vt:lpstr>
      <vt:lpstr>Title Slide</vt:lpstr>
      <vt:lpstr>Custom Design</vt:lpstr>
      <vt:lpstr> Welcome to Kaiser Permanente Presenting Medicare 101 and Kaiser Permanente Medicare health plan </vt:lpstr>
      <vt:lpstr>Basics of Medicare</vt:lpstr>
      <vt:lpstr>What Is Medicare?</vt:lpstr>
      <vt:lpstr>Who Can Join Medicare?</vt:lpstr>
      <vt:lpstr>Medicare Part A</vt:lpstr>
      <vt:lpstr>Medicare Part B</vt:lpstr>
      <vt:lpstr>Medicare Part B</vt:lpstr>
      <vt:lpstr>Medicare Part B </vt:lpstr>
      <vt:lpstr>How to Enroll in Medicare Parts A and B</vt:lpstr>
      <vt:lpstr>Medicare Coverage Options</vt:lpstr>
      <vt:lpstr>Part C — Medicare Advantage Plans</vt:lpstr>
      <vt:lpstr>Part C — Medicare Advantage Plans (continued)</vt:lpstr>
      <vt:lpstr>Medicare Part D</vt:lpstr>
      <vt:lpstr>Medicare Part D</vt:lpstr>
      <vt:lpstr>Enrolling in Medicare Parts C and D</vt:lpstr>
      <vt:lpstr>Medicare’s Extra Help Program: Low-Income Subsidy </vt:lpstr>
      <vt:lpstr>2018 Medicare Ratings</vt:lpstr>
      <vt:lpstr>Kaiser Permanente Medicare health plan </vt:lpstr>
      <vt:lpstr>PowerPoint Presentation</vt:lpstr>
      <vt:lpstr>Contact Information</vt:lpstr>
      <vt:lpstr>PowerPoint Presentation</vt:lpstr>
      <vt:lpstr>Notes</vt:lpstr>
      <vt:lpstr>Notes</vt:lpstr>
      <vt:lpstr>Notes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Kaiser Permanente Presenting Medicare 101 and Kaiser Permanente &lt;Senior Advantage (HMO)/Medicare Plus (Cost)&gt;</dc:title>
  <dc:creator>Mac Admin</dc:creator>
  <cp:lastModifiedBy>Deicy Novoa</cp:lastModifiedBy>
  <cp:revision>209</cp:revision>
  <cp:lastPrinted>2018-01-17T23:00:56Z</cp:lastPrinted>
  <dcterms:created xsi:type="dcterms:W3CDTF">2014-12-09T22:06:28Z</dcterms:created>
  <dcterms:modified xsi:type="dcterms:W3CDTF">2023-08-17T20:15:07Z</dcterms:modified>
</cp:coreProperties>
</file>