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57" r:id="rId2"/>
    <p:sldId id="265" r:id="rId3"/>
    <p:sldId id="258" r:id="rId4"/>
    <p:sldId id="260" r:id="rId5"/>
    <p:sldId id="266" r:id="rId6"/>
    <p:sldId id="259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0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9/12/2017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2786677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255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3805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6991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638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5804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680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1432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525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9/12/2017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6268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490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379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408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427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055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689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034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9/12/2017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092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  <p:sldLayoutId id="2147483718" r:id="rId14"/>
    <p:sldLayoutId id="2147483719" r:id="rId15"/>
    <p:sldLayoutId id="2147483720" r:id="rId16"/>
    <p:sldLayoutId id="2147483721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zcruz@cityofsacramento.org" TargetMode="External"/><Relationship Id="rId2" Type="http://schemas.openxmlformats.org/officeDocument/2006/relationships/hyperlink" Target="mailto:jdevlin@cityofsacramento.or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caution@cityofsacramento.or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9FD7C-FB8A-4386-B117-66B34B400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853" y="1173480"/>
            <a:ext cx="7704667" cy="1981200"/>
          </a:xfrm>
        </p:spPr>
        <p:txBody>
          <a:bodyPr>
            <a:normAutofit fontScale="90000"/>
          </a:bodyPr>
          <a:lstStyle/>
          <a:p>
            <a:pPr algn="r"/>
            <a:r>
              <a:rPr lang="en-US" b="1" dirty="0">
                <a:latin typeface="Arial Black" panose="020B0A04020102020204" pitchFamily="34" charset="0"/>
              </a:rPr>
              <a:t>CANNABIS STAKEHOLDER MEETING</a:t>
            </a:r>
            <a:br>
              <a:rPr lang="en-US" b="1" dirty="0">
                <a:latin typeface="Arial Black" panose="020B0A04020102020204" pitchFamily="34" charset="0"/>
              </a:rPr>
            </a:br>
            <a:br>
              <a:rPr lang="en-US" b="1" dirty="0">
                <a:latin typeface="Century Gothic" panose="020B0502020202020204" pitchFamily="34" charset="0"/>
              </a:rPr>
            </a:br>
            <a:endParaRPr lang="en-US" b="1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CBA265-BC0C-4125-87E5-725097AA5C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>
              <a:buNone/>
            </a:pPr>
            <a:r>
              <a:rPr lang="en-US" sz="3200" b="1" dirty="0">
                <a:latin typeface="Century Gothic" panose="020B0502020202020204" pitchFamily="34" charset="0"/>
              </a:rPr>
              <a:t>Sept. 11, 2017</a:t>
            </a:r>
          </a:p>
          <a:p>
            <a:pPr marL="0" indent="0" algn="r">
              <a:buNone/>
            </a:pPr>
            <a:endParaRPr lang="en-US" sz="3200" b="1" dirty="0">
              <a:latin typeface="Century Gothic" panose="020B0502020202020204" pitchFamily="34" charset="0"/>
            </a:endParaRPr>
          </a:p>
          <a:p>
            <a:pPr marL="0" indent="0" algn="r">
              <a:buNone/>
            </a:pPr>
            <a:r>
              <a:rPr lang="en-US" sz="3200" b="1" dirty="0">
                <a:latin typeface="Century Gothic" panose="020B0502020202020204" pitchFamily="34" charset="0"/>
              </a:rPr>
              <a:t>Office of Cannabis Policy </a:t>
            </a:r>
          </a:p>
          <a:p>
            <a:pPr marL="0" indent="0" algn="r">
              <a:buNone/>
            </a:pPr>
            <a:r>
              <a:rPr lang="en-US" sz="3200" b="1" dirty="0">
                <a:latin typeface="Century Gothic" panose="020B0502020202020204" pitchFamily="34" charset="0"/>
              </a:rPr>
              <a:t>and Enforcement</a:t>
            </a:r>
          </a:p>
        </p:txBody>
      </p:sp>
    </p:spTree>
    <p:extLst>
      <p:ext uri="{BB962C8B-B14F-4D97-AF65-F5344CB8AC3E}">
        <p14:creationId xmlns:p14="http://schemas.microsoft.com/office/powerpoint/2010/main" val="27035525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C2835-B6E4-4B18-963B-B1BECACDB6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133" y="152400"/>
            <a:ext cx="7704667" cy="1981200"/>
          </a:xfrm>
        </p:spPr>
        <p:txBody>
          <a:bodyPr/>
          <a:lstStyle/>
          <a:p>
            <a:r>
              <a:rPr lang="en-US" b="1" dirty="0">
                <a:latin typeface="Arial Black" panose="020B0A04020102020204" pitchFamily="34" charset="0"/>
              </a:rPr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6E4487-A6FB-4944-A427-78A985304C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2133" y="2133600"/>
            <a:ext cx="7704667" cy="3866216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b="1" dirty="0">
                <a:latin typeface="Century Gothic" panose="020B0502020202020204" pitchFamily="34" charset="0"/>
              </a:rPr>
              <a:t>Joe Devlin</a:t>
            </a:r>
          </a:p>
          <a:p>
            <a:pPr marL="0" indent="0" algn="ctr">
              <a:buNone/>
            </a:pPr>
            <a:r>
              <a:rPr lang="en-US" dirty="0">
                <a:latin typeface="Century Gothic" panose="020B0502020202020204" pitchFamily="34" charset="0"/>
              </a:rPr>
              <a:t>Chief of Cannabis Policy and Enforcement</a:t>
            </a:r>
          </a:p>
          <a:p>
            <a:pPr marL="0" indent="0" algn="ctr">
              <a:buNone/>
            </a:pPr>
            <a:r>
              <a:rPr lang="en-US" dirty="0">
                <a:latin typeface="Century Gothic" panose="020B0502020202020204" pitchFamily="34" charset="0"/>
                <a:hlinkClick r:id="rId2"/>
              </a:rPr>
              <a:t>jdevlin@cityofsacramento.org</a:t>
            </a:r>
            <a:endParaRPr lang="en-US" dirty="0">
              <a:latin typeface="Century Gothic" panose="020B0502020202020204" pitchFamily="34" charset="0"/>
            </a:endParaRPr>
          </a:p>
          <a:p>
            <a:pPr marL="0" indent="0" algn="ctr">
              <a:buNone/>
            </a:pPr>
            <a:endParaRPr lang="en-US" b="1" dirty="0">
              <a:latin typeface="Century Gothic" panose="020B0502020202020204" pitchFamily="34" charset="0"/>
            </a:endParaRPr>
          </a:p>
          <a:p>
            <a:pPr marL="0" indent="0" algn="ctr">
              <a:buNone/>
            </a:pPr>
            <a:r>
              <a:rPr lang="en-US" b="1" dirty="0">
                <a:latin typeface="Century Gothic" panose="020B0502020202020204" pitchFamily="34" charset="0"/>
              </a:rPr>
              <a:t>Zarah Cruz</a:t>
            </a:r>
          </a:p>
          <a:p>
            <a:pPr marL="0" indent="0" algn="ctr">
              <a:buNone/>
            </a:pPr>
            <a:r>
              <a:rPr lang="en-US" dirty="0">
                <a:latin typeface="Century Gothic" panose="020B0502020202020204" pitchFamily="34" charset="0"/>
                <a:hlinkClick r:id="rId3"/>
              </a:rPr>
              <a:t>zcruz@cityofsacramento.org</a:t>
            </a:r>
            <a:r>
              <a:rPr lang="en-US" dirty="0">
                <a:latin typeface="Century Gothic" panose="020B0502020202020204" pitchFamily="34" charset="0"/>
              </a:rPr>
              <a:t>; 916-808-8925</a:t>
            </a:r>
          </a:p>
          <a:p>
            <a:pPr marL="0" indent="0" algn="ctr">
              <a:buNone/>
            </a:pPr>
            <a:endParaRPr lang="en-US" b="1" dirty="0">
              <a:latin typeface="Century Gothic" panose="020B0502020202020204" pitchFamily="34" charset="0"/>
            </a:endParaRPr>
          </a:p>
          <a:p>
            <a:pPr marL="0" indent="0" algn="ctr">
              <a:buNone/>
            </a:pPr>
            <a:r>
              <a:rPr lang="en-US" b="1" dirty="0">
                <a:latin typeface="Century Gothic" panose="020B0502020202020204" pitchFamily="34" charset="0"/>
              </a:rPr>
              <a:t>Christine Autio</a:t>
            </a:r>
          </a:p>
          <a:p>
            <a:pPr marL="0" indent="0" algn="ctr">
              <a:buNone/>
            </a:pPr>
            <a:r>
              <a:rPr lang="en-US" dirty="0">
                <a:latin typeface="Century Gothic" panose="020B0502020202020204" pitchFamily="34" charset="0"/>
                <a:hlinkClick r:id="rId4"/>
              </a:rPr>
              <a:t>cautio@cityofsacramento.org</a:t>
            </a:r>
            <a:r>
              <a:rPr lang="en-US" dirty="0">
                <a:latin typeface="Century Gothic" panose="020B0502020202020204" pitchFamily="34" charset="0"/>
              </a:rPr>
              <a:t>; 916-808-4773</a:t>
            </a:r>
          </a:p>
          <a:p>
            <a:pPr marL="0" indent="0" algn="ctr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6052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B387C-A126-40BC-8392-5AC608D19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 Black" panose="020B0A04020102020204" pitchFamily="34" charset="0"/>
              </a:rPr>
              <a:t>Conditional Use Permit</a:t>
            </a:r>
            <a:br>
              <a:rPr lang="en-US" b="1" dirty="0">
                <a:latin typeface="Arial Black" panose="020B0A04020102020204" pitchFamily="34" charset="0"/>
              </a:rPr>
            </a:br>
            <a:r>
              <a:rPr lang="en-US" b="1" dirty="0">
                <a:latin typeface="Arial Black" panose="020B0A04020102020204" pitchFamily="34" charset="0"/>
              </a:rPr>
              <a:t>Hearing Schedule </a:t>
            </a:r>
            <a:br>
              <a:rPr lang="en-US" b="1" dirty="0">
                <a:latin typeface="Arial Black" panose="020B0A04020102020204" pitchFamily="34" charset="0"/>
              </a:rPr>
            </a:br>
            <a:r>
              <a:rPr lang="en-US" b="1" dirty="0">
                <a:latin typeface="Arial Black" panose="020B0A04020102020204" pitchFamily="34" charset="0"/>
              </a:rPr>
              <a:t>and Decisions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47CBE5C-EDAA-4B61-9E98-741FB0E9114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79249" y="2667000"/>
            <a:ext cx="6710965" cy="3332163"/>
          </a:xfr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06034DA8-0B0C-4E62-8189-1643BB459995}"/>
              </a:ext>
            </a:extLst>
          </p:cNvPr>
          <p:cNvCxnSpPr/>
          <p:nvPr/>
        </p:nvCxnSpPr>
        <p:spPr>
          <a:xfrm flipV="1">
            <a:off x="721360" y="3677920"/>
            <a:ext cx="863600" cy="21336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E8C8905-325B-4572-9905-0E63E7782C84}"/>
              </a:ext>
            </a:extLst>
          </p:cNvPr>
          <p:cNvCxnSpPr/>
          <p:nvPr/>
        </p:nvCxnSpPr>
        <p:spPr>
          <a:xfrm>
            <a:off x="982133" y="3200400"/>
            <a:ext cx="389467" cy="406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4611922-98FD-4126-8196-25BB4472C5CF}"/>
              </a:ext>
            </a:extLst>
          </p:cNvPr>
          <p:cNvCxnSpPr/>
          <p:nvPr/>
        </p:nvCxnSpPr>
        <p:spPr>
          <a:xfrm flipH="1" flipV="1">
            <a:off x="7640320" y="3606800"/>
            <a:ext cx="721360" cy="4572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41A5A148-1541-4779-974A-508C7C57BAE6}"/>
              </a:ext>
            </a:extLst>
          </p:cNvPr>
          <p:cNvCxnSpPr/>
          <p:nvPr/>
        </p:nvCxnSpPr>
        <p:spPr>
          <a:xfrm flipH="1" flipV="1">
            <a:off x="6482080" y="4805680"/>
            <a:ext cx="822960" cy="1524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7770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2FC8C-B416-4260-AE45-F2D8539CD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Black" panose="020B0A04020102020204" pitchFamily="34" charset="0"/>
              </a:rPr>
              <a:t>Business Operating Permit 2-Step Approval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CC6A2B-50BC-4C64-9455-88979DD716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Century Gothic" panose="020B0502020202020204" pitchFamily="34" charset="0"/>
              </a:rPr>
              <a:t>1) </a:t>
            </a:r>
            <a:r>
              <a:rPr lang="en-US" sz="2800" b="1" dirty="0">
                <a:latin typeface="Century Gothic" panose="020B0502020202020204" pitchFamily="34" charset="0"/>
              </a:rPr>
              <a:t>Provisional Permit</a:t>
            </a:r>
          </a:p>
          <a:p>
            <a:pPr lvl="1"/>
            <a:r>
              <a:rPr lang="en-US" sz="2800" dirty="0">
                <a:latin typeface="Century Gothic" panose="020B0502020202020204" pitchFamily="34" charset="0"/>
              </a:rPr>
              <a:t>Non-operational </a:t>
            </a:r>
          </a:p>
          <a:p>
            <a:pPr lvl="1"/>
            <a:r>
              <a:rPr lang="en-US" sz="2800" dirty="0">
                <a:latin typeface="Century Gothic" panose="020B0502020202020204" pitchFamily="34" charset="0"/>
              </a:rPr>
              <a:t>For those who have yet to complete their build-out</a:t>
            </a:r>
          </a:p>
          <a:p>
            <a:pPr lvl="1"/>
            <a:r>
              <a:rPr lang="en-US" sz="2800" dirty="0">
                <a:latin typeface="Century Gothic" panose="020B0502020202020204" pitchFamily="34" charset="0"/>
              </a:rPr>
              <a:t>Allow application for State license</a:t>
            </a:r>
          </a:p>
        </p:txBody>
      </p:sp>
    </p:spTree>
    <p:extLst>
      <p:ext uri="{BB962C8B-B14F-4D97-AF65-F5344CB8AC3E}">
        <p14:creationId xmlns:p14="http://schemas.microsoft.com/office/powerpoint/2010/main" val="3221601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2FC8C-B416-4260-AE45-F2D8539CD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Black" panose="020B0A04020102020204" pitchFamily="34" charset="0"/>
              </a:rPr>
              <a:t>BOP 2-Step Hearing </a:t>
            </a:r>
            <a:br>
              <a:rPr lang="en-US" dirty="0">
                <a:latin typeface="Arial Black" panose="020B0A04020102020204" pitchFamily="34" charset="0"/>
              </a:rPr>
            </a:br>
            <a:r>
              <a:rPr lang="en-US" dirty="0">
                <a:latin typeface="Arial Black" panose="020B0A04020102020204" pitchFamily="34" charset="0"/>
              </a:rPr>
              <a:t>Approval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CC6A2B-50BC-4C64-9455-88979DD716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Century Gothic" panose="020B0502020202020204" pitchFamily="34" charset="0"/>
              </a:rPr>
              <a:t>2) </a:t>
            </a:r>
            <a:r>
              <a:rPr lang="en-US" sz="2800" b="1" dirty="0">
                <a:latin typeface="Century Gothic" panose="020B0502020202020204" pitchFamily="34" charset="0"/>
              </a:rPr>
              <a:t>Final Permit</a:t>
            </a:r>
          </a:p>
          <a:p>
            <a:pPr lvl="1"/>
            <a:r>
              <a:rPr lang="en-US" sz="2800" dirty="0">
                <a:latin typeface="Century Gothic" panose="020B0502020202020204" pitchFamily="34" charset="0"/>
              </a:rPr>
              <a:t>Following completion of conditions of CUP approval</a:t>
            </a:r>
          </a:p>
          <a:p>
            <a:pPr lvl="1"/>
            <a:r>
              <a:rPr lang="en-US" sz="2800" dirty="0">
                <a:latin typeface="Century Gothic" panose="020B0502020202020204" pitchFamily="34" charset="0"/>
              </a:rPr>
              <a:t>Issued after an onsite evaluation (walk-through)</a:t>
            </a:r>
          </a:p>
          <a:p>
            <a:pPr lvl="1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27176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2FC8C-B416-4260-AE45-F2D8539CD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Black" panose="020B0A04020102020204" pitchFamily="34" charset="0"/>
              </a:rPr>
              <a:t>BOP 2-Step Hearing </a:t>
            </a:r>
            <a:br>
              <a:rPr lang="en-US" dirty="0">
                <a:latin typeface="Arial Black" panose="020B0A04020102020204" pitchFamily="34" charset="0"/>
              </a:rPr>
            </a:br>
            <a:r>
              <a:rPr lang="en-US" dirty="0">
                <a:latin typeface="Arial Black" panose="020B0A04020102020204" pitchFamily="34" charset="0"/>
              </a:rPr>
              <a:t>Approval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CC6A2B-50BC-4C64-9455-88979DD716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latin typeface="Century Gothic" panose="020B0502020202020204" pitchFamily="34" charset="0"/>
              </a:rPr>
              <a:t>Registered Cultivators</a:t>
            </a:r>
          </a:p>
          <a:p>
            <a:pPr lvl="1"/>
            <a:r>
              <a:rPr lang="en-US" sz="2800" dirty="0">
                <a:latin typeface="Century Gothic" panose="020B0502020202020204" pitchFamily="34" charset="0"/>
              </a:rPr>
              <a:t>No Temporary Permit Granted </a:t>
            </a:r>
          </a:p>
          <a:p>
            <a:pPr lvl="1"/>
            <a:r>
              <a:rPr lang="en-US" sz="2800" dirty="0">
                <a:latin typeface="Century Gothic" panose="020B0502020202020204" pitchFamily="34" charset="0"/>
              </a:rPr>
              <a:t>Must make swift and continuous progress toward total compliance or BOP will be rejected. </a:t>
            </a:r>
          </a:p>
          <a:p>
            <a:pPr lvl="1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814933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2BB05-785D-4D22-A726-0B5B2CCAC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Black" panose="020B0A04020102020204" pitchFamily="34" charset="0"/>
              </a:rPr>
              <a:t>Proposed Distribution Permit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01D1ED-E96D-402F-BB6D-584D04A284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2133" y="2565400"/>
            <a:ext cx="7704667" cy="3332816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>
                <a:latin typeface="Century Gothic" panose="020B0502020202020204" pitchFamily="34" charset="0"/>
              </a:rPr>
              <a:t>A.  </a:t>
            </a:r>
            <a:r>
              <a:rPr lang="en-US" sz="2800" b="1" u="sng" dirty="0">
                <a:latin typeface="Century Gothic" panose="020B0502020202020204" pitchFamily="34" charset="0"/>
              </a:rPr>
              <a:t>ADD ON PERMIT </a:t>
            </a:r>
            <a:r>
              <a:rPr lang="en-US" sz="2800" dirty="0">
                <a:latin typeface="Century Gothic" panose="020B0502020202020204" pitchFamily="34" charset="0"/>
              </a:rPr>
              <a:t>to an existing cannabis business permit</a:t>
            </a:r>
          </a:p>
          <a:p>
            <a:pPr lvl="1"/>
            <a:r>
              <a:rPr lang="en-US" sz="2800" dirty="0">
                <a:latin typeface="Century Gothic" panose="020B0502020202020204" pitchFamily="34" charset="0"/>
              </a:rPr>
              <a:t>Will allow cultivators, manufacturers to transport their own products</a:t>
            </a:r>
          </a:p>
          <a:p>
            <a:r>
              <a:rPr lang="en-US" sz="2800" dirty="0">
                <a:latin typeface="Century Gothic" panose="020B0502020202020204" pitchFamily="34" charset="0"/>
              </a:rPr>
              <a:t>B.  </a:t>
            </a:r>
            <a:r>
              <a:rPr lang="en-US" sz="2800" b="1" u="sng" dirty="0">
                <a:latin typeface="Century Gothic" panose="020B0502020202020204" pitchFamily="34" charset="0"/>
              </a:rPr>
              <a:t>STAND ALONE PERMIT </a:t>
            </a:r>
            <a:r>
              <a:rPr lang="en-US" sz="2800" dirty="0">
                <a:latin typeface="Century Gothic" panose="020B0502020202020204" pitchFamily="34" charset="0"/>
              </a:rPr>
              <a:t>issued to a different operator</a:t>
            </a:r>
          </a:p>
          <a:p>
            <a:pPr lvl="1"/>
            <a:r>
              <a:rPr lang="en-US" sz="2800" dirty="0">
                <a:latin typeface="Century Gothic" panose="020B0502020202020204" pitchFamily="34" charset="0"/>
              </a:rPr>
              <a:t>Transport products for others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840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E56B6-1AC0-4C62-8590-6899D42A1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Black" panose="020B0A04020102020204" pitchFamily="34" charset="0"/>
              </a:rPr>
              <a:t>Not-for-Profit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2B6F57-994D-4CD6-ABB9-73A57018BA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2133" y="1874520"/>
            <a:ext cx="7704667" cy="3332816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Century Gothic" panose="020B0502020202020204" pitchFamily="34" charset="0"/>
              </a:rPr>
              <a:t>No longer required as of Jan 1, 2018</a:t>
            </a:r>
          </a:p>
          <a:p>
            <a:r>
              <a:rPr lang="en-US" sz="3200" dirty="0">
                <a:latin typeface="Century Gothic" panose="020B0502020202020204" pitchFamily="34" charset="0"/>
              </a:rPr>
              <a:t>Applicants can apply as For-Profit entities now</a:t>
            </a:r>
          </a:p>
        </p:txBody>
      </p:sp>
    </p:spTree>
    <p:extLst>
      <p:ext uri="{BB962C8B-B14F-4D97-AF65-F5344CB8AC3E}">
        <p14:creationId xmlns:p14="http://schemas.microsoft.com/office/powerpoint/2010/main" val="10244565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C1584-1FC9-443C-8DA4-6DA69C5C1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133" y="223521"/>
            <a:ext cx="7704667" cy="1518919"/>
          </a:xfrm>
        </p:spPr>
        <p:txBody>
          <a:bodyPr/>
          <a:lstStyle/>
          <a:p>
            <a:r>
              <a:rPr lang="en-US" dirty="0">
                <a:latin typeface="Arial Black" panose="020B0A04020102020204" pitchFamily="34" charset="0"/>
              </a:rPr>
              <a:t>Equity Program</a:t>
            </a:r>
            <a:br>
              <a:rPr lang="en-US" dirty="0">
                <a:latin typeface="Arial Black" panose="020B0A04020102020204" pitchFamily="34" charset="0"/>
              </a:rPr>
            </a:br>
            <a:r>
              <a:rPr lang="en-US" sz="2800" dirty="0">
                <a:latin typeface="Arial Black" panose="020B0A04020102020204" pitchFamily="34" charset="0"/>
              </a:rPr>
              <a:t>Pending Council Approval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5E11FE-8B1D-4DE3-8A16-5D9805A20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640" y="1742440"/>
            <a:ext cx="8341359" cy="4566920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>
                <a:latin typeface="Century Gothic" panose="020B0502020202020204" pitchFamily="34" charset="0"/>
              </a:rPr>
              <a:t>Tiered Manufacturing Permit Fees</a:t>
            </a:r>
          </a:p>
          <a:p>
            <a:r>
              <a:rPr lang="en-US" sz="2800" dirty="0">
                <a:latin typeface="Century Gothic" panose="020B0502020202020204" pitchFamily="34" charset="0"/>
              </a:rPr>
              <a:t>Remove CUP requirement for smaller manufacturers </a:t>
            </a:r>
          </a:p>
          <a:p>
            <a:r>
              <a:rPr lang="en-US" sz="2800" dirty="0">
                <a:latin typeface="Century Gothic" panose="020B0502020202020204" pitchFamily="34" charset="0"/>
              </a:rPr>
              <a:t>Revisit of Background Check (Provide Council with the following options):</a:t>
            </a:r>
          </a:p>
          <a:p>
            <a:pPr lvl="1"/>
            <a:r>
              <a:rPr lang="en-US" sz="2800" dirty="0">
                <a:latin typeface="Century Gothic" panose="020B0502020202020204" pitchFamily="34" charset="0"/>
              </a:rPr>
              <a:t>Align with State – Interested parties = 20%</a:t>
            </a:r>
          </a:p>
          <a:p>
            <a:pPr lvl="1"/>
            <a:r>
              <a:rPr lang="en-US" sz="2800" dirty="0">
                <a:latin typeface="Century Gothic" panose="020B0502020202020204" pitchFamily="34" charset="0"/>
              </a:rPr>
              <a:t>Reduce disqualifiers</a:t>
            </a:r>
          </a:p>
          <a:p>
            <a:pPr lvl="1"/>
            <a:r>
              <a:rPr lang="en-US" sz="2800" dirty="0">
                <a:latin typeface="Century Gothic" panose="020B0502020202020204" pitchFamily="34" charset="0"/>
              </a:rPr>
              <a:t>Expand appealable offenses</a:t>
            </a:r>
          </a:p>
          <a:p>
            <a:pPr lvl="1"/>
            <a:r>
              <a:rPr lang="en-US" sz="2800" dirty="0">
                <a:latin typeface="Century Gothic" panose="020B0502020202020204" pitchFamily="34" charset="0"/>
              </a:rPr>
              <a:t>Remove background check for employees altogether</a:t>
            </a:r>
          </a:p>
        </p:txBody>
      </p:sp>
    </p:spTree>
    <p:extLst>
      <p:ext uri="{BB962C8B-B14F-4D97-AF65-F5344CB8AC3E}">
        <p14:creationId xmlns:p14="http://schemas.microsoft.com/office/powerpoint/2010/main" val="35972672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590C0E61-902F-4283-A445-0405FC00A2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6790876"/>
              </p:ext>
            </p:extLst>
          </p:nvPr>
        </p:nvGraphicFramePr>
        <p:xfrm>
          <a:off x="1505027" y="803365"/>
          <a:ext cx="7537374" cy="54793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92722">
                  <a:extLst>
                    <a:ext uri="{9D8B030D-6E8A-4147-A177-3AD203B41FA5}">
                      <a16:colId xmlns:a16="http://schemas.microsoft.com/office/drawing/2014/main" val="1579483590"/>
                    </a:ext>
                  </a:extLst>
                </a:gridCol>
                <a:gridCol w="950311">
                  <a:extLst>
                    <a:ext uri="{9D8B030D-6E8A-4147-A177-3AD203B41FA5}">
                      <a16:colId xmlns:a16="http://schemas.microsoft.com/office/drawing/2014/main" val="3031779040"/>
                    </a:ext>
                  </a:extLst>
                </a:gridCol>
                <a:gridCol w="1003106">
                  <a:extLst>
                    <a:ext uri="{9D8B030D-6E8A-4147-A177-3AD203B41FA5}">
                      <a16:colId xmlns:a16="http://schemas.microsoft.com/office/drawing/2014/main" val="2776377597"/>
                    </a:ext>
                  </a:extLst>
                </a:gridCol>
                <a:gridCol w="950311">
                  <a:extLst>
                    <a:ext uri="{9D8B030D-6E8A-4147-A177-3AD203B41FA5}">
                      <a16:colId xmlns:a16="http://schemas.microsoft.com/office/drawing/2014/main" val="1602484612"/>
                    </a:ext>
                  </a:extLst>
                </a:gridCol>
                <a:gridCol w="940924">
                  <a:extLst>
                    <a:ext uri="{9D8B030D-6E8A-4147-A177-3AD203B41FA5}">
                      <a16:colId xmlns:a16="http://schemas.microsoft.com/office/drawing/2014/main" val="4229625403"/>
                    </a:ext>
                  </a:extLst>
                </a:gridCol>
              </a:tblGrid>
              <a:tr h="22133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Item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L&amp;L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PDC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B&amp;A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Council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extLst>
                  <a:ext uri="{0D108BD9-81ED-4DB2-BD59-A6C34878D82A}">
                    <a16:rowId xmlns:a16="http://schemas.microsoft.com/office/drawing/2014/main" val="3874825608"/>
                  </a:ext>
                </a:extLst>
              </a:tr>
              <a:tr h="22133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Butane Ban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8/22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N/A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N/A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10/3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extLst>
                  <a:ext uri="{0D108BD9-81ED-4DB2-BD59-A6C34878D82A}">
                    <a16:rowId xmlns:a16="http://schemas.microsoft.com/office/drawing/2014/main" val="2510566399"/>
                  </a:ext>
                </a:extLst>
              </a:tr>
              <a:tr h="92072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Cannabis Production: a) Distribution (Title 17); b) Ethanol Exemption; c) Cannabis CUPs; d) Tiered Manufacturing; e) Remove CUP for Testing 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7/25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(Ethanol 8/22)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9/21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10/3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10/24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extLst>
                  <a:ext uri="{0D108BD9-81ED-4DB2-BD59-A6C34878D82A}">
                    <a16:rowId xmlns:a16="http://schemas.microsoft.com/office/drawing/2014/main" val="1451628442"/>
                  </a:ext>
                </a:extLst>
              </a:tr>
              <a:tr h="22133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280E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9/19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N/A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N/A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N/A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extLst>
                  <a:ext uri="{0D108BD9-81ED-4DB2-BD59-A6C34878D82A}">
                    <a16:rowId xmlns:a16="http://schemas.microsoft.com/office/drawing/2014/main" val="221385391"/>
                  </a:ext>
                </a:extLst>
              </a:tr>
              <a:tr h="45446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Adult Use Retail (Discussion)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8/22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N/A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N/A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N/A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extLst>
                  <a:ext uri="{0D108BD9-81ED-4DB2-BD59-A6C34878D82A}">
                    <a16:rowId xmlns:a16="http://schemas.microsoft.com/office/drawing/2014/main" val="271758773"/>
                  </a:ext>
                </a:extLst>
              </a:tr>
              <a:tr h="22133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Adult Use Retail (Ordinance)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10/24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10/26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(Admin 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Penalties: N/A)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11/7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11/21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extLst>
                  <a:ext uri="{0D108BD9-81ED-4DB2-BD59-A6C34878D82A}">
                    <a16:rowId xmlns:a16="http://schemas.microsoft.com/office/drawing/2014/main" val="3575044138"/>
                  </a:ext>
                </a:extLst>
              </a:tr>
              <a:tr h="115385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Dispensaries: a) Add Adult Use Retail; b) Add Delivery; c) Cap on Storefront/Ability to Re-issue Permits; d) Distance Requirement; e) Background Checks; f) Admin Penalties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7/25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(Admin Penalties 10/24)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4754136"/>
                  </a:ext>
                </a:extLst>
              </a:tr>
              <a:tr h="22133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Distribution (Title 5)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10/24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10/26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11/7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11/21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extLst>
                  <a:ext uri="{0D108BD9-81ED-4DB2-BD59-A6C34878D82A}">
                    <a16:rowId xmlns:a16="http://schemas.microsoft.com/office/drawing/2014/main" val="4111442512"/>
                  </a:ext>
                </a:extLst>
              </a:tr>
              <a:tr h="221330"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2018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2701056"/>
                  </a:ext>
                </a:extLst>
              </a:tr>
              <a:tr h="22133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Microbusinesses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TBD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TBD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TBD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TBD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extLst>
                  <a:ext uri="{0D108BD9-81ED-4DB2-BD59-A6C34878D82A}">
                    <a16:rowId xmlns:a16="http://schemas.microsoft.com/office/drawing/2014/main" val="1995421822"/>
                  </a:ext>
                </a:extLst>
              </a:tr>
              <a:tr h="22133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Adult Use – Onsite Consumption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TBD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TBD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TBD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TBD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extLst>
                  <a:ext uri="{0D108BD9-81ED-4DB2-BD59-A6C34878D82A}">
                    <a16:rowId xmlns:a16="http://schemas.microsoft.com/office/drawing/2014/main" val="938800928"/>
                  </a:ext>
                </a:extLst>
              </a:tr>
              <a:tr h="22133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Adult Use – Temporary Event Permits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TBD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TBD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TBD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TBD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extLst>
                  <a:ext uri="{0D108BD9-81ED-4DB2-BD59-A6C34878D82A}">
                    <a16:rowId xmlns:a16="http://schemas.microsoft.com/office/drawing/2014/main" val="2819138477"/>
                  </a:ext>
                </a:extLst>
              </a:tr>
              <a:tr h="22133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Ancillary/Misc Business Permits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TBD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TBD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TBD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TBD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45353" marR="45353" marT="0" marB="0"/>
                </a:tc>
                <a:extLst>
                  <a:ext uri="{0D108BD9-81ED-4DB2-BD59-A6C34878D82A}">
                    <a16:rowId xmlns:a16="http://schemas.microsoft.com/office/drawing/2014/main" val="133052074"/>
                  </a:ext>
                </a:extLst>
              </a:tr>
            </a:tbl>
          </a:graphicData>
        </a:graphic>
      </p:graphicFrame>
      <p:sp>
        <p:nvSpPr>
          <p:cNvPr id="9" name="Rectangle 1">
            <a:extLst>
              <a:ext uri="{FF2B5EF4-FFF2-40B4-BE49-F238E27FC236}">
                <a16:creationId xmlns:a16="http://schemas.microsoft.com/office/drawing/2014/main" id="{A5C5BF19-C951-4989-AA8B-4C5BC5C77A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12344" y="-190286"/>
            <a:ext cx="11368688" cy="837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D8BBA09-36B1-4ACA-AAC7-927C95B49F7B}"/>
              </a:ext>
            </a:extLst>
          </p:cNvPr>
          <p:cNvSpPr txBox="1"/>
          <p:nvPr/>
        </p:nvSpPr>
        <p:spPr>
          <a:xfrm>
            <a:off x="1418169" y="228600"/>
            <a:ext cx="73046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Arial Black" panose="020B0A04020102020204" pitchFamily="34" charset="0"/>
              </a:rPr>
              <a:t>TENTATIVE POLICY CALENDAR</a:t>
            </a:r>
          </a:p>
        </p:txBody>
      </p:sp>
    </p:spTree>
    <p:extLst>
      <p:ext uri="{BB962C8B-B14F-4D97-AF65-F5344CB8AC3E}">
        <p14:creationId xmlns:p14="http://schemas.microsoft.com/office/powerpoint/2010/main" val="284680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EBEC8F79-A447-43FC-8E81-85E8468AF3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63</TotalTime>
  <Words>415</Words>
  <Application>Microsoft Office PowerPoint</Application>
  <PresentationFormat>On-screen Show (4:3)</PresentationFormat>
  <Paragraphs>112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Arial Black</vt:lpstr>
      <vt:lpstr>Calibri</vt:lpstr>
      <vt:lpstr>Century Gothic</vt:lpstr>
      <vt:lpstr>Corbel</vt:lpstr>
      <vt:lpstr>Parallax</vt:lpstr>
      <vt:lpstr>CANNABIS STAKEHOLDER MEETING  </vt:lpstr>
      <vt:lpstr>Conditional Use Permit Hearing Schedule  and Decisions</vt:lpstr>
      <vt:lpstr>Business Operating Permit 2-Step Approval Process</vt:lpstr>
      <vt:lpstr>BOP 2-Step Hearing  Approval Process</vt:lpstr>
      <vt:lpstr>BOP 2-Step Hearing  Approval Process</vt:lpstr>
      <vt:lpstr>Proposed Distribution Permit Types</vt:lpstr>
      <vt:lpstr>Not-for-Profit Status</vt:lpstr>
      <vt:lpstr>Equity Program Pending Council Approval</vt:lpstr>
      <vt:lpstr>PowerPoint Presentation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Zarah Cruz</dc:creator>
  <cp:lastModifiedBy>Christine Autio</cp:lastModifiedBy>
  <cp:revision>11</cp:revision>
  <dcterms:created xsi:type="dcterms:W3CDTF">2017-09-08T18:39:31Z</dcterms:created>
  <dcterms:modified xsi:type="dcterms:W3CDTF">2017-09-13T00:14:21Z</dcterms:modified>
</cp:coreProperties>
</file>