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 id="274" r:id="rId12"/>
    <p:sldId id="266" r:id="rId13"/>
    <p:sldId id="267" r:id="rId14"/>
    <p:sldId id="268" r:id="rId15"/>
    <p:sldId id="269" r:id="rId16"/>
    <p:sldId id="270" r:id="rId17"/>
    <p:sldId id="271" r:id="rId18"/>
    <p:sldId id="272" r:id="rId19"/>
    <p:sldId id="275" r:id="rId20"/>
    <p:sldId id="273"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5" d="100"/>
          <a:sy n="75" d="100"/>
        </p:scale>
        <p:origin x="36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6/4/2018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6/4/2018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6/4/2018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6/4/2018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6/4/2018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6/4/2018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6/4/2018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6/4/2018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6/4/2018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6/4/2018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6/4/2018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6/4/2018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cannabis@cityofsacramento.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979A0-A5FC-4DB9-AFF8-EC5C5036D075}"/>
              </a:ext>
            </a:extLst>
          </p:cNvPr>
          <p:cNvSpPr>
            <a:spLocks noGrp="1"/>
          </p:cNvSpPr>
          <p:nvPr>
            <p:ph type="ctrTitle"/>
          </p:nvPr>
        </p:nvSpPr>
        <p:spPr>
          <a:xfrm>
            <a:off x="680322" y="2733709"/>
            <a:ext cx="8144134" cy="1421731"/>
          </a:xfrm>
        </p:spPr>
        <p:txBody>
          <a:bodyPr/>
          <a:lstStyle/>
          <a:p>
            <a:r>
              <a:rPr lang="en-US" sz="4400" dirty="0">
                <a:latin typeface="Ebrima" panose="02000000000000000000" pitchFamily="2" charset="0"/>
                <a:ea typeface="Ebrima" panose="02000000000000000000" pitchFamily="2" charset="0"/>
                <a:cs typeface="Ebrima" panose="02000000000000000000" pitchFamily="2" charset="0"/>
              </a:rPr>
              <a:t>Monthly Stakeholder Meeting</a:t>
            </a:r>
            <a:br>
              <a:rPr lang="en-US" sz="4400" dirty="0">
                <a:latin typeface="Ebrima" panose="02000000000000000000" pitchFamily="2" charset="0"/>
                <a:ea typeface="Ebrima" panose="02000000000000000000" pitchFamily="2" charset="0"/>
                <a:cs typeface="Ebrima" panose="02000000000000000000" pitchFamily="2" charset="0"/>
              </a:rPr>
            </a:br>
            <a:r>
              <a:rPr lang="en-US" sz="3200" dirty="0">
                <a:latin typeface="Ebrima" panose="02000000000000000000" pitchFamily="2" charset="0"/>
                <a:ea typeface="Ebrima" panose="02000000000000000000" pitchFamily="2" charset="0"/>
                <a:cs typeface="Ebrima" panose="02000000000000000000" pitchFamily="2" charset="0"/>
              </a:rPr>
              <a:t>May 31, 2018</a:t>
            </a:r>
          </a:p>
        </p:txBody>
      </p:sp>
      <p:sp>
        <p:nvSpPr>
          <p:cNvPr id="3" name="Subtitle 2">
            <a:extLst>
              <a:ext uri="{FF2B5EF4-FFF2-40B4-BE49-F238E27FC236}">
                <a16:creationId xmlns:a16="http://schemas.microsoft.com/office/drawing/2014/main" id="{480CB772-952B-493F-8D95-54AF536533CD}"/>
              </a:ext>
            </a:extLst>
          </p:cNvPr>
          <p:cNvSpPr>
            <a:spLocks noGrp="1"/>
          </p:cNvSpPr>
          <p:nvPr>
            <p:ph type="subTitle" idx="1"/>
          </p:nvPr>
        </p:nvSpPr>
        <p:spPr/>
        <p:txBody>
          <a:bodyPr>
            <a:normAutofit/>
          </a:bodyPr>
          <a:lstStyle/>
          <a:p>
            <a:r>
              <a:rPr lang="en-US" sz="2800" dirty="0">
                <a:latin typeface="Ebrima" panose="02000000000000000000" pitchFamily="2" charset="0"/>
                <a:ea typeface="Ebrima" panose="02000000000000000000" pitchFamily="2" charset="0"/>
                <a:cs typeface="Ebrima" panose="02000000000000000000" pitchFamily="2" charset="0"/>
              </a:rPr>
              <a:t>Presented by:</a:t>
            </a:r>
          </a:p>
          <a:p>
            <a:r>
              <a:rPr lang="en-US" sz="2800" dirty="0">
                <a:latin typeface="Ebrima" panose="02000000000000000000" pitchFamily="2" charset="0"/>
                <a:ea typeface="Ebrima" panose="02000000000000000000" pitchFamily="2" charset="0"/>
                <a:cs typeface="Ebrima" panose="02000000000000000000" pitchFamily="2" charset="0"/>
              </a:rPr>
              <a:t>Office of Cannabis Policy &amp; Enforcement</a:t>
            </a:r>
          </a:p>
        </p:txBody>
      </p:sp>
    </p:spTree>
    <p:extLst>
      <p:ext uri="{BB962C8B-B14F-4D97-AF65-F5344CB8AC3E}">
        <p14:creationId xmlns:p14="http://schemas.microsoft.com/office/powerpoint/2010/main" val="3171068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CUP Sq. Ft. Cap in Power Inn Alliance</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804799" cy="3767899"/>
          </a:xfrm>
        </p:spPr>
        <p:txBody>
          <a:bodyPr>
            <a:normAutofit/>
          </a:bodyPr>
          <a:lstStyle/>
          <a:p>
            <a:pPr lvl="1"/>
            <a:r>
              <a:rPr lang="en-US" sz="3200" dirty="0">
                <a:latin typeface="Ebrima" panose="02000000000000000000" pitchFamily="2" charset="0"/>
                <a:ea typeface="Ebrima" panose="02000000000000000000" pitchFamily="2" charset="0"/>
                <a:cs typeface="Ebrima" panose="02000000000000000000" pitchFamily="2" charset="0"/>
              </a:rPr>
              <a:t>City Council approved a 2.5 million sq. ft. cap of cultivation and distribution CUP (10% of total building square footage in PIA area) </a:t>
            </a:r>
          </a:p>
          <a:p>
            <a:pPr lvl="1"/>
            <a:r>
              <a:rPr lang="en-US" sz="3200" dirty="0">
                <a:latin typeface="Ebrima" panose="02000000000000000000" pitchFamily="2" charset="0"/>
                <a:ea typeface="Ebrima" panose="02000000000000000000" pitchFamily="2" charset="0"/>
                <a:cs typeface="Ebrima" panose="02000000000000000000" pitchFamily="2" charset="0"/>
              </a:rPr>
              <a:t>Pending CUP applications will be heard according to date of submission, and readiness to go to hearing</a:t>
            </a:r>
          </a:p>
          <a:p>
            <a:pPr lvl="1"/>
            <a:r>
              <a:rPr lang="en-US" sz="3200" dirty="0">
                <a:latin typeface="Ebrima" panose="02000000000000000000" pitchFamily="2" charset="0"/>
                <a:ea typeface="Ebrima" panose="02000000000000000000" pitchFamily="2" charset="0"/>
                <a:cs typeface="Ebrima" panose="02000000000000000000" pitchFamily="2" charset="0"/>
              </a:rPr>
              <a:t>Applicants will be notified by CDD if they made the cutoff and/or process of withdrawal</a:t>
            </a:r>
          </a:p>
          <a:p>
            <a:pPr lvl="1"/>
            <a:endParaRPr lang="en-US" sz="32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78787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fontScale="90000"/>
          </a:bodyPr>
          <a:lstStyle/>
          <a:p>
            <a:r>
              <a:rPr lang="en-US" sz="4000" b="1" dirty="0">
                <a:latin typeface="Ebrima" panose="02000000000000000000" pitchFamily="2" charset="0"/>
                <a:ea typeface="Ebrima" panose="02000000000000000000" pitchFamily="2" charset="0"/>
                <a:cs typeface="Ebrima" panose="02000000000000000000" pitchFamily="2" charset="0"/>
              </a:rPr>
              <a:t>Proposed Delivery BOP Cap in Power Inn Alliance</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1"/>
            <a:r>
              <a:rPr lang="en-US" sz="3200" dirty="0">
                <a:latin typeface="Ebrima" panose="02000000000000000000" pitchFamily="2" charset="0"/>
                <a:ea typeface="Ebrima" panose="02000000000000000000" pitchFamily="2" charset="0"/>
                <a:cs typeface="Ebrima" panose="02000000000000000000" pitchFamily="2" charset="0"/>
              </a:rPr>
              <a:t>There are 22 CUPs for delivery in PIA area (9 stand-alone for retail, and 13 associated with another CUP)</a:t>
            </a:r>
          </a:p>
          <a:p>
            <a:pPr lvl="1"/>
            <a:r>
              <a:rPr lang="en-US" sz="3200" dirty="0">
                <a:latin typeface="Ebrima" panose="02000000000000000000" pitchFamily="2" charset="0"/>
                <a:ea typeface="Ebrima" panose="02000000000000000000" pitchFamily="2" charset="0"/>
                <a:cs typeface="Ebrima" panose="02000000000000000000" pitchFamily="2" charset="0"/>
              </a:rPr>
              <a:t>Proposed cap of in the number of BOPs (TBD)</a:t>
            </a:r>
          </a:p>
          <a:p>
            <a:pPr lvl="1"/>
            <a:endParaRPr lang="en-US" sz="32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67129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Registered Cultivators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1"/>
            <a:r>
              <a:rPr lang="en-US" sz="3200" dirty="0">
                <a:latin typeface="Ebrima" panose="02000000000000000000" pitchFamily="2" charset="0"/>
                <a:ea typeface="Ebrima" panose="02000000000000000000" pitchFamily="2" charset="0"/>
                <a:cs typeface="Ebrima" panose="02000000000000000000" pitchFamily="2" charset="0"/>
              </a:rPr>
              <a:t>Deadline to submit Building Plans – 7/9/18</a:t>
            </a:r>
          </a:p>
          <a:p>
            <a:pPr lvl="1"/>
            <a:r>
              <a:rPr lang="en-US" sz="3200" dirty="0">
                <a:latin typeface="Ebrima" panose="02000000000000000000" pitchFamily="2" charset="0"/>
                <a:ea typeface="Ebrima" panose="02000000000000000000" pitchFamily="2" charset="0"/>
                <a:cs typeface="Ebrima" panose="02000000000000000000" pitchFamily="2" charset="0"/>
              </a:rPr>
              <a:t>City will begin taking enforcement actions on 7/10/18, including:</a:t>
            </a:r>
          </a:p>
          <a:p>
            <a:pPr lvl="2"/>
            <a:r>
              <a:rPr lang="en-US" sz="3000" dirty="0">
                <a:latin typeface="Ebrima" panose="02000000000000000000" pitchFamily="2" charset="0"/>
                <a:ea typeface="Ebrima" panose="02000000000000000000" pitchFamily="2" charset="0"/>
                <a:cs typeface="Ebrima" panose="02000000000000000000" pitchFamily="2" charset="0"/>
              </a:rPr>
              <a:t>Administrative Penalties</a:t>
            </a:r>
          </a:p>
          <a:p>
            <a:pPr lvl="2"/>
            <a:r>
              <a:rPr lang="en-US" sz="3000" dirty="0">
                <a:latin typeface="Ebrima" panose="02000000000000000000" pitchFamily="2" charset="0"/>
                <a:ea typeface="Ebrima" panose="02000000000000000000" pitchFamily="2" charset="0"/>
                <a:cs typeface="Ebrima" panose="02000000000000000000" pitchFamily="2" charset="0"/>
              </a:rPr>
              <a:t>Cease and Desist Orders</a:t>
            </a:r>
          </a:p>
          <a:p>
            <a:pPr lvl="2"/>
            <a:r>
              <a:rPr lang="en-US" sz="3000" dirty="0">
                <a:latin typeface="Ebrima" panose="02000000000000000000" pitchFamily="2" charset="0"/>
                <a:ea typeface="Ebrima" panose="02000000000000000000" pitchFamily="2" charset="0"/>
                <a:cs typeface="Ebrima" panose="02000000000000000000" pitchFamily="2" charset="0"/>
              </a:rPr>
              <a:t>Notify the State that business is non-compliant</a:t>
            </a:r>
          </a:p>
          <a:p>
            <a:pPr lvl="1"/>
            <a:endParaRPr lang="en-US" sz="32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408939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BOTs for Operating Businesses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1"/>
            <a:r>
              <a:rPr lang="en-US" sz="3200" dirty="0">
                <a:latin typeface="Ebrima" panose="02000000000000000000" pitchFamily="2" charset="0"/>
                <a:ea typeface="Ebrima" panose="02000000000000000000" pitchFamily="2" charset="0"/>
                <a:cs typeface="Ebrima" panose="02000000000000000000" pitchFamily="2" charset="0"/>
              </a:rPr>
              <a:t>All Operating Businesses Must Pay 4% Business Operating Tax</a:t>
            </a:r>
          </a:p>
          <a:p>
            <a:pPr lvl="1"/>
            <a:r>
              <a:rPr lang="en-US" sz="3200" dirty="0">
                <a:latin typeface="Ebrima" panose="02000000000000000000" pitchFamily="2" charset="0"/>
                <a:ea typeface="Ebrima" panose="02000000000000000000" pitchFamily="2" charset="0"/>
                <a:cs typeface="Ebrima" panose="02000000000000000000" pitchFamily="2" charset="0"/>
              </a:rPr>
              <a:t>Contact Revenue Division at 1251 to obtain BOT certificate and begin remitting BOTs</a:t>
            </a:r>
            <a:endParaRPr lang="en-US" sz="30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501522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Proposed Amendments to Distribution</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052320"/>
            <a:ext cx="9613861" cy="4876800"/>
          </a:xfrm>
        </p:spPr>
        <p:txBody>
          <a:bodyPr>
            <a:normAutofit fontScale="92500"/>
          </a:bodyPr>
          <a:lstStyle/>
          <a:p>
            <a:pPr lvl="1"/>
            <a:r>
              <a:rPr lang="en-US" sz="3200" b="1" dirty="0">
                <a:latin typeface="Ebrima" panose="02000000000000000000" pitchFamily="2" charset="0"/>
                <a:ea typeface="Ebrima" panose="02000000000000000000" pitchFamily="2" charset="0"/>
                <a:cs typeface="Ebrima" panose="02000000000000000000" pitchFamily="2" charset="0"/>
              </a:rPr>
              <a:t>Law and Legislation Committee on 6/12/18; Planning and Design Committee on 6/14/18</a:t>
            </a: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r>
              <a:rPr lang="en-US" sz="3000" u="sng" dirty="0">
                <a:latin typeface="Ebrima" panose="02000000000000000000" pitchFamily="2" charset="0"/>
                <a:ea typeface="Ebrima" panose="02000000000000000000" pitchFamily="2" charset="0"/>
                <a:cs typeface="Ebrima" panose="02000000000000000000" pitchFamily="2" charset="0"/>
              </a:rPr>
              <a:t>Three types of distribution permits</a:t>
            </a:r>
          </a:p>
          <a:p>
            <a:pPr marL="1428750" lvl="2" indent="-514350">
              <a:buAutoNum type="arabicParenR"/>
            </a:pPr>
            <a:r>
              <a:rPr lang="en-US" sz="3000" b="1" dirty="0">
                <a:latin typeface="Ebrima" panose="02000000000000000000" pitchFamily="2" charset="0"/>
                <a:ea typeface="Ebrima" panose="02000000000000000000" pitchFamily="2" charset="0"/>
                <a:cs typeface="Ebrima" panose="02000000000000000000" pitchFamily="2" charset="0"/>
              </a:rPr>
              <a:t>Type D</a:t>
            </a:r>
            <a:r>
              <a:rPr lang="en-US" sz="3000" dirty="0">
                <a:latin typeface="Ebrima" panose="02000000000000000000" pitchFamily="2" charset="0"/>
                <a:ea typeface="Ebrima" panose="02000000000000000000" pitchFamily="2" charset="0"/>
                <a:cs typeface="Ebrima" panose="02000000000000000000" pitchFamily="2" charset="0"/>
              </a:rPr>
              <a:t> </a:t>
            </a:r>
          </a:p>
          <a:p>
            <a:pPr lvl="2"/>
            <a:r>
              <a:rPr lang="en-US" sz="3000" dirty="0">
                <a:latin typeface="Ebrima" panose="02000000000000000000" pitchFamily="2" charset="0"/>
                <a:ea typeface="Ebrima" panose="02000000000000000000" pitchFamily="2" charset="0"/>
                <a:cs typeface="Ebrima" panose="02000000000000000000" pitchFamily="2" charset="0"/>
              </a:rPr>
              <a:t>All functions, regardless of whether distributing for self or others.  Tiered according to gross receipts:</a:t>
            </a:r>
          </a:p>
          <a:p>
            <a:pPr lvl="3"/>
            <a:r>
              <a:rPr lang="en-US" sz="2800" dirty="0">
                <a:latin typeface="Ebrima" panose="02000000000000000000" pitchFamily="2" charset="0"/>
                <a:ea typeface="Ebrima" panose="02000000000000000000" pitchFamily="2" charset="0"/>
                <a:cs typeface="Ebrima" panose="02000000000000000000" pitchFamily="2" charset="0"/>
              </a:rPr>
              <a:t>D1 –up to $5 million</a:t>
            </a:r>
          </a:p>
          <a:p>
            <a:pPr lvl="3"/>
            <a:r>
              <a:rPr lang="en-US" sz="2800" dirty="0">
                <a:latin typeface="Ebrima" panose="02000000000000000000" pitchFamily="2" charset="0"/>
                <a:ea typeface="Ebrima" panose="02000000000000000000" pitchFamily="2" charset="0"/>
                <a:cs typeface="Ebrima" panose="02000000000000000000" pitchFamily="2" charset="0"/>
              </a:rPr>
              <a:t>D2 –up to $20 million</a:t>
            </a:r>
          </a:p>
          <a:p>
            <a:pPr lvl="3"/>
            <a:r>
              <a:rPr lang="en-US" sz="2800" dirty="0">
                <a:latin typeface="Ebrima" panose="02000000000000000000" pitchFamily="2" charset="0"/>
                <a:ea typeface="Ebrima" panose="02000000000000000000" pitchFamily="2" charset="0"/>
                <a:cs typeface="Ebrima" panose="02000000000000000000" pitchFamily="2" charset="0"/>
              </a:rPr>
              <a:t>D3 –over $20 million</a:t>
            </a:r>
          </a:p>
          <a:p>
            <a:pPr lvl="1"/>
            <a:r>
              <a:rPr lang="en-US" sz="3200" dirty="0">
                <a:latin typeface="Ebrima" panose="02000000000000000000" pitchFamily="2" charset="0"/>
                <a:ea typeface="Ebrima" panose="02000000000000000000" pitchFamily="2" charset="0"/>
                <a:cs typeface="Ebrima" panose="02000000000000000000" pitchFamily="2" charset="0"/>
              </a:rPr>
              <a:t>Requires a CUP for Premises</a:t>
            </a:r>
          </a:p>
        </p:txBody>
      </p:sp>
    </p:spTree>
    <p:extLst>
      <p:ext uri="{BB962C8B-B14F-4D97-AF65-F5344CB8AC3E}">
        <p14:creationId xmlns:p14="http://schemas.microsoft.com/office/powerpoint/2010/main" val="4275893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Distribution (cont.)</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lnSpcReduction="10000"/>
          </a:bodyPr>
          <a:lstStyle/>
          <a:p>
            <a:pPr marL="914400" lvl="2" indent="0">
              <a:buNone/>
            </a:pPr>
            <a:r>
              <a:rPr lang="en-US" sz="3000" b="1" dirty="0">
                <a:latin typeface="Ebrima" panose="02000000000000000000" pitchFamily="2" charset="0"/>
                <a:ea typeface="Ebrima" panose="02000000000000000000" pitchFamily="2" charset="0"/>
                <a:cs typeface="Ebrima" panose="02000000000000000000" pitchFamily="2" charset="0"/>
              </a:rPr>
              <a:t>2) Type S</a:t>
            </a:r>
            <a:r>
              <a:rPr lang="en-US" sz="3000" dirty="0">
                <a:latin typeface="Ebrima" panose="02000000000000000000" pitchFamily="2" charset="0"/>
                <a:ea typeface="Ebrima" panose="02000000000000000000" pitchFamily="2" charset="0"/>
                <a:cs typeface="Ebrima" panose="02000000000000000000" pitchFamily="2" charset="0"/>
              </a:rPr>
              <a:t> </a:t>
            </a:r>
          </a:p>
          <a:p>
            <a:pPr lvl="2"/>
            <a:r>
              <a:rPr lang="en-US" sz="3000" dirty="0">
                <a:latin typeface="Ebrima" panose="02000000000000000000" pitchFamily="2" charset="0"/>
                <a:ea typeface="Ebrima" panose="02000000000000000000" pitchFamily="2" charset="0"/>
                <a:cs typeface="Ebrima" panose="02000000000000000000" pitchFamily="2" charset="0"/>
              </a:rPr>
              <a:t>Self-distribution; only for small manufacturers* currently exempt from a CUP requirement.</a:t>
            </a:r>
          </a:p>
          <a:p>
            <a:pPr lvl="2"/>
            <a:r>
              <a:rPr lang="en-US" sz="3000" dirty="0">
                <a:latin typeface="Ebrima" panose="02000000000000000000" pitchFamily="2" charset="0"/>
                <a:ea typeface="Ebrima" panose="02000000000000000000" pitchFamily="2" charset="0"/>
                <a:cs typeface="Ebrima" panose="02000000000000000000" pitchFamily="2" charset="0"/>
              </a:rPr>
              <a:t>Premises exempt from CUP.</a:t>
            </a: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r>
              <a:rPr lang="en-US" sz="3000" dirty="0">
                <a:latin typeface="Ebrima" panose="02000000000000000000" pitchFamily="2" charset="0"/>
                <a:ea typeface="Ebrima" panose="02000000000000000000" pitchFamily="2" charset="0"/>
                <a:cs typeface="Ebrima" panose="02000000000000000000" pitchFamily="2" charset="0"/>
              </a:rPr>
              <a:t>* Infusion, packaging and labeling only.  No extraction function. Under $100,000 in gross receipts.</a:t>
            </a:r>
            <a:endParaRPr lang="en-US" sz="2800" dirty="0">
              <a:latin typeface="Ebrima" panose="02000000000000000000" pitchFamily="2" charset="0"/>
              <a:ea typeface="Ebrima" panose="02000000000000000000" pitchFamily="2" charset="0"/>
              <a:cs typeface="Ebrima" panose="02000000000000000000" pitchFamily="2" charset="0"/>
            </a:endParaRP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32554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Distribution (cont.)</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marL="914400" lvl="2" indent="0">
              <a:buNone/>
            </a:pPr>
            <a:r>
              <a:rPr lang="en-US" sz="3000" b="1" dirty="0">
                <a:latin typeface="Ebrima" panose="02000000000000000000" pitchFamily="2" charset="0"/>
                <a:ea typeface="Ebrima" panose="02000000000000000000" pitchFamily="2" charset="0"/>
                <a:cs typeface="Ebrima" panose="02000000000000000000" pitchFamily="2" charset="0"/>
              </a:rPr>
              <a:t>3) Type T</a:t>
            </a:r>
            <a:r>
              <a:rPr lang="en-US" sz="3000" dirty="0">
                <a:latin typeface="Ebrima" panose="02000000000000000000" pitchFamily="2" charset="0"/>
                <a:ea typeface="Ebrima" panose="02000000000000000000" pitchFamily="2" charset="0"/>
                <a:cs typeface="Ebrima" panose="02000000000000000000" pitchFamily="2" charset="0"/>
              </a:rPr>
              <a:t> </a:t>
            </a:r>
          </a:p>
          <a:p>
            <a:pPr lvl="2"/>
            <a:r>
              <a:rPr lang="en-US" sz="3000" dirty="0">
                <a:latin typeface="Ebrima" panose="02000000000000000000" pitchFamily="2" charset="0"/>
                <a:ea typeface="Ebrima" panose="02000000000000000000" pitchFamily="2" charset="0"/>
                <a:cs typeface="Ebrima" panose="02000000000000000000" pitchFamily="2" charset="0"/>
              </a:rPr>
              <a:t>Transports only.  No storage, tax collection or arranging for testing. </a:t>
            </a:r>
          </a:p>
          <a:p>
            <a:pPr lvl="2"/>
            <a:r>
              <a:rPr lang="en-US" sz="3000" dirty="0">
                <a:latin typeface="Ebrima" panose="02000000000000000000" pitchFamily="2" charset="0"/>
                <a:ea typeface="Ebrima" panose="02000000000000000000" pitchFamily="2" charset="0"/>
                <a:cs typeface="Ebrima" panose="02000000000000000000" pitchFamily="2" charset="0"/>
              </a:rPr>
              <a:t>Cannot transport to dispensaries except when transporting immature plants.</a:t>
            </a:r>
          </a:p>
          <a:p>
            <a:pPr lvl="2"/>
            <a:r>
              <a:rPr lang="en-US" sz="3000" dirty="0">
                <a:latin typeface="Ebrima" panose="02000000000000000000" pitchFamily="2" charset="0"/>
                <a:ea typeface="Ebrima" panose="02000000000000000000" pitchFamily="2" charset="0"/>
                <a:cs typeface="Ebrima" panose="02000000000000000000" pitchFamily="2" charset="0"/>
              </a:rPr>
              <a:t>No CUP requirement.</a:t>
            </a: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930207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Late Penalty &amp; Appeal Fees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2"/>
            <a:r>
              <a:rPr lang="en-US" sz="3000" dirty="0">
                <a:latin typeface="Ebrima" panose="02000000000000000000" pitchFamily="2" charset="0"/>
                <a:ea typeface="Ebrima" panose="02000000000000000000" pitchFamily="2" charset="0"/>
                <a:cs typeface="Ebrima" panose="02000000000000000000" pitchFamily="2" charset="0"/>
              </a:rPr>
              <a:t>Applications submitted within 30 day window of expiration date are subject to 10% of application fee as late penalty</a:t>
            </a:r>
          </a:p>
          <a:p>
            <a:pPr lvl="2"/>
            <a:r>
              <a:rPr lang="en-US" sz="3000" dirty="0">
                <a:latin typeface="Ebrima" panose="02000000000000000000" pitchFamily="2" charset="0"/>
                <a:ea typeface="Ebrima" panose="02000000000000000000" pitchFamily="2" charset="0"/>
                <a:cs typeface="Ebrima" panose="02000000000000000000" pitchFamily="2" charset="0"/>
              </a:rPr>
              <a:t>Appeals on Permit Actions - $500</a:t>
            </a:r>
          </a:p>
          <a:p>
            <a:pPr lvl="2"/>
            <a:r>
              <a:rPr lang="en-US" sz="3000" dirty="0">
                <a:latin typeface="Ebrima" panose="02000000000000000000" pitchFamily="2" charset="0"/>
                <a:ea typeface="Ebrima" panose="02000000000000000000" pitchFamily="2" charset="0"/>
                <a:cs typeface="Ebrima" panose="02000000000000000000" pitchFamily="2" charset="0"/>
              </a:rPr>
              <a:t>City Council – 6/12/18 Meeting</a:t>
            </a: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56145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Title 5 Cleanup</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2"/>
            <a:r>
              <a:rPr lang="en-US" sz="3000" dirty="0">
                <a:latin typeface="Ebrima" panose="02000000000000000000" pitchFamily="2" charset="0"/>
                <a:ea typeface="Ebrima" panose="02000000000000000000" pitchFamily="2" charset="0"/>
                <a:cs typeface="Ebrima" panose="02000000000000000000" pitchFamily="2" charset="0"/>
              </a:rPr>
              <a:t>Language clarification on nurseries</a:t>
            </a:r>
          </a:p>
          <a:p>
            <a:pPr lvl="2"/>
            <a:r>
              <a:rPr lang="en-US" sz="3000" dirty="0">
                <a:latin typeface="Ebrima" panose="02000000000000000000" pitchFamily="2" charset="0"/>
                <a:ea typeface="Ebrima" panose="02000000000000000000" pitchFamily="2" charset="0"/>
                <a:cs typeface="Ebrima" panose="02000000000000000000" pitchFamily="2" charset="0"/>
              </a:rPr>
              <a:t>ID requirements</a:t>
            </a:r>
          </a:p>
          <a:p>
            <a:pPr lvl="2"/>
            <a:r>
              <a:rPr lang="en-US" sz="3000" dirty="0">
                <a:latin typeface="Ebrima" panose="02000000000000000000" pitchFamily="2" charset="0"/>
                <a:ea typeface="Ebrima" panose="02000000000000000000" pitchFamily="2" charset="0"/>
                <a:cs typeface="Ebrima" panose="02000000000000000000" pitchFamily="2" charset="0"/>
              </a:rPr>
              <a:t>90-day video surveillance requirements</a:t>
            </a:r>
          </a:p>
          <a:p>
            <a:pPr lvl="2"/>
            <a:r>
              <a:rPr lang="en-US" sz="3000" dirty="0">
                <a:latin typeface="Ebrima" panose="02000000000000000000" pitchFamily="2" charset="0"/>
                <a:ea typeface="Ebrima" panose="02000000000000000000" pitchFamily="2" charset="0"/>
                <a:cs typeface="Ebrima" panose="02000000000000000000" pitchFamily="2" charset="0"/>
              </a:rPr>
              <a:t>Shared Use Manufacturing</a:t>
            </a:r>
          </a:p>
          <a:p>
            <a:pPr lvl="2"/>
            <a:r>
              <a:rPr lang="en-US" sz="3000" dirty="0">
                <a:latin typeface="Ebrima" panose="02000000000000000000" pitchFamily="2" charset="0"/>
                <a:ea typeface="Ebrima" panose="02000000000000000000" pitchFamily="2" charset="0"/>
                <a:cs typeface="Ebrima" panose="02000000000000000000" pitchFamily="2" charset="0"/>
              </a:rPr>
              <a:t>Other alignments with State regs</a:t>
            </a:r>
          </a:p>
          <a:p>
            <a:pPr lvl="2"/>
            <a:r>
              <a:rPr lang="en-US" sz="3000" dirty="0">
                <a:latin typeface="Ebrima" panose="02000000000000000000" pitchFamily="2" charset="0"/>
                <a:ea typeface="Ebrima" panose="02000000000000000000" pitchFamily="2" charset="0"/>
                <a:cs typeface="Ebrima" panose="02000000000000000000" pitchFamily="2" charset="0"/>
              </a:rPr>
              <a:t>Tentatively Scheduled for July 2018</a:t>
            </a: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246186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Weights and Measures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a:bodyPr>
          <a:lstStyle/>
          <a:p>
            <a:pPr lvl="2"/>
            <a:r>
              <a:rPr lang="en-US" sz="3000" dirty="0">
                <a:latin typeface="Ebrima" panose="02000000000000000000" pitchFamily="2" charset="0"/>
                <a:ea typeface="Ebrima" panose="02000000000000000000" pitchFamily="2" charset="0"/>
                <a:cs typeface="Ebrima" panose="02000000000000000000" pitchFamily="2" charset="0"/>
              </a:rPr>
              <a:t>Business and Professions Code Section 12210 mandates county sealers to inspect/test the devices in their jurisdiction used for commercial purposes.</a:t>
            </a:r>
          </a:p>
          <a:p>
            <a:pPr lvl="2"/>
            <a:r>
              <a:rPr lang="en-US" sz="3000" dirty="0">
                <a:latin typeface="Ebrima" panose="02000000000000000000" pitchFamily="2" charset="0"/>
                <a:ea typeface="Ebrima" panose="02000000000000000000" pitchFamily="2" charset="0"/>
                <a:cs typeface="Ebrima" panose="02000000000000000000" pitchFamily="2" charset="0"/>
              </a:rPr>
              <a:t>If Counties do not take on the function of registering, testing or sealing weighing devices, CDFA will step in and assume the County’s function.</a:t>
            </a: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358922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CUP and BOP Update</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1036320" y="2377439"/>
            <a:ext cx="9257862" cy="3558749"/>
          </a:xfrm>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CUP</a:t>
            </a:r>
            <a:r>
              <a:rPr lang="en-US" sz="3600" dirty="0">
                <a:latin typeface="Ebrima" panose="02000000000000000000" pitchFamily="2" charset="0"/>
                <a:ea typeface="Ebrima" panose="02000000000000000000" pitchFamily="2" charset="0"/>
                <a:cs typeface="Ebrima" panose="02000000000000000000" pitchFamily="2" charset="0"/>
              </a:rPr>
              <a:t> – 224 </a:t>
            </a:r>
          </a:p>
          <a:p>
            <a:r>
              <a:rPr lang="en-US" sz="3600" b="1" dirty="0">
                <a:latin typeface="Ebrima" panose="02000000000000000000" pitchFamily="2" charset="0"/>
                <a:ea typeface="Ebrima" panose="02000000000000000000" pitchFamily="2" charset="0"/>
                <a:cs typeface="Ebrima" panose="02000000000000000000" pitchFamily="2" charset="0"/>
              </a:rPr>
              <a:t>BOP</a:t>
            </a:r>
            <a:r>
              <a:rPr lang="en-US" sz="3600" dirty="0">
                <a:latin typeface="Ebrima" panose="02000000000000000000" pitchFamily="2" charset="0"/>
                <a:ea typeface="Ebrima" panose="02000000000000000000" pitchFamily="2" charset="0"/>
                <a:cs typeface="Ebrima" panose="02000000000000000000" pitchFamily="2" charset="0"/>
              </a:rPr>
              <a:t> – 222 </a:t>
            </a:r>
          </a:p>
          <a:p>
            <a:pPr lvl="1"/>
            <a:r>
              <a:rPr lang="en-US" sz="3200" dirty="0">
                <a:latin typeface="Ebrima" panose="02000000000000000000" pitchFamily="2" charset="0"/>
                <a:ea typeface="Ebrima" panose="02000000000000000000" pitchFamily="2" charset="0"/>
                <a:cs typeface="Ebrima" panose="02000000000000000000" pitchFamily="2" charset="0"/>
              </a:rPr>
              <a:t>(Issued 10 incl. 9 non-operational)</a:t>
            </a:r>
          </a:p>
        </p:txBody>
      </p:sp>
    </p:spTree>
    <p:extLst>
      <p:ext uri="{BB962C8B-B14F-4D97-AF65-F5344CB8AC3E}">
        <p14:creationId xmlns:p14="http://schemas.microsoft.com/office/powerpoint/2010/main" val="1175008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a:xfrm>
            <a:off x="578721" y="753229"/>
            <a:ext cx="9613861" cy="1080938"/>
          </a:xfrm>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Q&amp;A</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2"/>
            <a:ext cx="9613861" cy="3767899"/>
          </a:xfrm>
        </p:spPr>
        <p:txBody>
          <a:bodyPr>
            <a:normAutofit lnSpcReduction="10000"/>
          </a:bodyPr>
          <a:lstStyle/>
          <a:p>
            <a:pPr lvl="2"/>
            <a:r>
              <a:rPr lang="en-US" sz="3200" b="1" u="sng" dirty="0">
                <a:latin typeface="Ebrima" panose="02000000000000000000" pitchFamily="2" charset="0"/>
                <a:ea typeface="Ebrima" panose="02000000000000000000" pitchFamily="2" charset="0"/>
                <a:cs typeface="Ebrima" panose="02000000000000000000" pitchFamily="2" charset="0"/>
              </a:rPr>
              <a:t>Reminders:</a:t>
            </a:r>
            <a:r>
              <a:rPr lang="en-US" sz="3200" u="sng" dirty="0">
                <a:latin typeface="Ebrima" panose="02000000000000000000" pitchFamily="2" charset="0"/>
                <a:ea typeface="Ebrima" panose="02000000000000000000" pitchFamily="2" charset="0"/>
                <a:cs typeface="Ebrima" panose="02000000000000000000" pitchFamily="2" charset="0"/>
              </a:rPr>
              <a:t>  </a:t>
            </a:r>
          </a:p>
          <a:p>
            <a:pPr lvl="2">
              <a:buFont typeface="Wingdings" panose="05000000000000000000" pitchFamily="2" charset="2"/>
              <a:buChar char="ü"/>
            </a:pPr>
            <a:r>
              <a:rPr lang="en-US" sz="3200" dirty="0">
                <a:latin typeface="Ebrima" panose="02000000000000000000" pitchFamily="2" charset="0"/>
                <a:ea typeface="Ebrima" panose="02000000000000000000" pitchFamily="2" charset="0"/>
                <a:cs typeface="Ebrima" panose="02000000000000000000" pitchFamily="2" charset="0"/>
              </a:rPr>
              <a:t> This meeting is being recorded. Please wait for the microphone before asking your question.</a:t>
            </a:r>
          </a:p>
          <a:p>
            <a:pPr lvl="2">
              <a:buFont typeface="Wingdings" panose="05000000000000000000" pitchFamily="2" charset="2"/>
              <a:buChar char="ü"/>
            </a:pPr>
            <a:r>
              <a:rPr lang="en-US" sz="3200" dirty="0">
                <a:latin typeface="Ebrima" panose="02000000000000000000" pitchFamily="2" charset="0"/>
                <a:ea typeface="Ebrima" panose="02000000000000000000" pitchFamily="2" charset="0"/>
                <a:cs typeface="Ebrima" panose="02000000000000000000" pitchFamily="2" charset="0"/>
              </a:rPr>
              <a:t> Video of the meeting and PowerPoint presentation will be posted at www.cityofsacramento.org /cannabis</a:t>
            </a:r>
          </a:p>
          <a:p>
            <a:pPr lvl="2">
              <a:buFont typeface="Wingdings" panose="05000000000000000000" pitchFamily="2" charset="2"/>
              <a:buChar char="ü"/>
            </a:pPr>
            <a:r>
              <a:rPr lang="en-US" sz="3200" dirty="0">
                <a:latin typeface="Ebrima" panose="02000000000000000000" pitchFamily="2" charset="0"/>
                <a:ea typeface="Ebrima" panose="02000000000000000000" pitchFamily="2" charset="0"/>
                <a:cs typeface="Ebrima" panose="02000000000000000000" pitchFamily="2" charset="0"/>
              </a:rPr>
              <a:t>Next stakeholder meeting: June 25, 2018</a:t>
            </a:r>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200" dirty="0">
              <a:latin typeface="Ebrima" panose="02000000000000000000" pitchFamily="2" charset="0"/>
              <a:ea typeface="Ebrima" panose="02000000000000000000" pitchFamily="2" charset="0"/>
              <a:cs typeface="Ebrima" panose="02000000000000000000" pitchFamily="2" charset="0"/>
            </a:endParaRP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260283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a:xfrm>
            <a:off x="578721" y="753229"/>
            <a:ext cx="9613861" cy="1080938"/>
          </a:xfrm>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Contact us: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0" y="2225040"/>
            <a:ext cx="6370719" cy="3879731"/>
          </a:xfrm>
        </p:spPr>
        <p:txBody>
          <a:bodyPr>
            <a:normAutofit fontScale="92500" lnSpcReduction="20000"/>
          </a:bodyPr>
          <a:lstStyle/>
          <a:p>
            <a:pPr marL="914400" lvl="2" indent="0" algn="ctr">
              <a:buNone/>
            </a:pPr>
            <a:r>
              <a:rPr lang="en-US" sz="3600" b="1" dirty="0">
                <a:latin typeface="Ebrima" panose="02000000000000000000" pitchFamily="2" charset="0"/>
                <a:ea typeface="Ebrima" panose="02000000000000000000" pitchFamily="2" charset="0"/>
                <a:cs typeface="Ebrima" panose="02000000000000000000" pitchFamily="2" charset="0"/>
              </a:rPr>
              <a:t>Office of Cannabis Policy &amp; Enforcement</a:t>
            </a:r>
          </a:p>
          <a:p>
            <a:pPr marL="914400" lvl="2" indent="0" algn="ctr">
              <a:buNone/>
            </a:pPr>
            <a:endParaRPr lang="en-US" sz="3600" b="1" dirty="0">
              <a:latin typeface="Ebrima" panose="02000000000000000000" pitchFamily="2" charset="0"/>
              <a:ea typeface="Ebrima" panose="02000000000000000000" pitchFamily="2" charset="0"/>
              <a:cs typeface="Ebrima" panose="02000000000000000000" pitchFamily="2" charset="0"/>
            </a:endParaRPr>
          </a:p>
          <a:p>
            <a:pPr marL="914400" lvl="2" indent="0" algn="ctr">
              <a:buNone/>
            </a:pPr>
            <a:r>
              <a:rPr lang="en-US" sz="2600" b="1" dirty="0">
                <a:latin typeface="Ebrima" panose="02000000000000000000" pitchFamily="2" charset="0"/>
                <a:ea typeface="Ebrima" panose="02000000000000000000" pitchFamily="2" charset="0"/>
                <a:cs typeface="Ebrima" panose="02000000000000000000" pitchFamily="2" charset="0"/>
              </a:rPr>
              <a:t>Phone: 916-808-8955</a:t>
            </a:r>
          </a:p>
          <a:p>
            <a:pPr marL="914400" lvl="2" indent="0" algn="ctr">
              <a:buNone/>
            </a:pPr>
            <a:endParaRPr lang="en-US" sz="3200" b="1" dirty="0">
              <a:latin typeface="Ebrima" panose="02000000000000000000" pitchFamily="2" charset="0"/>
              <a:ea typeface="Ebrima" panose="02000000000000000000" pitchFamily="2" charset="0"/>
              <a:cs typeface="Ebrima" panose="02000000000000000000" pitchFamily="2" charset="0"/>
              <a:hlinkClick r:id="rId2"/>
            </a:endParaRPr>
          </a:p>
          <a:p>
            <a:pPr marL="914400" lvl="2" indent="0" algn="ctr">
              <a:buNone/>
            </a:pPr>
            <a:r>
              <a:rPr lang="en-US" sz="2400" b="1" dirty="0">
                <a:latin typeface="Ebrima" panose="02000000000000000000" pitchFamily="2" charset="0"/>
                <a:ea typeface="Ebrima" panose="02000000000000000000" pitchFamily="2" charset="0"/>
                <a:cs typeface="Ebrima" panose="02000000000000000000" pitchFamily="2" charset="0"/>
                <a:hlinkClick r:id="rId2"/>
              </a:rPr>
              <a:t>Email:</a:t>
            </a:r>
          </a:p>
          <a:p>
            <a:pPr marL="914400" lvl="2" indent="0" algn="ctr">
              <a:buNone/>
            </a:pPr>
            <a:r>
              <a:rPr lang="en-US" sz="2400" b="1" dirty="0">
                <a:latin typeface="Ebrima" panose="02000000000000000000" pitchFamily="2" charset="0"/>
                <a:ea typeface="Ebrima" panose="02000000000000000000" pitchFamily="2" charset="0"/>
                <a:cs typeface="Ebrima" panose="02000000000000000000" pitchFamily="2" charset="0"/>
                <a:hlinkClick r:id="rId2"/>
              </a:rPr>
              <a:t>cannabis@cityofsacramento.org</a:t>
            </a:r>
            <a:endParaRPr lang="en-US" sz="2400" b="1" dirty="0">
              <a:latin typeface="Ebrima" panose="02000000000000000000" pitchFamily="2" charset="0"/>
              <a:ea typeface="Ebrima" panose="02000000000000000000" pitchFamily="2" charset="0"/>
              <a:cs typeface="Ebrima" panose="02000000000000000000" pitchFamily="2" charset="0"/>
            </a:endParaRPr>
          </a:p>
          <a:p>
            <a:pPr marL="914400" lvl="2" indent="0" algn="ctr">
              <a:buNone/>
            </a:pPr>
            <a:endParaRPr lang="en-US" sz="2400" b="1" dirty="0">
              <a:latin typeface="Ebrima" panose="02000000000000000000" pitchFamily="2" charset="0"/>
              <a:ea typeface="Ebrima" panose="02000000000000000000" pitchFamily="2" charset="0"/>
              <a:cs typeface="Ebrima" panose="02000000000000000000" pitchFamily="2" charset="0"/>
            </a:endParaRPr>
          </a:p>
          <a:p>
            <a:pPr marL="914400" lvl="2" indent="0" algn="ctr">
              <a:buNone/>
            </a:pPr>
            <a:r>
              <a:rPr lang="en-US" sz="3200" b="1" dirty="0">
                <a:latin typeface="Ebrima" panose="02000000000000000000" pitchFamily="2" charset="0"/>
                <a:ea typeface="Ebrima" panose="02000000000000000000" pitchFamily="2" charset="0"/>
                <a:cs typeface="Ebrima" panose="02000000000000000000" pitchFamily="2" charset="0"/>
              </a:rPr>
              <a:t> </a:t>
            </a:r>
            <a:r>
              <a:rPr lang="en-US" sz="2600" b="1" dirty="0">
                <a:latin typeface="Ebrima" panose="02000000000000000000" pitchFamily="2" charset="0"/>
                <a:ea typeface="Ebrima" panose="02000000000000000000" pitchFamily="2" charset="0"/>
                <a:cs typeface="Ebrima" panose="02000000000000000000" pitchFamily="2" charset="0"/>
              </a:rPr>
              <a:t>On the web:</a:t>
            </a:r>
          </a:p>
          <a:p>
            <a:pPr marL="914400" lvl="2" indent="0" algn="ctr">
              <a:buNone/>
            </a:pPr>
            <a:r>
              <a:rPr lang="en-US" sz="2400" dirty="0">
                <a:latin typeface="Ebrima" panose="02000000000000000000" pitchFamily="2" charset="0"/>
                <a:ea typeface="Ebrima" panose="02000000000000000000" pitchFamily="2" charset="0"/>
                <a:cs typeface="Ebrima" panose="02000000000000000000" pitchFamily="2" charset="0"/>
              </a:rPr>
              <a:t>www.cityofsacramento.org/cannabis</a:t>
            </a:r>
          </a:p>
          <a:p>
            <a:pPr marL="914400" lvl="2" indent="0">
              <a:buNone/>
            </a:pPr>
            <a:endParaRPr lang="en-US" sz="3200" dirty="0">
              <a:latin typeface="Ebrima" panose="02000000000000000000" pitchFamily="2" charset="0"/>
              <a:ea typeface="Ebrima" panose="02000000000000000000" pitchFamily="2" charset="0"/>
              <a:cs typeface="Ebrima" panose="02000000000000000000" pitchFamily="2" charset="0"/>
            </a:endParaRPr>
          </a:p>
          <a:p>
            <a:pPr lvl="2"/>
            <a:endParaRPr lang="en-US" sz="3000" dirty="0">
              <a:latin typeface="Ebrima" panose="02000000000000000000" pitchFamily="2" charset="0"/>
              <a:ea typeface="Ebrima" panose="02000000000000000000" pitchFamily="2" charset="0"/>
              <a:cs typeface="Ebrima" panose="02000000000000000000" pitchFamily="2" charset="0"/>
            </a:endParaRPr>
          </a:p>
          <a:p>
            <a:pPr marL="914400" lvl="2" indent="0">
              <a:buNone/>
            </a:pPr>
            <a:endParaRPr lang="en-US" sz="3000" dirty="0">
              <a:latin typeface="Ebrima" panose="02000000000000000000" pitchFamily="2" charset="0"/>
              <a:ea typeface="Ebrima" panose="02000000000000000000" pitchFamily="2" charset="0"/>
              <a:cs typeface="Ebrima" panose="02000000000000000000" pitchFamily="2" charset="0"/>
            </a:endParaRPr>
          </a:p>
          <a:p>
            <a:pPr marL="457200" lvl="1" indent="0">
              <a:buNone/>
            </a:pPr>
            <a:endParaRPr lang="en-US" sz="3200" dirty="0">
              <a:latin typeface="Ebrima" panose="02000000000000000000" pitchFamily="2" charset="0"/>
              <a:ea typeface="Ebrima" panose="02000000000000000000" pitchFamily="2" charset="0"/>
              <a:cs typeface="Ebrima" panose="02000000000000000000" pitchFamily="2" charset="0"/>
            </a:endParaRPr>
          </a:p>
        </p:txBody>
      </p:sp>
      <p:pic>
        <p:nvPicPr>
          <p:cNvPr id="5" name="Picture 4" descr="A picture containing clipart&#10;&#10;Description generated with very high confidence">
            <a:extLst>
              <a:ext uri="{FF2B5EF4-FFF2-40B4-BE49-F238E27FC236}">
                <a16:creationId xmlns:a16="http://schemas.microsoft.com/office/drawing/2014/main" id="{7166C63B-4F66-441D-8751-BAB0DD3A3151}"/>
              </a:ext>
            </a:extLst>
          </p:cNvPr>
          <p:cNvPicPr>
            <a:picLocks noChangeAspect="1"/>
          </p:cNvPicPr>
          <p:nvPr/>
        </p:nvPicPr>
        <p:blipFill>
          <a:blip r:embed="rId3"/>
          <a:stretch>
            <a:fillRect/>
          </a:stretch>
        </p:blipFill>
        <p:spPr>
          <a:xfrm>
            <a:off x="9616136" y="3429000"/>
            <a:ext cx="1010652" cy="1010654"/>
          </a:xfrm>
          <a:prstGeom prst="rect">
            <a:avLst/>
          </a:prstGeom>
        </p:spPr>
      </p:pic>
      <p:sp>
        <p:nvSpPr>
          <p:cNvPr id="6" name="TextBox 5">
            <a:extLst>
              <a:ext uri="{FF2B5EF4-FFF2-40B4-BE49-F238E27FC236}">
                <a16:creationId xmlns:a16="http://schemas.microsoft.com/office/drawing/2014/main" id="{89F2A646-2302-4AD1-94AC-1D2855A7EE39}"/>
              </a:ext>
            </a:extLst>
          </p:cNvPr>
          <p:cNvSpPr txBox="1"/>
          <p:nvPr/>
        </p:nvSpPr>
        <p:spPr>
          <a:xfrm>
            <a:off x="9312691" y="2841077"/>
            <a:ext cx="1759782" cy="369332"/>
          </a:xfrm>
          <a:prstGeom prst="rect">
            <a:avLst/>
          </a:prstGeom>
          <a:noFill/>
        </p:spPr>
        <p:txBody>
          <a:bodyPr wrap="square" rtlCol="0">
            <a:spAutoFit/>
          </a:bodyPr>
          <a:lstStyle/>
          <a:p>
            <a:r>
              <a:rPr lang="en-US" b="1" dirty="0">
                <a:latin typeface="Ebrima" panose="02000000000000000000" pitchFamily="2" charset="0"/>
                <a:ea typeface="Ebrima" panose="02000000000000000000" pitchFamily="2" charset="0"/>
                <a:cs typeface="Ebrima" panose="02000000000000000000" pitchFamily="2" charset="0"/>
              </a:rPr>
              <a:t>Follow us on:</a:t>
            </a:r>
          </a:p>
        </p:txBody>
      </p:sp>
    </p:spTree>
    <p:extLst>
      <p:ext uri="{BB962C8B-B14F-4D97-AF65-F5344CB8AC3E}">
        <p14:creationId xmlns:p14="http://schemas.microsoft.com/office/powerpoint/2010/main" val="1446778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Equity Program</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200" b="1" dirty="0">
                <a:latin typeface="Ebrima" panose="02000000000000000000" pitchFamily="2" charset="0"/>
                <a:ea typeface="Ebrima" panose="02000000000000000000" pitchFamily="2" charset="0"/>
                <a:cs typeface="Ebrima" panose="02000000000000000000" pitchFamily="2" charset="0"/>
              </a:rPr>
              <a:t>Request for Proposal for Program Facilitator</a:t>
            </a:r>
          </a:p>
          <a:p>
            <a:pPr lvl="1"/>
            <a:r>
              <a:rPr lang="en-US" sz="3200" dirty="0">
                <a:latin typeface="Ebrima" panose="02000000000000000000" pitchFamily="2" charset="0"/>
                <a:ea typeface="Ebrima" panose="02000000000000000000" pitchFamily="2" charset="0"/>
                <a:cs typeface="Ebrima" panose="02000000000000000000" pitchFamily="2" charset="0"/>
              </a:rPr>
              <a:t>Ready for release pending Council approval of resolution authorizing fee waivers and deferrals for qualifying participants</a:t>
            </a:r>
          </a:p>
          <a:p>
            <a:pPr lvl="1"/>
            <a:r>
              <a:rPr lang="en-US" sz="3200" dirty="0">
                <a:latin typeface="Ebrima" panose="02000000000000000000" pitchFamily="2" charset="0"/>
                <a:ea typeface="Ebrima" panose="02000000000000000000" pitchFamily="2" charset="0"/>
                <a:cs typeface="Ebrima" panose="02000000000000000000" pitchFamily="2" charset="0"/>
              </a:rPr>
              <a:t>City Council Meeting – 6/12/18</a:t>
            </a:r>
          </a:p>
        </p:txBody>
      </p:sp>
    </p:spTree>
    <p:extLst>
      <p:ext uri="{BB962C8B-B14F-4D97-AF65-F5344CB8AC3E}">
        <p14:creationId xmlns:p14="http://schemas.microsoft.com/office/powerpoint/2010/main" val="4263124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BCC Regs (Highlights)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Security</a:t>
            </a:r>
          </a:p>
          <a:p>
            <a:pPr lvl="1"/>
            <a:r>
              <a:rPr lang="en-US" sz="3200" dirty="0">
                <a:latin typeface="Ebrima" panose="02000000000000000000" pitchFamily="2" charset="0"/>
                <a:ea typeface="Ebrima" panose="02000000000000000000" pitchFamily="2" charset="0"/>
                <a:cs typeface="Ebrima" panose="02000000000000000000" pitchFamily="2" charset="0"/>
              </a:rPr>
              <a:t>Allows shared video surveillance, alarm system, security personnel</a:t>
            </a:r>
          </a:p>
          <a:p>
            <a:pPr lvl="1"/>
            <a:r>
              <a:rPr lang="en-US" sz="3200" dirty="0">
                <a:latin typeface="Ebrima" panose="02000000000000000000" pitchFamily="2" charset="0"/>
                <a:ea typeface="Ebrima" panose="02000000000000000000" pitchFamily="2" charset="0"/>
                <a:cs typeface="Ebrima" panose="02000000000000000000" pitchFamily="2" charset="0"/>
              </a:rPr>
              <a:t>All licensees shall be held responsible and subject to discipline for any violations of the video surveillance system</a:t>
            </a:r>
          </a:p>
        </p:txBody>
      </p:sp>
    </p:spTree>
    <p:extLst>
      <p:ext uri="{BB962C8B-B14F-4D97-AF65-F5344CB8AC3E}">
        <p14:creationId xmlns:p14="http://schemas.microsoft.com/office/powerpoint/2010/main" val="2751191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BCC Regs (Highlights)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Premises</a:t>
            </a:r>
          </a:p>
          <a:p>
            <a:pPr lvl="1"/>
            <a:r>
              <a:rPr lang="en-US" sz="3200" dirty="0">
                <a:latin typeface="Ebrima" panose="02000000000000000000" pitchFamily="2" charset="0"/>
                <a:ea typeface="Ebrima" panose="02000000000000000000" pitchFamily="2" charset="0"/>
                <a:cs typeface="Ebrima" panose="02000000000000000000" pitchFamily="2" charset="0"/>
              </a:rPr>
              <a:t>“Any premises that is next or adjacent to another premises engaging in manufacturing or cultivation shall be separated from those premises by walls and any doors leading to the cultivation or manufacturing premises shall remain closed.”</a:t>
            </a:r>
          </a:p>
        </p:txBody>
      </p:sp>
    </p:spTree>
    <p:extLst>
      <p:ext uri="{BB962C8B-B14F-4D97-AF65-F5344CB8AC3E}">
        <p14:creationId xmlns:p14="http://schemas.microsoft.com/office/powerpoint/2010/main" val="32408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BCC Regs (Highlights)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Delivery</a:t>
            </a:r>
          </a:p>
          <a:p>
            <a:pPr lvl="1"/>
            <a:r>
              <a:rPr lang="en-US" sz="3200" dirty="0">
                <a:latin typeface="Ebrima" panose="02000000000000000000" pitchFamily="2" charset="0"/>
                <a:ea typeface="Ebrima" panose="02000000000000000000" pitchFamily="2" charset="0"/>
                <a:cs typeface="Ebrima" panose="02000000000000000000" pitchFamily="2" charset="0"/>
              </a:rPr>
              <a:t>“…a delivery employee shall not carry goods valued in excess of $10,000…”</a:t>
            </a:r>
          </a:p>
          <a:p>
            <a:pPr lvl="1"/>
            <a:r>
              <a:rPr lang="en-US" sz="3200" dirty="0">
                <a:latin typeface="Ebrima" panose="02000000000000000000" pitchFamily="2" charset="0"/>
                <a:ea typeface="Ebrima" panose="02000000000000000000" pitchFamily="2" charset="0"/>
                <a:cs typeface="Ebrima" panose="02000000000000000000" pitchFamily="2" charset="0"/>
              </a:rPr>
              <a:t>“All customer requests for the delivery of cannabis goods must be received and prepared prior to leaving the premises…”</a:t>
            </a: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446208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BCC Regs (Highlights)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Distribution</a:t>
            </a:r>
          </a:p>
          <a:p>
            <a:pPr lvl="1"/>
            <a:r>
              <a:rPr lang="en-US" sz="3200" dirty="0">
                <a:latin typeface="Ebrima" panose="02000000000000000000" pitchFamily="2" charset="0"/>
                <a:ea typeface="Ebrima" panose="02000000000000000000" pitchFamily="2" charset="0"/>
                <a:cs typeface="Ebrima" panose="02000000000000000000" pitchFamily="2" charset="0"/>
              </a:rPr>
              <a:t>“…if premises are located within the same building or on the same parcel of land…cannabis goods may be transported by foot, hand truck, fork lift or other similar means…”</a:t>
            </a: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643777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Amendments to BCC Regs (Highlights)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p:txBody>
          <a:bodyPr>
            <a:normAutofit/>
          </a:bodyPr>
          <a:lstStyle/>
          <a:p>
            <a:r>
              <a:rPr lang="en-US" sz="3600" b="1" dirty="0">
                <a:latin typeface="Ebrima" panose="02000000000000000000" pitchFamily="2" charset="0"/>
                <a:ea typeface="Ebrima" panose="02000000000000000000" pitchFamily="2" charset="0"/>
                <a:cs typeface="Ebrima" panose="02000000000000000000" pitchFamily="2" charset="0"/>
              </a:rPr>
              <a:t>Testing Laboratories</a:t>
            </a:r>
          </a:p>
          <a:p>
            <a:pPr lvl="1"/>
            <a:r>
              <a:rPr lang="en-US" sz="3200" dirty="0">
                <a:latin typeface="Ebrima" panose="02000000000000000000" pitchFamily="2" charset="0"/>
                <a:ea typeface="Ebrima" panose="02000000000000000000" pitchFamily="2" charset="0"/>
                <a:cs typeface="Ebrima" panose="02000000000000000000" pitchFamily="2" charset="0"/>
              </a:rPr>
              <a:t>Language pertaining to “primary and duplicate sample” replaced with representative sample</a:t>
            </a:r>
          </a:p>
          <a:p>
            <a:pPr lvl="1"/>
            <a:r>
              <a:rPr lang="en-US" sz="3200" dirty="0">
                <a:latin typeface="Ebrima" panose="02000000000000000000" pitchFamily="2" charset="0"/>
                <a:ea typeface="Ebrima" panose="02000000000000000000" pitchFamily="2" charset="0"/>
                <a:cs typeface="Ebrima" panose="02000000000000000000" pitchFamily="2" charset="0"/>
              </a:rPr>
              <a:t>Representative sample = .035% of the total harvest batch weight</a:t>
            </a:r>
          </a:p>
          <a:p>
            <a:pPr lvl="1"/>
            <a:endParaRPr lang="en-US" sz="32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924032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AE5B-21BD-40D2-9F0D-02DDD76889F6}"/>
              </a:ext>
            </a:extLst>
          </p:cNvPr>
          <p:cNvSpPr>
            <a:spLocks noGrp="1"/>
          </p:cNvSpPr>
          <p:nvPr>
            <p:ph type="title"/>
          </p:nvPr>
        </p:nvSpPr>
        <p:spPr/>
        <p:txBody>
          <a:bodyPr>
            <a:normAutofit/>
          </a:bodyPr>
          <a:lstStyle/>
          <a:p>
            <a:r>
              <a:rPr lang="en-US" sz="4000" b="1" dirty="0">
                <a:latin typeface="Ebrima" panose="02000000000000000000" pitchFamily="2" charset="0"/>
                <a:ea typeface="Ebrima" panose="02000000000000000000" pitchFamily="2" charset="0"/>
                <a:cs typeface="Ebrima" panose="02000000000000000000" pitchFamily="2" charset="0"/>
              </a:rPr>
              <a:t>Sale of Cannabis Accessories</a:t>
            </a:r>
          </a:p>
        </p:txBody>
      </p:sp>
      <p:sp>
        <p:nvSpPr>
          <p:cNvPr id="3" name="Content Placeholder 2">
            <a:extLst>
              <a:ext uri="{FF2B5EF4-FFF2-40B4-BE49-F238E27FC236}">
                <a16:creationId xmlns:a16="http://schemas.microsoft.com/office/drawing/2014/main" id="{8B783F28-847F-4148-9D1B-9742186FDA7D}"/>
              </a:ext>
            </a:extLst>
          </p:cNvPr>
          <p:cNvSpPr>
            <a:spLocks noGrp="1"/>
          </p:cNvSpPr>
          <p:nvPr>
            <p:ph idx="1"/>
          </p:nvPr>
        </p:nvSpPr>
        <p:spPr>
          <a:xfrm>
            <a:off x="680321" y="2336873"/>
            <a:ext cx="10038479" cy="3599316"/>
          </a:xfrm>
        </p:spPr>
        <p:txBody>
          <a:bodyPr>
            <a:normAutofit/>
          </a:bodyPr>
          <a:lstStyle/>
          <a:p>
            <a:pPr lvl="1"/>
            <a:r>
              <a:rPr lang="en-US" sz="3200" b="1" dirty="0">
                <a:latin typeface="Ebrima" panose="02000000000000000000" pitchFamily="2" charset="0"/>
                <a:ea typeface="Ebrima" panose="02000000000000000000" pitchFamily="2" charset="0"/>
                <a:cs typeface="Ebrima" panose="02000000000000000000" pitchFamily="2" charset="0"/>
              </a:rPr>
              <a:t>Chapter 5.150.415</a:t>
            </a:r>
          </a:p>
          <a:p>
            <a:pPr marL="457200" lvl="1" indent="0">
              <a:buNone/>
            </a:pPr>
            <a:r>
              <a:rPr lang="en-US" sz="3200" dirty="0">
                <a:latin typeface="Ebrima" panose="02000000000000000000" pitchFamily="2" charset="0"/>
                <a:ea typeface="Ebrima" panose="02000000000000000000" pitchFamily="2" charset="0"/>
                <a:cs typeface="Ebrima" panose="02000000000000000000" pitchFamily="2" charset="0"/>
              </a:rPr>
              <a:t>	“A cannabis business that is expressly authorized to sell cannabis…may also sell cannabis accessories and display cannabis accessories on up to 150 sq. ft. of their site.”</a:t>
            </a:r>
          </a:p>
        </p:txBody>
      </p:sp>
    </p:spTree>
    <p:extLst>
      <p:ext uri="{BB962C8B-B14F-4D97-AF65-F5344CB8AC3E}">
        <p14:creationId xmlns:p14="http://schemas.microsoft.com/office/powerpoint/2010/main" val="62274276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2825</TotalTime>
  <Words>794</Words>
  <Application>Microsoft Office PowerPoint</Application>
  <PresentationFormat>Widescreen</PresentationFormat>
  <Paragraphs>111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Ebrima</vt:lpstr>
      <vt:lpstr>Trebuchet MS</vt:lpstr>
      <vt:lpstr>Wingdings</vt:lpstr>
      <vt:lpstr>Berlin</vt:lpstr>
      <vt:lpstr>Monthly Stakeholder Meeting May 31, 2018</vt:lpstr>
      <vt:lpstr>CUP and BOP Update</vt:lpstr>
      <vt:lpstr>Equity Program</vt:lpstr>
      <vt:lpstr>Amendments to BCC Regs (Highlights)</vt:lpstr>
      <vt:lpstr>Amendments to BCC Regs (Highlights)</vt:lpstr>
      <vt:lpstr>Amendments to BCC Regs (Highlights)</vt:lpstr>
      <vt:lpstr>Amendments to BCC Regs (Highlights)</vt:lpstr>
      <vt:lpstr>Amendments to BCC Regs (Highlights)</vt:lpstr>
      <vt:lpstr>Sale of Cannabis Accessories</vt:lpstr>
      <vt:lpstr>CUP Sq. Ft. Cap in Power Inn Alliance</vt:lpstr>
      <vt:lpstr>Proposed Delivery BOP Cap in Power Inn Alliance</vt:lpstr>
      <vt:lpstr>Registered Cultivators</vt:lpstr>
      <vt:lpstr>BOTs for Operating Businesses</vt:lpstr>
      <vt:lpstr>Proposed Amendments to Distribution</vt:lpstr>
      <vt:lpstr>Amendments to Distribution (cont.)</vt:lpstr>
      <vt:lpstr>Amendments to Distribution (cont.)</vt:lpstr>
      <vt:lpstr>Late Penalty &amp; Appeal Fees</vt:lpstr>
      <vt:lpstr>Title 5 Cleanup</vt:lpstr>
      <vt:lpstr>Weights and Measures</vt:lpstr>
      <vt:lpstr>Q&amp;A</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Monthly Stakeholder Meeting May 31, 2018</dc:title>
  <dc:creator>Zarah Cruz</dc:creator>
  <cp:lastModifiedBy>Zarah Cruz</cp:lastModifiedBy>
  <cp:revision>18</cp:revision>
  <dcterms:created xsi:type="dcterms:W3CDTF">2018-05-29T17:38:03Z</dcterms:created>
  <dcterms:modified xsi:type="dcterms:W3CDTF">2018-06-04T16:10:10Z</dcterms:modified>
</cp:coreProperties>
</file>