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4"/>
  </p:sldMasterIdLst>
  <p:notesMasterIdLst>
    <p:notesMasterId r:id="rId37"/>
  </p:notesMasterIdLst>
  <p:sldIdLst>
    <p:sldId id="256" r:id="rId5"/>
    <p:sldId id="314" r:id="rId6"/>
    <p:sldId id="454" r:id="rId7"/>
    <p:sldId id="307" r:id="rId8"/>
    <p:sldId id="455" r:id="rId9"/>
    <p:sldId id="442" r:id="rId10"/>
    <p:sldId id="453" r:id="rId11"/>
    <p:sldId id="429" r:id="rId12"/>
    <p:sldId id="308" r:id="rId13"/>
    <p:sldId id="443" r:id="rId14"/>
    <p:sldId id="447" r:id="rId15"/>
    <p:sldId id="311" r:id="rId16"/>
    <p:sldId id="431" r:id="rId17"/>
    <p:sldId id="444" r:id="rId18"/>
    <p:sldId id="445" r:id="rId19"/>
    <p:sldId id="313" r:id="rId20"/>
    <p:sldId id="435" r:id="rId21"/>
    <p:sldId id="436" r:id="rId22"/>
    <p:sldId id="439" r:id="rId23"/>
    <p:sldId id="322" r:id="rId24"/>
    <p:sldId id="441" r:id="rId25"/>
    <p:sldId id="458" r:id="rId26"/>
    <p:sldId id="321" r:id="rId27"/>
    <p:sldId id="440" r:id="rId28"/>
    <p:sldId id="457" r:id="rId29"/>
    <p:sldId id="323" r:id="rId30"/>
    <p:sldId id="318" r:id="rId31"/>
    <p:sldId id="446" r:id="rId32"/>
    <p:sldId id="286" r:id="rId33"/>
    <p:sldId id="325" r:id="rId34"/>
    <p:sldId id="276" r:id="rId35"/>
    <p:sldId id="312" r:id="rId36"/>
  </p:sldIdLst>
  <p:sldSz cx="9144000" cy="5143500" type="screen16x9"/>
  <p:notesSz cx="7010400" cy="9296400"/>
  <p:embeddedFontLst>
    <p:embeddedFont>
      <p:font typeface="Gill Sans MT" panose="020B0502020104020203" pitchFamily="34" charset="0"/>
      <p:regular r:id="rId38"/>
      <p:bold r:id="rId39"/>
      <p:italic r:id="rId40"/>
      <p:boldItalic r:id="rId41"/>
    </p:embeddedFont>
    <p:embeddedFont>
      <p:font typeface="Roboto" panose="02000000000000000000" pitchFamily="2" charset="0"/>
      <p:regular r:id="rId42"/>
      <p:bold r:id="rId43"/>
      <p:italic r:id="rId44"/>
      <p:boldItalic r:id="rId4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2" pos="4272" userDrawn="1">
          <p15:clr>
            <a:srgbClr val="A4A3A4"/>
          </p15:clr>
        </p15:guide>
        <p15:guide id="3" orient="horz" pos="28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9FDC27D-7298-B912-988B-20B017F8F7DE}" name="Peter Coletto" initials="PC" userId="S::pcoletto@cityofsacramento.org::eef4879d-97ff-418f-9913-66c4285e3c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F3A"/>
    <a:srgbClr val="2A3B66"/>
    <a:srgbClr val="81448A"/>
    <a:srgbClr val="7A2221"/>
    <a:srgbClr val="9DC6E9"/>
    <a:srgbClr val="C36F2A"/>
    <a:srgbClr val="7BB179"/>
    <a:srgbClr val="000000"/>
    <a:srgbClr val="AB7AA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56" autoAdjust="0"/>
    <p:restoredTop sz="80266" autoAdjust="0"/>
  </p:normalViewPr>
  <p:slideViewPr>
    <p:cSldViewPr snapToGrid="0">
      <p:cViewPr varScale="1">
        <p:scale>
          <a:sx n="112" d="100"/>
          <a:sy n="112" d="100"/>
        </p:scale>
        <p:origin x="246" y="102"/>
      </p:cViewPr>
      <p:guideLst>
        <p:guide pos="4272"/>
        <p:guide orient="horz" pos="2820"/>
      </p:guideLst>
    </p:cSldViewPr>
  </p:slideViewPr>
  <p:outlineViewPr>
    <p:cViewPr>
      <p:scale>
        <a:sx n="33" d="100"/>
        <a:sy n="33" d="100"/>
      </p:scale>
      <p:origin x="0" y="-340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font" Target="fonts/font2.fntdata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font" Target="fonts/font5.fntdata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font" Target="fonts/font3.fntdata"/><Relationship Id="rId45" Type="http://schemas.openxmlformats.org/officeDocument/2006/relationships/font" Target="fonts/font8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font" Target="fonts/font7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font" Target="fonts/font6.fntdata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microsoft.com/office/2018/10/relationships/authors" Target="author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font" Target="fonts/font1.fntdata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Coletto" userId="eef4879d-97ff-418f-9913-66c4285e3c57" providerId="ADAL" clId="{B70EF06F-B8C1-4F0B-864E-7959E5C6C430}"/>
    <pc:docChg chg="modSld">
      <pc:chgData name="Peter Coletto" userId="eef4879d-97ff-418f-9913-66c4285e3c57" providerId="ADAL" clId="{B70EF06F-B8C1-4F0B-864E-7959E5C6C430}" dt="2026-03-03T16:14:02.211" v="3" actId="20577"/>
      <pc:docMkLst>
        <pc:docMk/>
      </pc:docMkLst>
      <pc:sldChg chg="modSp mod">
        <pc:chgData name="Peter Coletto" userId="eef4879d-97ff-418f-9913-66c4285e3c57" providerId="ADAL" clId="{B70EF06F-B8C1-4F0B-864E-7959E5C6C430}" dt="2026-03-03T16:14:02.211" v="3" actId="20577"/>
        <pc:sldMkLst>
          <pc:docMk/>
          <pc:sldMk cId="1423899715" sldId="454"/>
        </pc:sldMkLst>
        <pc:spChg chg="mod">
          <ac:chgData name="Peter Coletto" userId="eef4879d-97ff-418f-9913-66c4285e3c57" providerId="ADAL" clId="{B70EF06F-B8C1-4F0B-864E-7959E5C6C430}" dt="2026-03-03T16:14:02.211" v="3" actId="20577"/>
          <ac:spMkLst>
            <pc:docMk/>
            <pc:sldMk cId="1423899715" sldId="454"/>
            <ac:spMk id="5" creationId="{1F684A48-E958-9774-6542-3F8AE4E2E3C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saccity-my.sharepoint.com/personal/pcoletto_cityofsacramento_org/Documents/FY25%20Approved%20Budget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saccity-my.sharepoint.com/personal/pcoletto_cityofsacramento_org/Documents/FY25%20Approved%20Budget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saccity-my.sharepoint.com/personal/pcoletto_cityofsacramento_org/Documents/March%203%20chart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saccity-my.sharepoint.com/personal/pcoletto_cityofsacramento_org/Documents/FY25%20Approved%20Budget%20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691065799906361"/>
          <c:y val="0.18014130855145999"/>
          <c:w val="0.36966614457169811"/>
          <c:h val="0.7250073525835936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378-4326-A97A-15F40C937DE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378-4326-A97A-15F40C937D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D378-4326-A97A-15F40C937DEB}"/>
              </c:ext>
            </c:extLst>
          </c:dPt>
          <c:dPt>
            <c:idx val="3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378-4326-A97A-15F40C937DEB}"/>
              </c:ext>
            </c:extLst>
          </c:dPt>
          <c:dLbls>
            <c:dLbl>
              <c:idx val="0"/>
              <c:layout>
                <c:manualLayout>
                  <c:x val="0.14052061114040054"/>
                  <c:y val="5.808471565764518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78-4326-A97A-15F40C937DEB}"/>
                </c:ext>
              </c:extLst>
            </c:dLbl>
            <c:dLbl>
              <c:idx val="1"/>
              <c:layout>
                <c:manualLayout>
                  <c:x val="-0.14009742492843089"/>
                  <c:y val="5.147179039463099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8-4326-A97A-15F40C937DEB}"/>
                </c:ext>
              </c:extLst>
            </c:dLbl>
            <c:dLbl>
              <c:idx val="2"/>
              <c:layout>
                <c:manualLayout>
                  <c:x val="-0.13946016600376548"/>
                  <c:y val="-3.529240124959189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378-4326-A97A-15F40C937DEB}"/>
                </c:ext>
              </c:extLst>
            </c:dLbl>
            <c:dLbl>
              <c:idx val="3"/>
              <c:layout>
                <c:manualLayout>
                  <c:x val="-4.9175206058269631E-2"/>
                  <c:y val="-0.1735258359366496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78-4326-A97A-15F40C937D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General Funds</c:v>
                </c:pt>
                <c:pt idx="1">
                  <c:v>Enterprise Funds</c:v>
                </c:pt>
                <c:pt idx="2">
                  <c:v>Internal Service Funds</c:v>
                </c:pt>
                <c:pt idx="3">
                  <c:v>Other Restricted Funds</c:v>
                </c:pt>
              </c:strCache>
            </c:strRef>
          </c:cat>
          <c:val>
            <c:numRef>
              <c:f>Sheet1!$B$2:$B$5</c:f>
              <c:numCache>
                <c:formatCode>_("$"* #,##0.0_);_("$"* \(#,##0.0\);_("$"* "-"??_);_(@_)</c:formatCode>
                <c:ptCount val="4"/>
                <c:pt idx="0">
                  <c:v>872.5</c:v>
                </c:pt>
                <c:pt idx="1">
                  <c:v>460</c:v>
                </c:pt>
                <c:pt idx="2">
                  <c:v>147.30000000000001</c:v>
                </c:pt>
                <c:pt idx="3">
                  <c:v>195.2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78-4326-A97A-15F40C937D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757643517937035E-2"/>
          <c:y val="8.0563245828057753E-2"/>
          <c:w val="0.93704080876456186"/>
          <c:h val="0.6075471771931704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Bradley-Burns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FY
2019/20</c:v>
                </c:pt>
                <c:pt idx="1">
                  <c:v>FY
2020/21</c:v>
                </c:pt>
                <c:pt idx="2">
                  <c:v>FY
2021/22</c:v>
                </c:pt>
                <c:pt idx="3">
                  <c:v>FY
2022/23</c:v>
                </c:pt>
                <c:pt idx="4">
                  <c:v>FY
2023/24</c:v>
                </c:pt>
                <c:pt idx="5">
                  <c:v>FY
2024/25</c:v>
                </c:pt>
                <c:pt idx="6">
                  <c:v>FY
2025/26 Proj</c:v>
                </c:pt>
              </c:strCache>
            </c:strRef>
          </c:cat>
          <c:val>
            <c:numRef>
              <c:f>Sheet1!$B$2:$B$8</c:f>
              <c:numCache>
                <c:formatCode>_("$"* #,##0.0_);_("$"* \(#,##0.0\);_("$"* "-"??_);_(@_)</c:formatCode>
                <c:ptCount val="7"/>
                <c:pt idx="0">
                  <c:v>85</c:v>
                </c:pt>
                <c:pt idx="1">
                  <c:v>91.9</c:v>
                </c:pt>
                <c:pt idx="2">
                  <c:v>107.1</c:v>
                </c:pt>
                <c:pt idx="3">
                  <c:v>106.7</c:v>
                </c:pt>
                <c:pt idx="4">
                  <c:v>104.1</c:v>
                </c:pt>
                <c:pt idx="5">
                  <c:v>103.7</c:v>
                </c:pt>
                <c:pt idx="6">
                  <c:v>102.8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8D8-42BD-B64F-5121465DA7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Measure U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FY
2019/20</c:v>
                </c:pt>
                <c:pt idx="1">
                  <c:v>FY
2020/21</c:v>
                </c:pt>
                <c:pt idx="2">
                  <c:v>FY
2021/22</c:v>
                </c:pt>
                <c:pt idx="3">
                  <c:v>FY
2022/23</c:v>
                </c:pt>
                <c:pt idx="4">
                  <c:v>FY
2023/24</c:v>
                </c:pt>
                <c:pt idx="5">
                  <c:v>FY
2024/25</c:v>
                </c:pt>
                <c:pt idx="6">
                  <c:v>FY
2025/26 Proj</c:v>
                </c:pt>
              </c:strCache>
            </c:strRef>
          </c:cat>
          <c:val>
            <c:numRef>
              <c:f>Sheet1!$C$2:$C$8</c:f>
              <c:numCache>
                <c:formatCode>_("$"* #,##0.0_);_("$"* \(#,##0.0\);_("$"* "-"??_);_(@_)</c:formatCode>
                <c:ptCount val="7"/>
                <c:pt idx="0">
                  <c:v>103.9</c:v>
                </c:pt>
                <c:pt idx="1">
                  <c:v>116.8</c:v>
                </c:pt>
                <c:pt idx="2">
                  <c:v>133.30000000000001</c:v>
                </c:pt>
                <c:pt idx="3">
                  <c:v>130.5</c:v>
                </c:pt>
                <c:pt idx="4">
                  <c:v>134.30000000000001</c:v>
                </c:pt>
                <c:pt idx="5">
                  <c:v>134.69999999999999</c:v>
                </c:pt>
                <c:pt idx="6">
                  <c:v>134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8D8-42BD-B64F-5121465DA7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9767296"/>
        <c:axId val="999754816"/>
      </c:lineChart>
      <c:catAx>
        <c:axId val="999767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9754816"/>
        <c:crosses val="autoZero"/>
        <c:auto val="1"/>
        <c:lblAlgn val="ctr"/>
        <c:lblOffset val="100"/>
        <c:noMultiLvlLbl val="0"/>
      </c:catAx>
      <c:valAx>
        <c:axId val="999754816"/>
        <c:scaling>
          <c:orientation val="minMax"/>
        </c:scaling>
        <c:delete val="1"/>
        <c:axPos val="l"/>
        <c:numFmt formatCode="_(&quot;$&quot;* #,##0.0_);_(&quot;$&quot;* \(#,##0.0\);_(&quot;$&quot;* &quot;-&quot;??_);_(@_)" sourceLinked="1"/>
        <c:majorTickMark val="none"/>
        <c:minorTickMark val="none"/>
        <c:tickLblPos val="nextTo"/>
        <c:crossAx val="999767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F7-47BE-82B5-7992FACA8E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FY 2025/26</c:v>
                </c:pt>
                <c:pt idx="1">
                  <c:v>FY 2026/27</c:v>
                </c:pt>
                <c:pt idx="2">
                  <c:v>FY 2027/28</c:v>
                </c:pt>
                <c:pt idx="3">
                  <c:v>FY 2028/29</c:v>
                </c:pt>
                <c:pt idx="4">
                  <c:v>FY2029/30</c:v>
                </c:pt>
              </c:strCache>
            </c:strRef>
          </c:cat>
          <c:val>
            <c:numRef>
              <c:f>Sheet1!$B$2:$B$6</c:f>
              <c:numCache>
                <c:formatCode>_("$"* #,##0.0_);_("$"* \(#,##0.0\);_("$"* "-"??_);_(@_)</c:formatCode>
                <c:ptCount val="5"/>
                <c:pt idx="0">
                  <c:v>0.7</c:v>
                </c:pt>
                <c:pt idx="1">
                  <c:v>-66.2</c:v>
                </c:pt>
                <c:pt idx="2">
                  <c:v>-81.8</c:v>
                </c:pt>
                <c:pt idx="3">
                  <c:v>-99.4</c:v>
                </c:pt>
                <c:pt idx="4">
                  <c:v>-102.1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F7-47BE-82B5-7992FACA8E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25794208"/>
        <c:axId val="1225794688"/>
      </c:barChart>
      <c:catAx>
        <c:axId val="122579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5794688"/>
        <c:crosses val="autoZero"/>
        <c:auto val="1"/>
        <c:lblAlgn val="ctr"/>
        <c:lblOffset val="100"/>
        <c:noMultiLvlLbl val="0"/>
      </c:catAx>
      <c:valAx>
        <c:axId val="1225794688"/>
        <c:scaling>
          <c:orientation val="minMax"/>
        </c:scaling>
        <c:delete val="1"/>
        <c:axPos val="l"/>
        <c:numFmt formatCode="_(&quot;$&quot;* #,##0.0_);_(&quot;$&quot;* \(#,##0.0\);_(&quot;$&quot;* &quot;-&quot;??_);_(@_)" sourceLinked="1"/>
        <c:majorTickMark val="none"/>
        <c:minorTickMark val="none"/>
        <c:tickLblPos val="nextTo"/>
        <c:crossAx val="122579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734946125332887E-2"/>
          <c:y val="3.560809682751484E-2"/>
          <c:w val="0.96653010774933423"/>
          <c:h val="0.676338060739733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City General Fund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Sheet1!$B$3:$E$3</c:f>
              <c:strCache>
                <c:ptCount val="4"/>
                <c:pt idx="0">
                  <c:v>FY2023/24</c:v>
                </c:pt>
                <c:pt idx="1">
                  <c:v>FY2024/25</c:v>
                </c:pt>
                <c:pt idx="2">
                  <c:v>FY2025/26</c:v>
                </c:pt>
                <c:pt idx="3">
                  <c:v>FY2026/27 Forecast</c:v>
                </c:pt>
              </c:strCache>
            </c:strRef>
          </c:cat>
          <c:val>
            <c:numRef>
              <c:f>Sheet1!$B$4:$E$4</c:f>
              <c:numCache>
                <c:formatCode>_("$"* #,##0.0_);_("$"* \(#,##0.0\);_("$"* "-"??_);_(@_)</c:formatCode>
                <c:ptCount val="4"/>
                <c:pt idx="0">
                  <c:v>12.456</c:v>
                </c:pt>
                <c:pt idx="1">
                  <c:v>19.581</c:v>
                </c:pt>
                <c:pt idx="2">
                  <c:v>35.304000000000002</c:v>
                </c:pt>
                <c:pt idx="3">
                  <c:v>48.304000000000002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78-47DE-BCA1-72A762AD8336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State HHAP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03F-4244-8D44-5A7C4877F4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Sheet1!$B$3:$E$3</c:f>
              <c:strCache>
                <c:ptCount val="4"/>
                <c:pt idx="0">
                  <c:v>FY2023/24</c:v>
                </c:pt>
                <c:pt idx="1">
                  <c:v>FY2024/25</c:v>
                </c:pt>
                <c:pt idx="2">
                  <c:v>FY2025/26</c:v>
                </c:pt>
                <c:pt idx="3">
                  <c:v>FY2026/27 Forecast</c:v>
                </c:pt>
              </c:strCache>
            </c:strRef>
          </c:cat>
          <c:val>
            <c:numRef>
              <c:f>Sheet1!$B$5:$E$5</c:f>
              <c:numCache>
                <c:formatCode>_("$"* #,##0.0_);_("$"* \(#,##0.0\);_("$"* "-"??_);_(@_)</c:formatCode>
                <c:ptCount val="4"/>
                <c:pt idx="0">
                  <c:v>19.832999999999998</c:v>
                </c:pt>
                <c:pt idx="1">
                  <c:v>24.689</c:v>
                </c:pt>
                <c:pt idx="2">
                  <c:v>12.896000000000001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78-47DE-BCA1-72A762AD8336}"/>
            </c:ext>
          </c:extLst>
        </c:ser>
        <c:ser>
          <c:idx val="2"/>
          <c:order val="2"/>
          <c:tx>
            <c:strRef>
              <c:f>Sheet1!$A$6</c:f>
              <c:strCache>
                <c:ptCount val="1"/>
                <c:pt idx="0">
                  <c:v>Other Funding 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Sheet1!$B$3:$E$3</c:f>
              <c:strCache>
                <c:ptCount val="4"/>
                <c:pt idx="0">
                  <c:v>FY2023/24</c:v>
                </c:pt>
                <c:pt idx="1">
                  <c:v>FY2024/25</c:v>
                </c:pt>
                <c:pt idx="2">
                  <c:v>FY2025/26</c:v>
                </c:pt>
                <c:pt idx="3">
                  <c:v>FY2026/27 Forecast</c:v>
                </c:pt>
              </c:strCache>
            </c:strRef>
          </c:cat>
          <c:val>
            <c:numRef>
              <c:f>Sheet1!$B$6:$E$6</c:f>
              <c:numCache>
                <c:formatCode>_("$"* #,##0.0_);_("$"* \(#,##0.0\);_("$"* "-"??_);_(@_)</c:formatCode>
                <c:ptCount val="4"/>
                <c:pt idx="0">
                  <c:v>10.084</c:v>
                </c:pt>
                <c:pt idx="1">
                  <c:v>1.7270000000000001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78-47DE-BCA1-72A762AD8336}"/>
            </c:ext>
          </c:extLst>
        </c:ser>
        <c:ser>
          <c:idx val="3"/>
          <c:order val="3"/>
          <c:tx>
            <c:strRef>
              <c:f>Sheet1!$A$7</c:f>
              <c:strCache>
                <c:ptCount val="1"/>
                <c:pt idx="0">
                  <c:v>Total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Sheet1!$B$3:$E$3</c:f>
              <c:strCache>
                <c:ptCount val="4"/>
                <c:pt idx="0">
                  <c:v>FY2023/24</c:v>
                </c:pt>
                <c:pt idx="1">
                  <c:v>FY2024/25</c:v>
                </c:pt>
                <c:pt idx="2">
                  <c:v>FY2025/26</c:v>
                </c:pt>
                <c:pt idx="3">
                  <c:v>FY2026/27 Forecast</c:v>
                </c:pt>
              </c:strCache>
            </c:strRef>
          </c:cat>
          <c:val>
            <c:numRef>
              <c:f>Sheet1!$B$7:$E$7</c:f>
              <c:numCache>
                <c:formatCode>_("$"* #,##0.0_);_("$"* \(#,##0.0\);_("$"* "-"??_);_(@_)</c:formatCode>
                <c:ptCount val="4"/>
                <c:pt idx="0">
                  <c:v>42.372999999999998</c:v>
                </c:pt>
                <c:pt idx="1">
                  <c:v>45.997</c:v>
                </c:pt>
                <c:pt idx="2">
                  <c:v>48.2</c:v>
                </c:pt>
                <c:pt idx="3">
                  <c:v>48.304000000000002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78-47DE-BCA1-72A762AD83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38762704"/>
        <c:axId val="1653114383"/>
      </c:barChart>
      <c:catAx>
        <c:axId val="1338762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3114383"/>
        <c:crosses val="autoZero"/>
        <c:auto val="1"/>
        <c:lblAlgn val="ctr"/>
        <c:lblOffset val="100"/>
        <c:noMultiLvlLbl val="0"/>
      </c:catAx>
      <c:valAx>
        <c:axId val="1653114383"/>
        <c:scaling>
          <c:orientation val="minMax"/>
          <c:max val="60"/>
        </c:scaling>
        <c:delete val="1"/>
        <c:axPos val="l"/>
        <c:numFmt formatCode="_(&quot;$&quot;* #,##0.0_);_(&quot;$&quot;* \(#,##0.0\);_(&quot;$&quot;* &quot;-&quot;??_);_(@_)" sourceLinked="1"/>
        <c:majorTickMark val="out"/>
        <c:minorTickMark val="none"/>
        <c:tickLblPos val="nextTo"/>
        <c:crossAx val="1338762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538927786463643"/>
          <c:y val="9.8864973700377987E-2"/>
          <c:w val="0.3559838184252776"/>
          <c:h val="0.7480159350121071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30-41DF-A1F7-67B721A465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830-41DF-A1F7-67B721A465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830-41DF-A1F7-67B721A465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830-41DF-A1F7-67B721A465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830-41DF-A1F7-67B721A465A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830-41DF-A1F7-67B721A465A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830-41DF-A1F7-67B721A465A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A830-41DF-A1F7-67B721A465A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A830-41DF-A1F7-67B721A465AB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A830-41DF-A1F7-67B721A465AB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A830-41DF-A1F7-67B721A465AB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A830-41DF-A1F7-67B721A465AB}"/>
              </c:ext>
            </c:extLst>
          </c:dPt>
          <c:dLbls>
            <c:dLbl>
              <c:idx val="0"/>
              <c:layout>
                <c:manualLayout>
                  <c:x val="0.13875204955518383"/>
                  <c:y val="-0.1555024183823177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30-41DF-A1F7-67B721A465AB}"/>
                </c:ext>
              </c:extLst>
            </c:dLbl>
            <c:dLbl>
              <c:idx val="1"/>
              <c:layout>
                <c:manualLayout>
                  <c:x val="0.18780175832143747"/>
                  <c:y val="-3.157762992650953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30-41DF-A1F7-67B721A465AB}"/>
                </c:ext>
              </c:extLst>
            </c:dLbl>
            <c:dLbl>
              <c:idx val="2"/>
              <c:layout>
                <c:manualLayout>
                  <c:x val="0.1565407738571305"/>
                  <c:y val="-6.3352105269795914E-1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30-41DF-A1F7-67B721A465AB}"/>
                </c:ext>
              </c:extLst>
            </c:dLbl>
            <c:dLbl>
              <c:idx val="3"/>
              <c:layout>
                <c:manualLayout>
                  <c:x val="0.16362823737339396"/>
                  <c:y val="4.537107141514464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30-41DF-A1F7-67B721A465AB}"/>
                </c:ext>
              </c:extLst>
            </c:dLbl>
            <c:dLbl>
              <c:idx val="4"/>
              <c:layout>
                <c:manualLayout>
                  <c:x val="0.13903881449255659"/>
                  <c:y val="0.1921840178817442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830-41DF-A1F7-67B721A465AB}"/>
                </c:ext>
              </c:extLst>
            </c:dLbl>
            <c:dLbl>
              <c:idx val="5"/>
              <c:layout>
                <c:manualLayout>
                  <c:x val="2.8487299753019231E-2"/>
                  <c:y val="0.1900151853965119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830-41DF-A1F7-67B721A465AB}"/>
                </c:ext>
              </c:extLst>
            </c:dLbl>
            <c:dLbl>
              <c:idx val="6"/>
              <c:layout>
                <c:manualLayout>
                  <c:x val="-4.9575034554641705E-2"/>
                  <c:y val="0.19185970425833532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42424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9.6647293408560486E-2"/>
                      <c:h val="0.1216133258397771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A830-41DF-A1F7-67B721A465AB}"/>
                </c:ext>
              </c:extLst>
            </c:dLbl>
            <c:dLbl>
              <c:idx val="7"/>
              <c:layout>
                <c:manualLayout>
                  <c:x val="-0.16684861668139489"/>
                  <c:y val="6.182493155626270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830-41DF-A1F7-67B721A465AB}"/>
                </c:ext>
              </c:extLst>
            </c:dLbl>
            <c:dLbl>
              <c:idx val="8"/>
              <c:layout>
                <c:manualLayout>
                  <c:x val="-0.19745483975160777"/>
                  <c:y val="6.3352105269795914E-1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830-41DF-A1F7-67B721A465AB}"/>
                </c:ext>
              </c:extLst>
            </c:dLbl>
            <c:dLbl>
              <c:idx val="9"/>
              <c:layout>
                <c:manualLayout>
                  <c:x val="-0.17432949815907714"/>
                  <c:y val="-4.492292086600289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830-41DF-A1F7-67B721A465AB}"/>
                </c:ext>
              </c:extLst>
            </c:dLbl>
            <c:dLbl>
              <c:idx val="10"/>
              <c:layout>
                <c:manualLayout>
                  <c:x val="-0.16721400843829851"/>
                  <c:y val="-0.1278575440032390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A830-41DF-A1F7-67B721A465AB}"/>
                </c:ext>
              </c:extLst>
            </c:dLbl>
            <c:dLbl>
              <c:idx val="11"/>
              <c:layout>
                <c:manualLayout>
                  <c:x val="-8.8943621509733894E-3"/>
                  <c:y val="-0.1589580276797025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830-41DF-A1F7-67B721A465AB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424242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'Approps Charts'!$A$1:$A$12</c:f>
              <c:strCache>
                <c:ptCount val="12"/>
                <c:pt idx="0">
                  <c:v>Citywide &amp; Other Costs (Insurance, Library JPA etc)</c:v>
                </c:pt>
                <c:pt idx="1">
                  <c:v>Debt Service</c:v>
                </c:pt>
                <c:pt idx="2">
                  <c:v>Fire</c:v>
                </c:pt>
                <c:pt idx="3">
                  <c:v>Capital</c:v>
                </c:pt>
                <c:pt idx="4">
                  <c:v>Youth, Parks, and Community Enrichment</c:v>
                </c:pt>
                <c:pt idx="5">
                  <c:v>Public Works</c:v>
                </c:pt>
                <c:pt idx="6">
                  <c:v>Finance, HR &amp; IT</c:v>
                </c:pt>
                <c:pt idx="7">
                  <c:v>Convention &amp; Cultural Services</c:v>
                </c:pt>
                <c:pt idx="8">
                  <c:v>Police</c:v>
                </c:pt>
                <c:pt idx="9">
                  <c:v>Community Response Department</c:v>
                </c:pt>
                <c:pt idx="10">
                  <c:v>Community Development Services</c:v>
                </c:pt>
                <c:pt idx="11">
                  <c:v>Mayor, Council &amp; Charter Offices</c:v>
                </c:pt>
              </c:strCache>
            </c:strRef>
          </c:cat>
          <c:val>
            <c:numRef>
              <c:f>'Approps Charts'!$B$1:$B$12</c:f>
              <c:numCache>
                <c:formatCode>_("$"* #,##0.0_);_("$"* \(#,##0.0\);_("$"* "-"??_);_(@_)</c:formatCode>
                <c:ptCount val="12"/>
                <c:pt idx="0">
                  <c:v>101.765479</c:v>
                </c:pt>
                <c:pt idx="1">
                  <c:v>16.566564</c:v>
                </c:pt>
                <c:pt idx="2">
                  <c:v>229.025597</c:v>
                </c:pt>
                <c:pt idx="3">
                  <c:v>15.849446000000057</c:v>
                </c:pt>
                <c:pt idx="4">
                  <c:v>48.397962</c:v>
                </c:pt>
                <c:pt idx="5">
                  <c:v>33.888669</c:v>
                </c:pt>
                <c:pt idx="6">
                  <c:v>38.860526</c:v>
                </c:pt>
                <c:pt idx="7">
                  <c:v>4.4063660000000002</c:v>
                </c:pt>
                <c:pt idx="8">
                  <c:v>255.70650900000001</c:v>
                </c:pt>
                <c:pt idx="9">
                  <c:v>40.100822999999998</c:v>
                </c:pt>
                <c:pt idx="10">
                  <c:v>55.239579999999997</c:v>
                </c:pt>
                <c:pt idx="11">
                  <c:v>32.692478999999999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A830-41DF-A1F7-67B721A465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695429511957604"/>
          <c:y val="0.10710821409916203"/>
          <c:w val="0.32670896706037927"/>
          <c:h val="0.78157180639616786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7F3-4980-AC02-54E448A5A97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7F3-4980-AC02-54E448A5A97A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7F3-4980-AC02-54E448A5A97A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7F3-4980-AC02-54E448A5A97A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7F3-4980-AC02-54E448A5A97A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7F3-4980-AC02-54E448A5A97A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7F3-4980-AC02-54E448A5A97A}"/>
              </c:ext>
            </c:extLst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7F3-4980-AC02-54E448A5A97A}"/>
              </c:ext>
            </c:extLst>
          </c:dPt>
          <c:dLbls>
            <c:dLbl>
              <c:idx val="0"/>
              <c:layout>
                <c:manualLayout>
                  <c:x val="0.14285021843246717"/>
                  <c:y val="-5.909842330525382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3-4980-AC02-54E448A5A97A}"/>
                </c:ext>
              </c:extLst>
            </c:dLbl>
            <c:dLbl>
              <c:idx val="1"/>
              <c:layout>
                <c:manualLayout>
                  <c:x val="-0.17241884602055496"/>
                  <c:y val="0.1536559005936599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F3-4980-AC02-54E448A5A97A}"/>
                </c:ext>
              </c:extLst>
            </c:dLbl>
            <c:dLbl>
              <c:idx val="2"/>
              <c:layout>
                <c:manualLayout>
                  <c:x val="-0.17665642595991304"/>
                  <c:y val="-2.954921165262691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F3-4980-AC02-54E448A5A97A}"/>
                </c:ext>
              </c:extLst>
            </c:dLbl>
            <c:dLbl>
              <c:idx val="3"/>
              <c:layout>
                <c:manualLayout>
                  <c:x val="-0.19733947700980017"/>
                  <c:y val="5.9098423305253825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7F3-4980-AC02-54E448A5A97A}"/>
                </c:ext>
              </c:extLst>
            </c:dLbl>
            <c:dLbl>
              <c:idx val="4"/>
              <c:layout>
                <c:manualLayout>
                  <c:x val="-0.14748032926268026"/>
                  <c:y val="-0.12294996527385954"/>
                </c:manualLayout>
              </c:layout>
              <c:spPr>
                <a:solidFill>
                  <a:srgbClr val="FFFFFF"/>
                </a:solidFill>
                <a:ln w="9525" cap="flat" cmpd="sng" algn="ctr">
                  <a:solidFill>
                    <a:srgbClr val="424242"/>
                  </a:solidFill>
                  <a:prstDash val="solid"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6552180245353515"/>
                      <c:h val="0.148928026729239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87F3-4980-AC02-54E448A5A97A}"/>
                </c:ext>
              </c:extLst>
            </c:dLbl>
            <c:dLbl>
              <c:idx val="5"/>
              <c:layout>
                <c:manualLayout>
                  <c:x val="-3.6365206558063863E-2"/>
                  <c:y val="-0.1595657429241853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7F3-4980-AC02-54E448A5A97A}"/>
                </c:ext>
              </c:extLst>
            </c:dLbl>
            <c:dLbl>
              <c:idx val="6"/>
              <c:layout>
                <c:manualLayout>
                  <c:x val="6.901378316668505E-2"/>
                  <c:y val="-0.1772952699157614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7F3-4980-AC02-54E448A5A97A}"/>
                </c:ext>
              </c:extLst>
            </c:dLbl>
            <c:dLbl>
              <c:idx val="7"/>
              <c:layout>
                <c:manualLayout>
                  <c:x val="-4.8598527920323979E-2"/>
                  <c:y val="-0.1802501910810241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7F3-4980-AC02-54E448A5A97A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424242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'Approps Charts'!$A$31:$A$37</c:f>
              <c:strCache>
                <c:ptCount val="7"/>
                <c:pt idx="0">
                  <c:v>Salary &amp; Benefits</c:v>
                </c:pt>
                <c:pt idx="1">
                  <c:v>Debt Service</c:v>
                </c:pt>
                <c:pt idx="2">
                  <c:v>Contingency</c:v>
                </c:pt>
                <c:pt idx="3">
                  <c:v>Services &amp; Supplies</c:v>
                </c:pt>
                <c:pt idx="4">
                  <c:v>Multi-Year Operating Projects</c:v>
                </c:pt>
                <c:pt idx="5">
                  <c:v>Capital</c:v>
                </c:pt>
                <c:pt idx="6">
                  <c:v>Property</c:v>
                </c:pt>
              </c:strCache>
            </c:strRef>
          </c:cat>
          <c:val>
            <c:numRef>
              <c:f>'Approps Charts'!$B$31:$B$37</c:f>
              <c:numCache>
                <c:formatCode>_("$"* #,##0.0_);_("$"* \(#,##0.0\);_("$"* "-"??_);_(@_)</c:formatCode>
                <c:ptCount val="7"/>
                <c:pt idx="0">
                  <c:v>701.81308999999999</c:v>
                </c:pt>
                <c:pt idx="1">
                  <c:v>16.566564</c:v>
                </c:pt>
                <c:pt idx="2">
                  <c:v>2</c:v>
                </c:pt>
                <c:pt idx="3">
                  <c:v>205.65916000000001</c:v>
                </c:pt>
                <c:pt idx="4">
                  <c:v>61.586429000000003</c:v>
                </c:pt>
                <c:pt idx="5">
                  <c:v>15.849446000000057</c:v>
                </c:pt>
                <c:pt idx="6">
                  <c:v>2.8293560000000002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7F3-4980-AC02-54E448A5A9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648271944772144"/>
          <c:y val="0.18868247904606839"/>
          <c:w val="0.32388916977198534"/>
          <c:h val="0.6799228799925364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D52-44A9-8A5A-A6C20AFD698A}"/>
              </c:ext>
            </c:extLst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D52-44A9-8A5A-A6C20AFD698A}"/>
              </c:ext>
            </c:extLst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D52-44A9-8A5A-A6C20AFD698A}"/>
              </c:ext>
            </c:extLst>
          </c:dPt>
          <c:dPt>
            <c:idx val="3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D52-44A9-8A5A-A6C20AFD698A}"/>
              </c:ext>
            </c:extLst>
          </c:dPt>
          <c:dPt>
            <c:idx val="4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D52-44A9-8A5A-A6C20AFD698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B089-4EA1-8B7F-3D2996416F4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C28-456F-9B65-D045C1816C2A}"/>
              </c:ext>
            </c:extLst>
          </c:dPt>
          <c:dLbls>
            <c:dLbl>
              <c:idx val="0"/>
              <c:layout>
                <c:manualLayout>
                  <c:x val="-4.7903550986523914E-2"/>
                  <c:y val="-0.1894919927848713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52-44A9-8A5A-A6C20AFD698A}"/>
                </c:ext>
              </c:extLst>
            </c:dLbl>
            <c:dLbl>
              <c:idx val="1"/>
              <c:layout>
                <c:manualLayout>
                  <c:x val="0.10911946270184572"/>
                  <c:y val="-0.2496457558444716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52-44A9-8A5A-A6C20AFD698A}"/>
                </c:ext>
              </c:extLst>
            </c:dLbl>
            <c:dLbl>
              <c:idx val="2"/>
              <c:layout>
                <c:manualLayout>
                  <c:x val="0.13739527741887159"/>
                  <c:y val="-0.1138204095473877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D52-44A9-8A5A-A6C20AFD698A}"/>
                </c:ext>
              </c:extLst>
            </c:dLbl>
            <c:dLbl>
              <c:idx val="3"/>
              <c:layout>
                <c:manualLayout>
                  <c:x val="0.18373949029080763"/>
                  <c:y val="-6.338657674748444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D52-44A9-8A5A-A6C20AFD698A}"/>
                </c:ext>
              </c:extLst>
            </c:dLbl>
            <c:dLbl>
              <c:idx val="4"/>
              <c:layout>
                <c:manualLayout>
                  <c:x val="0.16805547753247321"/>
                  <c:y val="7.654870932481731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D52-44A9-8A5A-A6C20AFD698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089-4EA1-8B7F-3D2996416F4B}"/>
                </c:ext>
              </c:extLst>
            </c:dLbl>
            <c:spPr>
              <a:noFill/>
              <a:ln>
                <a:solidFill>
                  <a:srgbClr val="424242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Sheet3!$A$2:$A$7</c:f>
              <c:strCache>
                <c:ptCount val="6"/>
                <c:pt idx="0">
                  <c:v>Unfunded Pension</c:v>
                </c:pt>
                <c:pt idx="1">
                  <c:v>Unfunded OPEB</c:v>
                </c:pt>
                <c:pt idx="2">
                  <c:v>Debt Service</c:v>
                </c:pt>
                <c:pt idx="3">
                  <c:v>Risk Fund Contributions</c:v>
                </c:pt>
                <c:pt idx="4">
                  <c:v>Workers Compensation Contributions</c:v>
                </c:pt>
                <c:pt idx="5">
                  <c:v>All Other General Fund Costs</c:v>
                </c:pt>
              </c:strCache>
            </c:strRef>
          </c:cat>
          <c:val>
            <c:numRef>
              <c:f>Sheet3!$B$2:$B$7</c:f>
              <c:numCache>
                <c:formatCode>_("$"* #,##0.0_);_("$"* \(#,##0.0\);_("$"* "-"??_);_(@_)</c:formatCode>
                <c:ptCount val="6"/>
                <c:pt idx="0">
                  <c:v>101.9</c:v>
                </c:pt>
                <c:pt idx="1">
                  <c:v>10.1</c:v>
                </c:pt>
                <c:pt idx="2">
                  <c:v>16.600000000000001</c:v>
                </c:pt>
                <c:pt idx="3">
                  <c:v>47.5</c:v>
                </c:pt>
                <c:pt idx="4">
                  <c:v>18.5</c:v>
                </c:pt>
                <c:pt idx="5">
                  <c:v>688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D52-44A9-8A5A-A6C20AFD69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014368147549374"/>
          <c:y val="0.19658806001996601"/>
          <c:w val="0.32581993002880028"/>
          <c:h val="0.6794102405828246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6DF-4757-B3D7-60CC0E0630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6DF-4757-B3D7-60CC0E0630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6DF-4757-B3D7-60CC0E063022}"/>
              </c:ext>
            </c:extLst>
          </c:dPt>
          <c:dPt>
            <c:idx val="3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6DF-4757-B3D7-60CC0E06302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6DF-4757-B3D7-60CC0E06302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6DF-4757-B3D7-60CC0E06302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6DF-4757-B3D7-60CC0E06302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C6DF-4757-B3D7-60CC0E06302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C6DF-4757-B3D7-60CC0E06302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C6DF-4757-B3D7-60CC0E063022}"/>
              </c:ext>
            </c:extLst>
          </c:dPt>
          <c:dLbls>
            <c:dLbl>
              <c:idx val="0"/>
              <c:layout>
                <c:manualLayout>
                  <c:x val="9.5726740925888412E-2"/>
                  <c:y val="3.8443817019272568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DF-4757-B3D7-60CC0E063022}"/>
                </c:ext>
              </c:extLst>
            </c:dLbl>
            <c:dLbl>
              <c:idx val="1"/>
              <c:layout>
                <c:manualLayout>
                  <c:x val="-7.542106860827566E-2"/>
                  <c:y val="0.1169876874728300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DF-4757-B3D7-60CC0E063022}"/>
                </c:ext>
              </c:extLst>
            </c:dLbl>
            <c:dLbl>
              <c:idx val="2"/>
              <c:layout>
                <c:manualLayout>
                  <c:x val="-0.11893328067715425"/>
                  <c:y val="0.16693657395667294"/>
                </c:manualLayout>
              </c:layout>
              <c:spPr>
                <a:noFill/>
                <a:ln>
                  <a:solidFill>
                    <a:srgbClr val="42424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1294487752299119"/>
                      <c:h val="0.195584043955708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6DF-4757-B3D7-60CC0E063022}"/>
                </c:ext>
              </c:extLst>
            </c:dLbl>
            <c:dLbl>
              <c:idx val="3"/>
              <c:layout>
                <c:manualLayout>
                  <c:x val="-0.14939167494844213"/>
                  <c:y val="5.5951986313374884E-2"/>
                </c:manualLayout>
              </c:layout>
              <c:spPr>
                <a:noFill/>
                <a:ln>
                  <a:solidFill>
                    <a:srgbClr val="42424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9.5009418497165529E-2"/>
                      <c:h val="0.1445328277055089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6DF-4757-B3D7-60CC0E063022}"/>
                </c:ext>
              </c:extLst>
            </c:dLbl>
            <c:dLbl>
              <c:idx val="4"/>
              <c:layout>
                <c:manualLayout>
                  <c:x val="-0.26252333637535985"/>
                  <c:y val="-2.7492042840292358E-3"/>
                </c:manualLayout>
              </c:layout>
              <c:spPr>
                <a:noFill/>
                <a:ln>
                  <a:solidFill>
                    <a:srgbClr val="424242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2106394588248703"/>
                      <c:h val="0.178352031141443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C6DF-4757-B3D7-60CC0E063022}"/>
                </c:ext>
              </c:extLst>
            </c:dLbl>
            <c:dLbl>
              <c:idx val="5"/>
              <c:layout>
                <c:manualLayout>
                  <c:x val="-0.14141456074308253"/>
                  <c:y val="-7.3615978394987777E-2"/>
                </c:manualLayout>
              </c:layout>
              <c:spPr>
                <a:noFill/>
                <a:ln>
                  <a:solidFill>
                    <a:srgbClr val="42424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9.7473736817016182E-2"/>
                      <c:h val="0.1696934773945804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C6DF-4757-B3D7-60CC0E063022}"/>
                </c:ext>
              </c:extLst>
            </c:dLbl>
            <c:dLbl>
              <c:idx val="6"/>
              <c:layout>
                <c:manualLayout>
                  <c:x val="-0.14939173205100773"/>
                  <c:y val="-0.2056613550978106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6DF-4757-B3D7-60CC0E063022}"/>
                </c:ext>
              </c:extLst>
            </c:dLbl>
            <c:dLbl>
              <c:idx val="7"/>
              <c:layout>
                <c:manualLayout>
                  <c:x val="-1.1603241324350099E-2"/>
                  <c:y val="-0.17342222425127823"/>
                </c:manualLayout>
              </c:layout>
              <c:spPr>
                <a:noFill/>
                <a:ln>
                  <a:solidFill>
                    <a:srgbClr val="42424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877060003604315"/>
                      <c:h val="0.1696934773945804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C6DF-4757-B3D7-60CC0E063022}"/>
                </c:ext>
              </c:extLst>
            </c:dLbl>
            <c:dLbl>
              <c:idx val="8"/>
              <c:layout>
                <c:manualLayout>
                  <c:x val="0.15301780206743265"/>
                  <c:y val="-0.13005068185455293"/>
                </c:manualLayout>
              </c:layout>
              <c:spPr>
                <a:noFill/>
                <a:ln>
                  <a:solidFill>
                    <a:srgbClr val="42424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2757592528426226"/>
                      <c:h val="0.192559612263094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C6DF-4757-B3D7-60CC0E063022}"/>
                </c:ext>
              </c:extLst>
            </c:dLbl>
            <c:dLbl>
              <c:idx val="9"/>
              <c:layout>
                <c:manualLayout>
                  <c:x val="0.14068930105774508"/>
                  <c:y val="-0.12702613108982419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6DF-4757-B3D7-60CC0E063022}"/>
                </c:ext>
              </c:extLst>
            </c:dLbl>
            <c:spPr>
              <a:noFill/>
              <a:ln>
                <a:solidFill>
                  <a:srgbClr val="424242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Sheet2!$A$41:$A$49</c:f>
              <c:strCache>
                <c:ptCount val="9"/>
                <c:pt idx="0">
                  <c:v>Police</c:v>
                </c:pt>
                <c:pt idx="1">
                  <c:v>Fire</c:v>
                </c:pt>
                <c:pt idx="2">
                  <c:v>Youth, Parks, and Community Enrichment</c:v>
                </c:pt>
                <c:pt idx="3">
                  <c:v>Community Response</c:v>
                </c:pt>
                <c:pt idx="4">
                  <c:v>Community Development</c:v>
                </c:pt>
                <c:pt idx="5">
                  <c:v>Information Technology</c:v>
                </c:pt>
                <c:pt idx="6">
                  <c:v>Charter Offices</c:v>
                </c:pt>
                <c:pt idx="7">
                  <c:v>Finance / Human Resources</c:v>
                </c:pt>
                <c:pt idx="8">
                  <c:v>Convention &amp; Cultural Services</c:v>
                </c:pt>
              </c:strCache>
            </c:strRef>
          </c:cat>
          <c:val>
            <c:numRef>
              <c:f>Sheet2!$B$41:$B$49</c:f>
              <c:numCache>
                <c:formatCode>_("$"* #,##0.0_);_("$"* \(#,##0.0\);_("$"* "-"??_);_(@_)</c:formatCode>
                <c:ptCount val="9"/>
                <c:pt idx="0">
                  <c:v>246.501068</c:v>
                </c:pt>
                <c:pt idx="1">
                  <c:v>156.28486000000001</c:v>
                </c:pt>
                <c:pt idx="2">
                  <c:v>41.692647000000001</c:v>
                </c:pt>
                <c:pt idx="3">
                  <c:v>40.100822999999998</c:v>
                </c:pt>
                <c:pt idx="4">
                  <c:v>21.856860000000001</c:v>
                </c:pt>
                <c:pt idx="5">
                  <c:v>21.233637000000002</c:v>
                </c:pt>
                <c:pt idx="6">
                  <c:v>24.804214000000002</c:v>
                </c:pt>
                <c:pt idx="7">
                  <c:v>12.297391000000001</c:v>
                </c:pt>
                <c:pt idx="8">
                  <c:v>3.5965579999999999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6DF-4757-B3D7-60CC0E0630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tx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68-485A-AEBD-C89D74E66509}"/>
              </c:ext>
            </c:extLst>
          </c:dPt>
          <c:dPt>
            <c:idx val="1"/>
            <c:bubble3D val="0"/>
            <c:spPr>
              <a:solidFill>
                <a:schemeClr val="tx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68-485A-AEBD-C89D74E66509}"/>
              </c:ext>
            </c:extLst>
          </c:dPt>
          <c:dPt>
            <c:idx val="2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268-485A-AEBD-C89D74E66509}"/>
              </c:ext>
            </c:extLst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268-485A-AEBD-C89D74E66509}"/>
              </c:ext>
            </c:extLst>
          </c:dPt>
          <c:dPt>
            <c:idx val="4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268-485A-AEBD-C89D74E66509}"/>
              </c:ext>
            </c:extLst>
          </c:dPt>
          <c:dPt>
            <c:idx val="5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268-485A-AEBD-C89D74E66509}"/>
              </c:ext>
            </c:extLst>
          </c:dPt>
          <c:dPt>
            <c:idx val="6"/>
            <c:bubble3D val="0"/>
            <c:spPr>
              <a:solidFill>
                <a:schemeClr val="accent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268-485A-AEBD-C89D74E66509}"/>
              </c:ext>
            </c:extLst>
          </c:dPt>
          <c:dPt>
            <c:idx val="7"/>
            <c:bubble3D val="0"/>
            <c:spPr>
              <a:solidFill>
                <a:schemeClr val="tx1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B268-485A-AEBD-C89D74E66509}"/>
              </c:ext>
            </c:extLst>
          </c:dPt>
          <c:dPt>
            <c:idx val="8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B268-485A-AEBD-C89D74E66509}"/>
              </c:ext>
            </c:extLst>
          </c:dPt>
          <c:dLbls>
            <c:dLbl>
              <c:idx val="0"/>
              <c:layout>
                <c:manualLayout>
                  <c:x val="0.14166666666666647"/>
                  <c:y val="-7.720625485494275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68-485A-AEBD-C89D74E66509}"/>
                </c:ext>
              </c:extLst>
            </c:dLbl>
            <c:dLbl>
              <c:idx val="1"/>
              <c:layout>
                <c:manualLayout>
                  <c:x val="0.15277777777777779"/>
                  <c:y val="8.578472761660306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68-485A-AEBD-C89D74E66509}"/>
                </c:ext>
              </c:extLst>
            </c:dLbl>
            <c:dLbl>
              <c:idx val="2"/>
              <c:layout>
                <c:manualLayout>
                  <c:x val="-0.10138888888888889"/>
                  <c:y val="0.16304344399788342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424242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9.4444444444444442E-2"/>
                      <c:h val="0.1345009963186868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268-485A-AEBD-C89D74E66509}"/>
                </c:ext>
              </c:extLst>
            </c:dLbl>
            <c:dLbl>
              <c:idx val="3"/>
              <c:layout>
                <c:manualLayout>
                  <c:x val="-0.15277777777777779"/>
                  <c:y val="0.1315365823454579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268-485A-AEBD-C89D74E66509}"/>
                </c:ext>
              </c:extLst>
            </c:dLbl>
            <c:dLbl>
              <c:idx val="4"/>
              <c:layout>
                <c:manualLayout>
                  <c:x val="-0.16250000000000003"/>
                  <c:y val="5.147083656996183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268-485A-AEBD-C89D74E66509}"/>
                </c:ext>
              </c:extLst>
            </c:dLbl>
            <c:dLbl>
              <c:idx val="5"/>
              <c:layout>
                <c:manualLayout>
                  <c:x val="-0.16250000000000003"/>
                  <c:y val="-1.42974546027672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268-485A-AEBD-C89D74E66509}"/>
                </c:ext>
              </c:extLst>
            </c:dLbl>
            <c:dLbl>
              <c:idx val="6"/>
              <c:layout>
                <c:manualLayout>
                  <c:x val="-0.12361111111111112"/>
                  <c:y val="-6.862778209328244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268-485A-AEBD-C89D74E66509}"/>
                </c:ext>
              </c:extLst>
            </c:dLbl>
            <c:dLbl>
              <c:idx val="7"/>
              <c:layout>
                <c:manualLayout>
                  <c:x val="-0.12222222222222222"/>
                  <c:y val="-0.13153658234545804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268-485A-AEBD-C89D74E66509}"/>
                </c:ext>
              </c:extLst>
            </c:dLbl>
            <c:dLbl>
              <c:idx val="8"/>
              <c:layout>
                <c:manualLayout>
                  <c:x val="-6.805555555555555E-2"/>
                  <c:y val="-0.1401150551071183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268-485A-AEBD-C89D74E66509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424242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'Rev Charts'!$A$1:$A$8</c:f>
              <c:strCache>
                <c:ptCount val="8"/>
                <c:pt idx="0">
                  <c:v>Property Tax</c:v>
                </c:pt>
                <c:pt idx="1">
                  <c:v>Sales &amp; Use Tax</c:v>
                </c:pt>
                <c:pt idx="2">
                  <c:v>Charges, Fees, and Services</c:v>
                </c:pt>
                <c:pt idx="3">
                  <c:v>Licenses &amp; Permits</c:v>
                </c:pt>
                <c:pt idx="4">
                  <c:v>Intergovernmental &amp; Interfund</c:v>
                </c:pt>
                <c:pt idx="5">
                  <c:v>Other Revenues</c:v>
                </c:pt>
                <c:pt idx="6">
                  <c:v>Other Taxes</c:v>
                </c:pt>
                <c:pt idx="7">
                  <c:v>Utility Users Tax</c:v>
                </c:pt>
              </c:strCache>
            </c:strRef>
          </c:cat>
          <c:val>
            <c:numRef>
              <c:f>'Rev Charts'!$B$1:$B$8</c:f>
              <c:numCache>
                <c:formatCode>_("$"* #,##0.0_);_("$"* \(#,##0.0\);_("$"* "-"??_);_(@_)</c:formatCode>
                <c:ptCount val="8"/>
                <c:pt idx="0">
                  <c:v>246.4</c:v>
                </c:pt>
                <c:pt idx="1">
                  <c:v>236.8</c:v>
                </c:pt>
                <c:pt idx="2">
                  <c:v>109</c:v>
                </c:pt>
                <c:pt idx="3">
                  <c:v>35.200000000000003</c:v>
                </c:pt>
                <c:pt idx="4">
                  <c:v>65.699999999999989</c:v>
                </c:pt>
                <c:pt idx="5">
                  <c:v>52.400000000000006</c:v>
                </c:pt>
                <c:pt idx="6">
                  <c:v>59.200000000000074</c:v>
                </c:pt>
                <c:pt idx="7">
                  <c:v>67.8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B268-485A-AEBD-C89D74E665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Property Tax Revenue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square"/>
            <c:size val="8"/>
            <c:spPr>
              <a:solidFill>
                <a:schemeClr val="bg2"/>
              </a:solidFill>
              <a:ln w="9525">
                <a:solidFill>
                  <a:schemeClr val="bg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362903753442607E-2"/>
                  <c:y val="4.6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1E1-412C-8227-DCBCD738C907}"/>
                </c:ext>
              </c:extLst>
            </c:dLbl>
            <c:dLbl>
              <c:idx val="1"/>
              <c:layout>
                <c:manualLayout>
                  <c:x val="-3.0604839589070988E-3"/>
                  <c:y val="5.9374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E1-412C-8227-DCBCD738C907}"/>
                </c:ext>
              </c:extLst>
            </c:dLbl>
            <c:dLbl>
              <c:idx val="2"/>
              <c:layout>
                <c:manualLayout>
                  <c:x val="-5.6108224412967161E-17"/>
                  <c:y val="6.5625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1E1-412C-8227-DCBCD738C907}"/>
                </c:ext>
              </c:extLst>
            </c:dLbl>
            <c:dLbl>
              <c:idx val="3"/>
              <c:layout>
                <c:manualLayout>
                  <c:x val="0"/>
                  <c:y val="5.6249999999999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1E1-412C-8227-DCBCD738C907}"/>
                </c:ext>
              </c:extLst>
            </c:dLbl>
            <c:dLbl>
              <c:idx val="4"/>
              <c:layout>
                <c:manualLayout>
                  <c:x val="-3.0604839589072111E-3"/>
                  <c:y val="6.5625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1E1-412C-8227-DCBCD738C907}"/>
                </c:ext>
              </c:extLst>
            </c:dLbl>
            <c:dLbl>
              <c:idx val="5"/>
              <c:layout>
                <c:manualLayout>
                  <c:x val="-2.4483871671256791E-2"/>
                  <c:y val="4.0624999999999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1E1-412C-8227-DCBCD738C907}"/>
                </c:ext>
              </c:extLst>
            </c:dLbl>
            <c:dLbl>
              <c:idx val="6"/>
              <c:layout>
                <c:manualLayout>
                  <c:x val="-1.0711693856174959E-2"/>
                  <c:y val="5.9374999999999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1E1-412C-8227-DCBCD738C9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FY
2019/20</c:v>
                </c:pt>
                <c:pt idx="1">
                  <c:v>FY
2020/21</c:v>
                </c:pt>
                <c:pt idx="2">
                  <c:v>FY
2021/22</c:v>
                </c:pt>
                <c:pt idx="3">
                  <c:v>FY
2022/23</c:v>
                </c:pt>
                <c:pt idx="4">
                  <c:v>FY
2023/24</c:v>
                </c:pt>
                <c:pt idx="5">
                  <c:v>FY
2024/25</c:v>
                </c:pt>
                <c:pt idx="6">
                  <c:v>FY
2025/26 Proj</c:v>
                </c:pt>
              </c:strCache>
            </c:strRef>
          </c:cat>
          <c:val>
            <c:numRef>
              <c:f>Sheet1!$B$2:$B$8</c:f>
              <c:numCache>
                <c:formatCode>_("$"* #,##0.0_);_("$"* \(#,##0.0\);_("$"* "-"??_);_(@_)</c:formatCode>
                <c:ptCount val="7"/>
                <c:pt idx="0">
                  <c:v>176.1</c:v>
                </c:pt>
                <c:pt idx="1">
                  <c:v>188.3</c:v>
                </c:pt>
                <c:pt idx="2">
                  <c:v>199.9</c:v>
                </c:pt>
                <c:pt idx="3">
                  <c:v>215.4</c:v>
                </c:pt>
                <c:pt idx="4">
                  <c:v>229.2</c:v>
                </c:pt>
                <c:pt idx="5">
                  <c:v>239.3</c:v>
                </c:pt>
                <c:pt idx="6">
                  <c:v>248.49800000000002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E1-412C-8227-DCBCD738C9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6401024"/>
        <c:axId val="1216404384"/>
      </c:lineChart>
      <c:catAx>
        <c:axId val="121640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6404384"/>
        <c:crosses val="autoZero"/>
        <c:auto val="1"/>
        <c:lblAlgn val="ctr"/>
        <c:lblOffset val="100"/>
        <c:noMultiLvlLbl val="0"/>
      </c:catAx>
      <c:valAx>
        <c:axId val="1216404384"/>
        <c:scaling>
          <c:orientation val="minMax"/>
        </c:scaling>
        <c:delete val="1"/>
        <c:axPos val="l"/>
        <c:numFmt formatCode="_(&quot;$&quot;* #,##0.0_);_(&quot;$&quot;* \(#,##0.0\);_(&quot;$&quot;* &quot;-&quot;??_);_(@_)" sourceLinked="1"/>
        <c:majorTickMark val="none"/>
        <c:minorTickMark val="none"/>
        <c:tickLblPos val="nextTo"/>
        <c:crossAx val="1216401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D57788-6102-4691-B3C3-226BFD9E696A}" type="doc">
      <dgm:prSet loTypeId="urn:diagrams.loki3.com/Bracket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1B32B05-69FA-4278-9CCD-BA6B84B58ED2}">
      <dgm:prSet phldrT="[Text]" phldr="0"/>
      <dgm:spPr/>
      <dgm:t>
        <a:bodyPr/>
        <a:lstStyle/>
        <a:p>
          <a:r>
            <a:rPr lang="en-US" b="1" dirty="0"/>
            <a:t>March 3  </a:t>
          </a:r>
        </a:p>
      </dgm:t>
    </dgm:pt>
    <dgm:pt modelId="{8B104B58-3689-404A-AD9A-873728AC09E5}" type="parTrans" cxnId="{C91BD397-BE50-49B9-853D-51D4A800AF65}">
      <dgm:prSet/>
      <dgm:spPr/>
      <dgm:t>
        <a:bodyPr/>
        <a:lstStyle/>
        <a:p>
          <a:endParaRPr lang="en-US"/>
        </a:p>
      </dgm:t>
    </dgm:pt>
    <dgm:pt modelId="{8AF462A6-539D-4055-9446-94582BC7E67A}" type="sibTrans" cxnId="{C91BD397-BE50-49B9-853D-51D4A800AF65}">
      <dgm:prSet/>
      <dgm:spPr/>
      <dgm:t>
        <a:bodyPr/>
        <a:lstStyle/>
        <a:p>
          <a:endParaRPr lang="en-US"/>
        </a:p>
      </dgm:t>
    </dgm:pt>
    <dgm:pt modelId="{57BCAA38-8807-4EA5-BD88-3AB402C955C9}">
      <dgm:prSet phldrT="[Text]" phldr="0"/>
      <dgm:spPr/>
      <dgm:t>
        <a:bodyPr/>
        <a:lstStyle/>
        <a:p>
          <a:r>
            <a:rPr lang="en-US" dirty="0"/>
            <a:t>Budget Overview and Context</a:t>
          </a:r>
        </a:p>
      </dgm:t>
    </dgm:pt>
    <dgm:pt modelId="{A7C4998E-478E-49F6-A903-BEE9E8EB8F77}" type="parTrans" cxnId="{39693D2E-EE3B-43DE-95C6-52F138B44F45}">
      <dgm:prSet/>
      <dgm:spPr/>
      <dgm:t>
        <a:bodyPr/>
        <a:lstStyle/>
        <a:p>
          <a:endParaRPr lang="en-US"/>
        </a:p>
      </dgm:t>
    </dgm:pt>
    <dgm:pt modelId="{5BD88388-1540-48A6-B4B4-287A46792086}" type="sibTrans" cxnId="{39693D2E-EE3B-43DE-95C6-52F138B44F45}">
      <dgm:prSet/>
      <dgm:spPr/>
      <dgm:t>
        <a:bodyPr/>
        <a:lstStyle/>
        <a:p>
          <a:endParaRPr lang="en-US"/>
        </a:p>
      </dgm:t>
    </dgm:pt>
    <dgm:pt modelId="{A1016C48-A788-4325-A0EF-48604E19BA9F}">
      <dgm:prSet phldrT="[Text]" phldr="0"/>
      <dgm:spPr/>
      <dgm:t>
        <a:bodyPr/>
        <a:lstStyle/>
        <a:p>
          <a:r>
            <a:rPr lang="en-US" b="1" dirty="0"/>
            <a:t>March 10 </a:t>
          </a:r>
          <a:r>
            <a:rPr lang="en-US" b="0" dirty="0"/>
            <a:t>Department Presentations</a:t>
          </a:r>
        </a:p>
      </dgm:t>
    </dgm:pt>
    <dgm:pt modelId="{4D7DFD82-6C2C-4A9A-9427-53B5F75D156C}" type="parTrans" cxnId="{A617865E-CBB4-4F56-B221-7076ADD11608}">
      <dgm:prSet/>
      <dgm:spPr/>
      <dgm:t>
        <a:bodyPr/>
        <a:lstStyle/>
        <a:p>
          <a:endParaRPr lang="en-US"/>
        </a:p>
      </dgm:t>
    </dgm:pt>
    <dgm:pt modelId="{25069C45-072E-4623-B2ED-D5A10D161493}" type="sibTrans" cxnId="{A617865E-CBB4-4F56-B221-7076ADD11608}">
      <dgm:prSet/>
      <dgm:spPr/>
      <dgm:t>
        <a:bodyPr/>
        <a:lstStyle/>
        <a:p>
          <a:endParaRPr lang="en-US"/>
        </a:p>
      </dgm:t>
    </dgm:pt>
    <dgm:pt modelId="{A3B6F2E4-21D4-4A89-BA6E-E5074BCEA73A}">
      <dgm:prSet phldrT="[Text]" phldr="0"/>
      <dgm:spPr/>
      <dgm:t>
        <a:bodyPr/>
        <a:lstStyle/>
        <a:p>
          <a:r>
            <a:rPr lang="en-US" dirty="0"/>
            <a:t>Baseline Balancing Plan Overview</a:t>
          </a:r>
        </a:p>
      </dgm:t>
    </dgm:pt>
    <dgm:pt modelId="{6D1900F2-6D0A-4760-B2CD-F7528833169A}" type="parTrans" cxnId="{589709E3-F723-4DAA-AE84-4C48DC71FDE3}">
      <dgm:prSet/>
      <dgm:spPr/>
      <dgm:t>
        <a:bodyPr/>
        <a:lstStyle/>
        <a:p>
          <a:endParaRPr lang="en-US"/>
        </a:p>
      </dgm:t>
    </dgm:pt>
    <dgm:pt modelId="{35BCF7E1-4D31-4241-BAA6-6CB1E9CE1F0F}" type="sibTrans" cxnId="{589709E3-F723-4DAA-AE84-4C48DC71FDE3}">
      <dgm:prSet/>
      <dgm:spPr/>
      <dgm:t>
        <a:bodyPr/>
        <a:lstStyle/>
        <a:p>
          <a:endParaRPr lang="en-US"/>
        </a:p>
      </dgm:t>
    </dgm:pt>
    <dgm:pt modelId="{EDD20DB2-FEF2-476C-8351-CFDEF48F32F1}">
      <dgm:prSet phldrT="[Text]" phldr="0"/>
      <dgm:spPr/>
      <dgm:t>
        <a:bodyPr/>
        <a:lstStyle/>
        <a:p>
          <a:r>
            <a:rPr lang="en-US" b="1" dirty="0"/>
            <a:t>March 17 </a:t>
          </a:r>
          <a:r>
            <a:rPr lang="en-US" b="0" dirty="0"/>
            <a:t>Department Presentations</a:t>
          </a:r>
        </a:p>
      </dgm:t>
    </dgm:pt>
    <dgm:pt modelId="{02630F6F-FDF5-4A9C-ACA2-93EE0AC1807D}" type="parTrans" cxnId="{3AC51543-3FE1-4F94-9E43-B052D026AA25}">
      <dgm:prSet/>
      <dgm:spPr/>
      <dgm:t>
        <a:bodyPr/>
        <a:lstStyle/>
        <a:p>
          <a:endParaRPr lang="en-US"/>
        </a:p>
      </dgm:t>
    </dgm:pt>
    <dgm:pt modelId="{16AF9521-CF84-4D6D-9B8E-D1D7686ACF81}" type="sibTrans" cxnId="{3AC51543-3FE1-4F94-9E43-B052D026AA25}">
      <dgm:prSet/>
      <dgm:spPr/>
      <dgm:t>
        <a:bodyPr/>
        <a:lstStyle/>
        <a:p>
          <a:endParaRPr lang="en-US"/>
        </a:p>
      </dgm:t>
    </dgm:pt>
    <dgm:pt modelId="{3EE8B21A-30DE-4768-AC5F-9AF75C9B24FD}">
      <dgm:prSet phldrT="[Text]" phldr="0"/>
      <dgm:spPr/>
      <dgm:t>
        <a:bodyPr/>
        <a:lstStyle/>
        <a:p>
          <a:r>
            <a:rPr lang="en-US" b="1" dirty="0"/>
            <a:t>March 24 </a:t>
          </a:r>
          <a:r>
            <a:rPr lang="en-US" b="0" dirty="0"/>
            <a:t>Department Presentations</a:t>
          </a:r>
        </a:p>
      </dgm:t>
    </dgm:pt>
    <dgm:pt modelId="{ED0DD0D5-6D29-4093-8F20-20D0CF35D8EA}" type="parTrans" cxnId="{0C0E0EBE-63DA-469F-AD1A-94BA29696491}">
      <dgm:prSet/>
      <dgm:spPr/>
      <dgm:t>
        <a:bodyPr/>
        <a:lstStyle/>
        <a:p>
          <a:endParaRPr lang="en-US"/>
        </a:p>
      </dgm:t>
    </dgm:pt>
    <dgm:pt modelId="{CB004E65-E155-4D69-AD13-C0A9C0D0C3C8}" type="sibTrans" cxnId="{0C0E0EBE-63DA-469F-AD1A-94BA29696491}">
      <dgm:prSet/>
      <dgm:spPr/>
      <dgm:t>
        <a:bodyPr/>
        <a:lstStyle/>
        <a:p>
          <a:endParaRPr lang="en-US"/>
        </a:p>
      </dgm:t>
    </dgm:pt>
    <dgm:pt modelId="{8471D2AA-F5FA-4D53-A96C-7459FD3C759A}">
      <dgm:prSet phldrT="[Text]" phldr="0"/>
      <dgm:spPr/>
      <dgm:t>
        <a:bodyPr/>
        <a:lstStyle/>
        <a:p>
          <a:r>
            <a:rPr lang="en-US" dirty="0"/>
            <a:t>Department of Community Response</a:t>
          </a:r>
        </a:p>
      </dgm:t>
    </dgm:pt>
    <dgm:pt modelId="{730AC621-EDB0-4075-90B8-42ED3767D954}" type="parTrans" cxnId="{43F2CF0E-3B96-4135-96A8-7045271237D3}">
      <dgm:prSet/>
      <dgm:spPr/>
      <dgm:t>
        <a:bodyPr/>
        <a:lstStyle/>
        <a:p>
          <a:endParaRPr lang="en-US"/>
        </a:p>
      </dgm:t>
    </dgm:pt>
    <dgm:pt modelId="{B468A232-1C68-44ED-91CE-4E2311E48A88}" type="sibTrans" cxnId="{43F2CF0E-3B96-4135-96A8-7045271237D3}">
      <dgm:prSet/>
      <dgm:spPr/>
      <dgm:t>
        <a:bodyPr/>
        <a:lstStyle/>
        <a:p>
          <a:endParaRPr lang="en-US"/>
        </a:p>
      </dgm:t>
    </dgm:pt>
    <dgm:pt modelId="{3A92A65C-3943-4E69-ADD6-1CD788BB6FBD}">
      <dgm:prSet phldrT="[Text]" phldr="0"/>
      <dgm:spPr/>
      <dgm:t>
        <a:bodyPr/>
        <a:lstStyle/>
        <a:p>
          <a:r>
            <a:rPr lang="en-US" dirty="0"/>
            <a:t>Police</a:t>
          </a:r>
        </a:p>
      </dgm:t>
    </dgm:pt>
    <dgm:pt modelId="{64431D9F-61D1-40E8-87B1-00B76283CA2A}" type="parTrans" cxnId="{89F8C4B1-3B13-42C8-B5FB-9B5ADC2E46A7}">
      <dgm:prSet/>
      <dgm:spPr/>
      <dgm:t>
        <a:bodyPr/>
        <a:lstStyle/>
        <a:p>
          <a:endParaRPr lang="en-US"/>
        </a:p>
      </dgm:t>
    </dgm:pt>
    <dgm:pt modelId="{87EDD959-28FD-4861-BEF8-48F97E2C3DDC}" type="sibTrans" cxnId="{89F8C4B1-3B13-42C8-B5FB-9B5ADC2E46A7}">
      <dgm:prSet/>
      <dgm:spPr/>
      <dgm:t>
        <a:bodyPr/>
        <a:lstStyle/>
        <a:p>
          <a:endParaRPr lang="en-US"/>
        </a:p>
      </dgm:t>
    </dgm:pt>
    <dgm:pt modelId="{BA3AADEF-4503-49B0-B74A-716C39C8754F}">
      <dgm:prSet phldrT="[Text]" phldr="0"/>
      <dgm:spPr/>
      <dgm:t>
        <a:bodyPr/>
        <a:lstStyle/>
        <a:p>
          <a:r>
            <a:rPr lang="en-US" dirty="0"/>
            <a:t>Youth, Parks &amp; Community Enrichment</a:t>
          </a:r>
        </a:p>
      </dgm:t>
    </dgm:pt>
    <dgm:pt modelId="{6CC769FF-53FA-4FDD-BAEE-729C45569DDE}" type="parTrans" cxnId="{46943D1E-69EB-4EA9-B6E1-01117783D6EE}">
      <dgm:prSet/>
      <dgm:spPr/>
      <dgm:t>
        <a:bodyPr/>
        <a:lstStyle/>
        <a:p>
          <a:endParaRPr lang="en-US"/>
        </a:p>
      </dgm:t>
    </dgm:pt>
    <dgm:pt modelId="{39D91646-9C1C-4194-9353-80F0D7F3443F}" type="sibTrans" cxnId="{46943D1E-69EB-4EA9-B6E1-01117783D6EE}">
      <dgm:prSet/>
      <dgm:spPr/>
      <dgm:t>
        <a:bodyPr/>
        <a:lstStyle/>
        <a:p>
          <a:endParaRPr lang="en-US"/>
        </a:p>
      </dgm:t>
    </dgm:pt>
    <dgm:pt modelId="{4B9044BB-30C8-43B4-BC53-338B15DA1B1F}">
      <dgm:prSet phldrT="[Text]" phldr="0"/>
      <dgm:spPr/>
      <dgm:t>
        <a:bodyPr/>
        <a:lstStyle/>
        <a:p>
          <a:r>
            <a:rPr lang="en-US" dirty="0"/>
            <a:t>Department of Utilities</a:t>
          </a:r>
        </a:p>
      </dgm:t>
    </dgm:pt>
    <dgm:pt modelId="{7E4FEA03-0E95-409B-85F3-395D4164B9E2}" type="parTrans" cxnId="{62C628D1-CBEC-4E53-A6E3-47242EF037B4}">
      <dgm:prSet/>
      <dgm:spPr/>
      <dgm:t>
        <a:bodyPr/>
        <a:lstStyle/>
        <a:p>
          <a:endParaRPr lang="en-US"/>
        </a:p>
      </dgm:t>
    </dgm:pt>
    <dgm:pt modelId="{44607A31-39B2-4656-903C-9C50AC553C50}" type="sibTrans" cxnId="{62C628D1-CBEC-4E53-A6E3-47242EF037B4}">
      <dgm:prSet/>
      <dgm:spPr/>
      <dgm:t>
        <a:bodyPr/>
        <a:lstStyle/>
        <a:p>
          <a:endParaRPr lang="en-US"/>
        </a:p>
      </dgm:t>
    </dgm:pt>
    <dgm:pt modelId="{CDE5C10B-69BD-425C-85B6-E4553050BE1E}">
      <dgm:prSet phldrT="[Text]" phldr="0"/>
      <dgm:spPr/>
      <dgm:t>
        <a:bodyPr/>
        <a:lstStyle/>
        <a:p>
          <a:r>
            <a:rPr lang="en-US"/>
            <a:t>Public Works</a:t>
          </a:r>
          <a:endParaRPr lang="en-US" dirty="0"/>
        </a:p>
      </dgm:t>
    </dgm:pt>
    <dgm:pt modelId="{A92D881B-F528-472F-B5AF-914080AFA942}" type="parTrans" cxnId="{89C70C36-1237-4B42-8E4E-646F3A17B736}">
      <dgm:prSet/>
      <dgm:spPr/>
      <dgm:t>
        <a:bodyPr/>
        <a:lstStyle/>
        <a:p>
          <a:endParaRPr lang="en-US"/>
        </a:p>
      </dgm:t>
    </dgm:pt>
    <dgm:pt modelId="{43C719F6-9C7F-45A7-AD2F-A396681FF015}" type="sibTrans" cxnId="{89C70C36-1237-4B42-8E4E-646F3A17B736}">
      <dgm:prSet/>
      <dgm:spPr/>
      <dgm:t>
        <a:bodyPr/>
        <a:lstStyle/>
        <a:p>
          <a:endParaRPr lang="en-US"/>
        </a:p>
      </dgm:t>
    </dgm:pt>
    <dgm:pt modelId="{B3019A97-F70D-4F1B-9028-CCB4A59C56B8}">
      <dgm:prSet phldrT="[Text]" phldr="0"/>
      <dgm:spPr/>
      <dgm:t>
        <a:bodyPr/>
        <a:lstStyle/>
        <a:p>
          <a:r>
            <a:rPr lang="en-US" dirty="0"/>
            <a:t>City Attorney</a:t>
          </a:r>
        </a:p>
      </dgm:t>
    </dgm:pt>
    <dgm:pt modelId="{EE02F31D-7C50-4DEC-9BED-43CEE209FC30}" type="parTrans" cxnId="{7922AA24-F236-4875-920E-36DDD1B071BF}">
      <dgm:prSet/>
      <dgm:spPr/>
      <dgm:t>
        <a:bodyPr/>
        <a:lstStyle/>
        <a:p>
          <a:endParaRPr lang="en-US"/>
        </a:p>
      </dgm:t>
    </dgm:pt>
    <dgm:pt modelId="{B84551D9-EE1F-4A16-9E24-67F28250C10E}" type="sibTrans" cxnId="{7922AA24-F236-4875-920E-36DDD1B071BF}">
      <dgm:prSet/>
      <dgm:spPr/>
      <dgm:t>
        <a:bodyPr/>
        <a:lstStyle/>
        <a:p>
          <a:endParaRPr lang="en-US"/>
        </a:p>
      </dgm:t>
    </dgm:pt>
    <dgm:pt modelId="{D137F044-176E-4794-8970-BC6CD8B46D13}">
      <dgm:prSet phldrT="[Text]" phldr="0"/>
      <dgm:spPr/>
      <dgm:t>
        <a:bodyPr/>
        <a:lstStyle/>
        <a:p>
          <a:r>
            <a:rPr lang="en-US" dirty="0"/>
            <a:t>City Treasurer</a:t>
          </a:r>
        </a:p>
      </dgm:t>
    </dgm:pt>
    <dgm:pt modelId="{7B1B4A84-B58A-4335-AEE0-77AC941A5E87}" type="parTrans" cxnId="{0CAE6E47-E493-48E4-8BEA-DC5321077E6F}">
      <dgm:prSet/>
      <dgm:spPr/>
      <dgm:t>
        <a:bodyPr/>
        <a:lstStyle/>
        <a:p>
          <a:endParaRPr lang="en-US"/>
        </a:p>
      </dgm:t>
    </dgm:pt>
    <dgm:pt modelId="{DE378298-F566-4688-B6A5-70F59BF9FCEB}" type="sibTrans" cxnId="{0CAE6E47-E493-48E4-8BEA-DC5321077E6F}">
      <dgm:prSet/>
      <dgm:spPr/>
      <dgm:t>
        <a:bodyPr/>
        <a:lstStyle/>
        <a:p>
          <a:endParaRPr lang="en-US"/>
        </a:p>
      </dgm:t>
    </dgm:pt>
    <dgm:pt modelId="{2E57533F-CA8F-4C21-998B-2F62975BC3A4}">
      <dgm:prSet phldrT="[Text]" phldr="0"/>
      <dgm:spPr/>
      <dgm:t>
        <a:bodyPr/>
        <a:lstStyle/>
        <a:p>
          <a:r>
            <a:rPr lang="en-US" dirty="0"/>
            <a:t>City Clerk</a:t>
          </a:r>
        </a:p>
      </dgm:t>
    </dgm:pt>
    <dgm:pt modelId="{370A6ED9-F7E2-41FC-A2A4-FC3A5DEF04AD}" type="parTrans" cxnId="{29212B92-7F5A-423C-A4E5-00A3967D0076}">
      <dgm:prSet/>
      <dgm:spPr/>
      <dgm:t>
        <a:bodyPr/>
        <a:lstStyle/>
        <a:p>
          <a:endParaRPr lang="en-US"/>
        </a:p>
      </dgm:t>
    </dgm:pt>
    <dgm:pt modelId="{F3C32041-D39E-4464-9EB4-B3A63EBC8004}" type="sibTrans" cxnId="{29212B92-7F5A-423C-A4E5-00A3967D0076}">
      <dgm:prSet/>
      <dgm:spPr/>
      <dgm:t>
        <a:bodyPr/>
        <a:lstStyle/>
        <a:p>
          <a:endParaRPr lang="en-US"/>
        </a:p>
      </dgm:t>
    </dgm:pt>
    <dgm:pt modelId="{AB4BE612-6FDB-4EF9-8AB7-2183B25A04F5}">
      <dgm:prSet phldrT="[Text]" phldr="0"/>
      <dgm:spPr/>
      <dgm:t>
        <a:bodyPr/>
        <a:lstStyle/>
        <a:p>
          <a:r>
            <a:rPr lang="en-US" dirty="0"/>
            <a:t>City Auditor</a:t>
          </a:r>
        </a:p>
      </dgm:t>
    </dgm:pt>
    <dgm:pt modelId="{154D8E01-C414-4C49-B8A9-0854824B1424}" type="parTrans" cxnId="{5A0A9607-9527-436B-AC57-88107450CA7D}">
      <dgm:prSet/>
      <dgm:spPr/>
      <dgm:t>
        <a:bodyPr/>
        <a:lstStyle/>
        <a:p>
          <a:endParaRPr lang="en-US"/>
        </a:p>
      </dgm:t>
    </dgm:pt>
    <dgm:pt modelId="{09F9A3A4-D76C-4CDB-805C-438996307D68}" type="sibTrans" cxnId="{5A0A9607-9527-436B-AC57-88107450CA7D}">
      <dgm:prSet/>
      <dgm:spPr/>
      <dgm:t>
        <a:bodyPr/>
        <a:lstStyle/>
        <a:p>
          <a:endParaRPr lang="en-US"/>
        </a:p>
      </dgm:t>
    </dgm:pt>
    <dgm:pt modelId="{13A6754B-1D30-4D76-B80C-EEC8FE624D2E}">
      <dgm:prSet phldrT="[Text]" phldr="0"/>
      <dgm:spPr/>
      <dgm:t>
        <a:bodyPr/>
        <a:lstStyle/>
        <a:p>
          <a:r>
            <a:rPr lang="en-US"/>
            <a:t>Office of Public Safety Accountabilty</a:t>
          </a:r>
          <a:endParaRPr lang="en-US" dirty="0"/>
        </a:p>
      </dgm:t>
    </dgm:pt>
    <dgm:pt modelId="{D46D1F78-A988-4035-ACE4-C5D5B8BEF9AA}" type="parTrans" cxnId="{6D1165D7-0704-47A5-B63D-E8CC805A0525}">
      <dgm:prSet/>
      <dgm:spPr/>
      <dgm:t>
        <a:bodyPr/>
        <a:lstStyle/>
        <a:p>
          <a:endParaRPr lang="en-US"/>
        </a:p>
      </dgm:t>
    </dgm:pt>
    <dgm:pt modelId="{4F6A5DFC-E60A-46CA-969F-426FD2514346}" type="sibTrans" cxnId="{6D1165D7-0704-47A5-B63D-E8CC805A0525}">
      <dgm:prSet/>
      <dgm:spPr/>
      <dgm:t>
        <a:bodyPr/>
        <a:lstStyle/>
        <a:p>
          <a:endParaRPr lang="en-US"/>
        </a:p>
      </dgm:t>
    </dgm:pt>
    <dgm:pt modelId="{E188C69A-A2CF-4585-B50E-71D2D00F6D06}">
      <dgm:prSet phldrT="[Text]" phldr="0"/>
      <dgm:spPr/>
      <dgm:t>
        <a:bodyPr/>
        <a:lstStyle/>
        <a:p>
          <a:r>
            <a:rPr lang="en-US" dirty="0"/>
            <a:t>Convention &amp; Cultural Services</a:t>
          </a:r>
        </a:p>
      </dgm:t>
    </dgm:pt>
    <dgm:pt modelId="{84E88E12-C9E1-4A3D-9160-4143B3B009E0}" type="parTrans" cxnId="{2C5A52DE-B150-4A08-96C8-E786A602450E}">
      <dgm:prSet/>
      <dgm:spPr/>
      <dgm:t>
        <a:bodyPr/>
        <a:lstStyle/>
        <a:p>
          <a:endParaRPr lang="en-US"/>
        </a:p>
      </dgm:t>
    </dgm:pt>
    <dgm:pt modelId="{22141C8D-472D-49E9-B0D3-054AB9F52A10}" type="sibTrans" cxnId="{2C5A52DE-B150-4A08-96C8-E786A602450E}">
      <dgm:prSet/>
      <dgm:spPr/>
      <dgm:t>
        <a:bodyPr/>
        <a:lstStyle/>
        <a:p>
          <a:endParaRPr lang="en-US"/>
        </a:p>
      </dgm:t>
    </dgm:pt>
    <dgm:pt modelId="{5B29DDC1-368E-4827-AF7F-0990810566C4}">
      <dgm:prSet phldrT="[Text]" phldr="0"/>
      <dgm:spPr/>
      <dgm:t>
        <a:bodyPr/>
        <a:lstStyle/>
        <a:p>
          <a:r>
            <a:rPr lang="en-US" dirty="0"/>
            <a:t>Finance / Human Resources / Information Technology</a:t>
          </a:r>
        </a:p>
      </dgm:t>
    </dgm:pt>
    <dgm:pt modelId="{EFEC9785-0534-4153-AB20-518E717C8307}" type="parTrans" cxnId="{1F2ED96E-2E7A-41BC-A645-F646A52AD230}">
      <dgm:prSet/>
      <dgm:spPr/>
      <dgm:t>
        <a:bodyPr/>
        <a:lstStyle/>
        <a:p>
          <a:endParaRPr lang="en-US"/>
        </a:p>
      </dgm:t>
    </dgm:pt>
    <dgm:pt modelId="{0D6942EF-3C1B-4BC2-B5B6-9B472CE3C06E}" type="sibTrans" cxnId="{1F2ED96E-2E7A-41BC-A645-F646A52AD230}">
      <dgm:prSet/>
      <dgm:spPr/>
      <dgm:t>
        <a:bodyPr/>
        <a:lstStyle/>
        <a:p>
          <a:endParaRPr lang="en-US"/>
        </a:p>
      </dgm:t>
    </dgm:pt>
    <dgm:pt modelId="{E1F7ED5E-25E4-4506-9746-6146FF3B40CF}">
      <dgm:prSet phldrT="[Text]" phldr="0"/>
      <dgm:spPr/>
      <dgm:t>
        <a:bodyPr/>
        <a:lstStyle/>
        <a:p>
          <a:r>
            <a:rPr lang="en-US" dirty="0"/>
            <a:t>Community Development</a:t>
          </a:r>
        </a:p>
      </dgm:t>
    </dgm:pt>
    <dgm:pt modelId="{91C76D98-7CC1-47DF-8920-C1900AC71EE8}" type="parTrans" cxnId="{76B292AB-6F5E-40F4-A131-C06791948BBB}">
      <dgm:prSet/>
      <dgm:spPr/>
      <dgm:t>
        <a:bodyPr/>
        <a:lstStyle/>
        <a:p>
          <a:endParaRPr lang="en-US"/>
        </a:p>
      </dgm:t>
    </dgm:pt>
    <dgm:pt modelId="{425DD13B-87BE-4C11-A9E1-F025F2747DB7}" type="sibTrans" cxnId="{76B292AB-6F5E-40F4-A131-C06791948BBB}">
      <dgm:prSet/>
      <dgm:spPr/>
      <dgm:t>
        <a:bodyPr/>
        <a:lstStyle/>
        <a:p>
          <a:endParaRPr lang="en-US"/>
        </a:p>
      </dgm:t>
    </dgm:pt>
    <dgm:pt modelId="{BEC6B1FC-F58C-4027-AF99-A6EBE1E6842A}">
      <dgm:prSet phldrT="[Text]" phldr="0"/>
      <dgm:spPr/>
      <dgm:t>
        <a:bodyPr/>
        <a:lstStyle/>
        <a:p>
          <a:r>
            <a:rPr lang="en-US" dirty="0"/>
            <a:t>Fire</a:t>
          </a:r>
        </a:p>
      </dgm:t>
    </dgm:pt>
    <dgm:pt modelId="{8D6086CE-10B1-4196-B072-33B56CEFC161}" type="parTrans" cxnId="{B4FFF7F1-48DC-4C01-9BCE-9D91AB57B87F}">
      <dgm:prSet/>
      <dgm:spPr/>
      <dgm:t>
        <a:bodyPr/>
        <a:lstStyle/>
        <a:p>
          <a:endParaRPr lang="en-US"/>
        </a:p>
      </dgm:t>
    </dgm:pt>
    <dgm:pt modelId="{20D41B12-8F7A-45C3-8E79-1D02C4C3B060}" type="sibTrans" cxnId="{B4FFF7F1-48DC-4C01-9BCE-9D91AB57B87F}">
      <dgm:prSet/>
      <dgm:spPr/>
      <dgm:t>
        <a:bodyPr/>
        <a:lstStyle/>
        <a:p>
          <a:endParaRPr lang="en-US"/>
        </a:p>
      </dgm:t>
    </dgm:pt>
    <dgm:pt modelId="{0D977E91-C7BE-4A10-878A-938938429285}">
      <dgm:prSet phldrT="[Text]" phldr="0"/>
      <dgm:spPr/>
      <dgm:t>
        <a:bodyPr/>
        <a:lstStyle/>
        <a:p>
          <a:r>
            <a:rPr lang="en-US" dirty="0"/>
            <a:t>Balancing Scenarios</a:t>
          </a:r>
        </a:p>
      </dgm:t>
    </dgm:pt>
    <dgm:pt modelId="{BAB39704-3258-42A4-9940-9B7FE82054E0}" type="parTrans" cxnId="{FF69ED5F-336F-489C-83F2-7EE261D7C824}">
      <dgm:prSet/>
      <dgm:spPr/>
      <dgm:t>
        <a:bodyPr/>
        <a:lstStyle/>
        <a:p>
          <a:endParaRPr lang="en-US"/>
        </a:p>
      </dgm:t>
    </dgm:pt>
    <dgm:pt modelId="{C420B178-0E46-4DDF-B560-A7A0666AC469}" type="sibTrans" cxnId="{FF69ED5F-336F-489C-83F2-7EE261D7C824}">
      <dgm:prSet/>
      <dgm:spPr/>
      <dgm:t>
        <a:bodyPr/>
        <a:lstStyle/>
        <a:p>
          <a:endParaRPr lang="en-US"/>
        </a:p>
      </dgm:t>
    </dgm:pt>
    <dgm:pt modelId="{B9B72F5C-0B23-4115-9E17-B02B4BE953FB}">
      <dgm:prSet phldrT="[Text]" phldr="0"/>
      <dgm:spPr/>
      <dgm:t>
        <a:bodyPr/>
        <a:lstStyle/>
        <a:p>
          <a:r>
            <a:rPr lang="en-US" dirty="0"/>
            <a:t>City Manager / OIED</a:t>
          </a:r>
        </a:p>
      </dgm:t>
    </dgm:pt>
    <dgm:pt modelId="{0DF900D8-CD99-4224-B57E-E61927A97494}" type="parTrans" cxnId="{6B12ACA1-6106-4FE9-B36C-7D552E376740}">
      <dgm:prSet/>
      <dgm:spPr/>
    </dgm:pt>
    <dgm:pt modelId="{A0E74B3F-06DD-41BB-85AC-9649ABCE8511}" type="sibTrans" cxnId="{6B12ACA1-6106-4FE9-B36C-7D552E376740}">
      <dgm:prSet/>
      <dgm:spPr/>
    </dgm:pt>
    <dgm:pt modelId="{2E258232-ACDC-4844-80CA-A064366730F2}" type="pres">
      <dgm:prSet presAssocID="{50D57788-6102-4691-B3C3-226BFD9E696A}" presName="Name0" presStyleCnt="0">
        <dgm:presLayoutVars>
          <dgm:dir/>
          <dgm:animLvl val="lvl"/>
          <dgm:resizeHandles val="exact"/>
        </dgm:presLayoutVars>
      </dgm:prSet>
      <dgm:spPr/>
    </dgm:pt>
    <dgm:pt modelId="{BDE5F4C7-625B-41F0-8A1F-F25683A573FA}" type="pres">
      <dgm:prSet presAssocID="{21B32B05-69FA-4278-9CCD-BA6B84B58ED2}" presName="linNode" presStyleCnt="0"/>
      <dgm:spPr/>
    </dgm:pt>
    <dgm:pt modelId="{E79A4899-6EA1-4572-B0EB-F46DA1BA91C0}" type="pres">
      <dgm:prSet presAssocID="{21B32B05-69FA-4278-9CCD-BA6B84B58ED2}" presName="parTx" presStyleLbl="revTx" presStyleIdx="0" presStyleCnt="4">
        <dgm:presLayoutVars>
          <dgm:chMax val="1"/>
          <dgm:bulletEnabled val="1"/>
        </dgm:presLayoutVars>
      </dgm:prSet>
      <dgm:spPr/>
    </dgm:pt>
    <dgm:pt modelId="{806A7992-E005-49C9-B850-0BE8190929FC}" type="pres">
      <dgm:prSet presAssocID="{21B32B05-69FA-4278-9CCD-BA6B84B58ED2}" presName="bracket" presStyleLbl="parChTrans1D1" presStyleIdx="0" presStyleCnt="4"/>
      <dgm:spPr/>
    </dgm:pt>
    <dgm:pt modelId="{B393FE11-2426-4545-AB22-14249E45E37F}" type="pres">
      <dgm:prSet presAssocID="{21B32B05-69FA-4278-9CCD-BA6B84B58ED2}" presName="spH" presStyleCnt="0"/>
      <dgm:spPr/>
    </dgm:pt>
    <dgm:pt modelId="{1F684A08-F6C0-4A92-B8D0-F674212B52F4}" type="pres">
      <dgm:prSet presAssocID="{21B32B05-69FA-4278-9CCD-BA6B84B58ED2}" presName="desTx" presStyleLbl="node1" presStyleIdx="0" presStyleCnt="4">
        <dgm:presLayoutVars>
          <dgm:bulletEnabled val="1"/>
        </dgm:presLayoutVars>
      </dgm:prSet>
      <dgm:spPr/>
    </dgm:pt>
    <dgm:pt modelId="{F6112753-C0A2-4C67-8288-A261AD7733D9}" type="pres">
      <dgm:prSet presAssocID="{8AF462A6-539D-4055-9446-94582BC7E67A}" presName="spV" presStyleCnt="0"/>
      <dgm:spPr/>
    </dgm:pt>
    <dgm:pt modelId="{C3AB3170-66EC-4074-9C35-96B71235ECEB}" type="pres">
      <dgm:prSet presAssocID="{A1016C48-A788-4325-A0EF-48604E19BA9F}" presName="linNode" presStyleCnt="0"/>
      <dgm:spPr/>
    </dgm:pt>
    <dgm:pt modelId="{10AB69FF-F652-4549-850F-46A691DEB722}" type="pres">
      <dgm:prSet presAssocID="{A1016C48-A788-4325-A0EF-48604E19BA9F}" presName="parTx" presStyleLbl="revTx" presStyleIdx="1" presStyleCnt="4">
        <dgm:presLayoutVars>
          <dgm:chMax val="1"/>
          <dgm:bulletEnabled val="1"/>
        </dgm:presLayoutVars>
      </dgm:prSet>
      <dgm:spPr/>
    </dgm:pt>
    <dgm:pt modelId="{8393CF94-35A6-4B9D-BF0A-090A8D929CFD}" type="pres">
      <dgm:prSet presAssocID="{A1016C48-A788-4325-A0EF-48604E19BA9F}" presName="bracket" presStyleLbl="parChTrans1D1" presStyleIdx="1" presStyleCnt="4"/>
      <dgm:spPr/>
    </dgm:pt>
    <dgm:pt modelId="{A0008A6A-ED75-4533-800E-D00398A34383}" type="pres">
      <dgm:prSet presAssocID="{A1016C48-A788-4325-A0EF-48604E19BA9F}" presName="spH" presStyleCnt="0"/>
      <dgm:spPr/>
    </dgm:pt>
    <dgm:pt modelId="{0F6405F4-76CF-44E0-847A-18F6B1711E1E}" type="pres">
      <dgm:prSet presAssocID="{A1016C48-A788-4325-A0EF-48604E19BA9F}" presName="desTx" presStyleLbl="node1" presStyleIdx="1" presStyleCnt="4">
        <dgm:presLayoutVars>
          <dgm:bulletEnabled val="1"/>
        </dgm:presLayoutVars>
      </dgm:prSet>
      <dgm:spPr/>
    </dgm:pt>
    <dgm:pt modelId="{0E7010ED-7549-4D46-84CA-D8B45558D70D}" type="pres">
      <dgm:prSet presAssocID="{25069C45-072E-4623-B2ED-D5A10D161493}" presName="spV" presStyleCnt="0"/>
      <dgm:spPr/>
    </dgm:pt>
    <dgm:pt modelId="{98C81787-E2DB-4350-B3C3-4F72726A15E4}" type="pres">
      <dgm:prSet presAssocID="{EDD20DB2-FEF2-476C-8351-CFDEF48F32F1}" presName="linNode" presStyleCnt="0"/>
      <dgm:spPr/>
    </dgm:pt>
    <dgm:pt modelId="{12BA9A21-7E57-4DB3-988F-CD151D0DD885}" type="pres">
      <dgm:prSet presAssocID="{EDD20DB2-FEF2-476C-8351-CFDEF48F32F1}" presName="parTx" presStyleLbl="revTx" presStyleIdx="2" presStyleCnt="4">
        <dgm:presLayoutVars>
          <dgm:chMax val="1"/>
          <dgm:bulletEnabled val="1"/>
        </dgm:presLayoutVars>
      </dgm:prSet>
      <dgm:spPr/>
    </dgm:pt>
    <dgm:pt modelId="{7892D1D1-BE40-47DF-B44C-D3002CAAB368}" type="pres">
      <dgm:prSet presAssocID="{EDD20DB2-FEF2-476C-8351-CFDEF48F32F1}" presName="bracket" presStyleLbl="parChTrans1D1" presStyleIdx="2" presStyleCnt="4"/>
      <dgm:spPr/>
    </dgm:pt>
    <dgm:pt modelId="{FB99DC29-C805-4525-BEBF-6D995C1651D3}" type="pres">
      <dgm:prSet presAssocID="{EDD20DB2-FEF2-476C-8351-CFDEF48F32F1}" presName="spH" presStyleCnt="0"/>
      <dgm:spPr/>
    </dgm:pt>
    <dgm:pt modelId="{C5B1D07E-1875-4076-AB22-95792314F1D6}" type="pres">
      <dgm:prSet presAssocID="{EDD20DB2-FEF2-476C-8351-CFDEF48F32F1}" presName="desTx" presStyleLbl="node1" presStyleIdx="2" presStyleCnt="4">
        <dgm:presLayoutVars>
          <dgm:bulletEnabled val="1"/>
        </dgm:presLayoutVars>
      </dgm:prSet>
      <dgm:spPr/>
    </dgm:pt>
    <dgm:pt modelId="{71E1C785-83EA-4C38-A977-48B61DEC69F1}" type="pres">
      <dgm:prSet presAssocID="{16AF9521-CF84-4D6D-9B8E-D1D7686ACF81}" presName="spV" presStyleCnt="0"/>
      <dgm:spPr/>
    </dgm:pt>
    <dgm:pt modelId="{A07FC06A-6BE8-4B9E-8BC9-D11FD00D36AC}" type="pres">
      <dgm:prSet presAssocID="{3EE8B21A-30DE-4768-AC5F-9AF75C9B24FD}" presName="linNode" presStyleCnt="0"/>
      <dgm:spPr/>
    </dgm:pt>
    <dgm:pt modelId="{FD619AE2-C32A-49A3-8E91-2E9CCE9FEAA8}" type="pres">
      <dgm:prSet presAssocID="{3EE8B21A-30DE-4768-AC5F-9AF75C9B24FD}" presName="parTx" presStyleLbl="revTx" presStyleIdx="3" presStyleCnt="4">
        <dgm:presLayoutVars>
          <dgm:chMax val="1"/>
          <dgm:bulletEnabled val="1"/>
        </dgm:presLayoutVars>
      </dgm:prSet>
      <dgm:spPr/>
    </dgm:pt>
    <dgm:pt modelId="{DC5F0AF3-64F7-47CF-BC9B-296CE78B6584}" type="pres">
      <dgm:prSet presAssocID="{3EE8B21A-30DE-4768-AC5F-9AF75C9B24FD}" presName="bracket" presStyleLbl="parChTrans1D1" presStyleIdx="3" presStyleCnt="4"/>
      <dgm:spPr/>
    </dgm:pt>
    <dgm:pt modelId="{6C96ABD4-D147-4D4C-90C8-9B60C36910FD}" type="pres">
      <dgm:prSet presAssocID="{3EE8B21A-30DE-4768-AC5F-9AF75C9B24FD}" presName="spH" presStyleCnt="0"/>
      <dgm:spPr/>
    </dgm:pt>
    <dgm:pt modelId="{ADE1246F-80AA-493F-A5B8-1B375D345E07}" type="pres">
      <dgm:prSet presAssocID="{3EE8B21A-30DE-4768-AC5F-9AF75C9B24FD}" presName="desTx" presStyleLbl="node1" presStyleIdx="3" presStyleCnt="4">
        <dgm:presLayoutVars>
          <dgm:bulletEnabled val="1"/>
        </dgm:presLayoutVars>
      </dgm:prSet>
      <dgm:spPr/>
    </dgm:pt>
  </dgm:ptLst>
  <dgm:cxnLst>
    <dgm:cxn modelId="{5A0A9607-9527-436B-AC57-88107450CA7D}" srcId="{3EE8B21A-30DE-4768-AC5F-9AF75C9B24FD}" destId="{AB4BE612-6FDB-4EF9-8AB7-2183B25A04F5}" srcOrd="1" destOrd="0" parTransId="{154D8E01-C414-4C49-B8A9-0854824B1424}" sibTransId="{09F9A3A4-D76C-4CDB-805C-438996307D68}"/>
    <dgm:cxn modelId="{43F2CF0E-3B96-4135-96A8-7045271237D3}" srcId="{A1016C48-A788-4325-A0EF-48604E19BA9F}" destId="{8471D2AA-F5FA-4D53-A96C-7459FD3C759A}" srcOrd="3" destOrd="0" parTransId="{730AC621-EDB0-4075-90B8-42ED3767D954}" sibTransId="{B468A232-1C68-44ED-91CE-4E2311E48A88}"/>
    <dgm:cxn modelId="{00A46F16-DD70-4C81-80F9-23B60A511257}" type="presOf" srcId="{B3019A97-F70D-4F1B-9028-CCB4A59C56B8}" destId="{ADE1246F-80AA-493F-A5B8-1B375D345E07}" srcOrd="0" destOrd="0" presId="urn:diagrams.loki3.com/BracketList"/>
    <dgm:cxn modelId="{A088231B-40B0-438B-8526-9CA81CB2313B}" type="presOf" srcId="{E1F7ED5E-25E4-4506-9746-6146FF3B40CF}" destId="{C5B1D07E-1875-4076-AB22-95792314F1D6}" srcOrd="0" destOrd="1" presId="urn:diagrams.loki3.com/BracketList"/>
    <dgm:cxn modelId="{5B90691D-014D-4B38-B5DE-896C5FEC017B}" type="presOf" srcId="{57BCAA38-8807-4EA5-BD88-3AB402C955C9}" destId="{1F684A08-F6C0-4A92-B8D0-F674212B52F4}" srcOrd="0" destOrd="0" presId="urn:diagrams.loki3.com/BracketList"/>
    <dgm:cxn modelId="{46943D1E-69EB-4EA9-B6E1-01117783D6EE}" srcId="{EDD20DB2-FEF2-476C-8351-CFDEF48F32F1}" destId="{BA3AADEF-4503-49B0-B74A-716C39C8754F}" srcOrd="0" destOrd="0" parTransId="{6CC769FF-53FA-4FDD-BAEE-729C45569DDE}" sibTransId="{39D91646-9C1C-4194-9353-80F0D7F3443F}"/>
    <dgm:cxn modelId="{7922AA24-F236-4875-920E-36DDD1B071BF}" srcId="{3EE8B21A-30DE-4768-AC5F-9AF75C9B24FD}" destId="{B3019A97-F70D-4F1B-9028-CCB4A59C56B8}" srcOrd="0" destOrd="0" parTransId="{EE02F31D-7C50-4DEC-9BED-43CEE209FC30}" sibTransId="{B84551D9-EE1F-4A16-9E24-67F28250C10E}"/>
    <dgm:cxn modelId="{2F9B312C-1DE1-4EA6-A751-01AD6D65FEA5}" type="presOf" srcId="{EDD20DB2-FEF2-476C-8351-CFDEF48F32F1}" destId="{12BA9A21-7E57-4DB3-988F-CD151D0DD885}" srcOrd="0" destOrd="0" presId="urn:diagrams.loki3.com/BracketList"/>
    <dgm:cxn modelId="{39693D2E-EE3B-43DE-95C6-52F138B44F45}" srcId="{21B32B05-69FA-4278-9CCD-BA6B84B58ED2}" destId="{57BCAA38-8807-4EA5-BD88-3AB402C955C9}" srcOrd="0" destOrd="0" parTransId="{A7C4998E-478E-49F6-A903-BEE9E8EB8F77}" sibTransId="{5BD88388-1540-48A6-B4B4-287A46792086}"/>
    <dgm:cxn modelId="{B4C8AF32-0277-4C7C-9434-E80456639146}" type="presOf" srcId="{21B32B05-69FA-4278-9CCD-BA6B84B58ED2}" destId="{E79A4899-6EA1-4572-B0EB-F46DA1BA91C0}" srcOrd="0" destOrd="0" presId="urn:diagrams.loki3.com/BracketList"/>
    <dgm:cxn modelId="{4FF9D433-7804-4532-A200-924B19B54016}" type="presOf" srcId="{50D57788-6102-4691-B3C3-226BFD9E696A}" destId="{2E258232-ACDC-4844-80CA-A064366730F2}" srcOrd="0" destOrd="0" presId="urn:diagrams.loki3.com/BracketList"/>
    <dgm:cxn modelId="{89C70C36-1237-4B42-8E4E-646F3A17B736}" srcId="{EDD20DB2-FEF2-476C-8351-CFDEF48F32F1}" destId="{CDE5C10B-69BD-425C-85B6-E4553050BE1E}" srcOrd="4" destOrd="0" parTransId="{A92D881B-F528-472F-B5AF-914080AFA942}" sibTransId="{43C719F6-9C7F-45A7-AD2F-A396681FF015}"/>
    <dgm:cxn modelId="{41AE343C-F07C-4D51-BBBD-4E0B2E1F1DE7}" type="presOf" srcId="{D137F044-176E-4794-8970-BC6CD8B46D13}" destId="{ADE1246F-80AA-493F-A5B8-1B375D345E07}" srcOrd="0" destOrd="3" presId="urn:diagrams.loki3.com/BracketList"/>
    <dgm:cxn modelId="{D8B0373D-196F-479C-A1B8-B1DED5723378}" type="presOf" srcId="{4B9044BB-30C8-43B4-BC53-338B15DA1B1F}" destId="{C5B1D07E-1875-4076-AB22-95792314F1D6}" srcOrd="0" destOrd="3" presId="urn:diagrams.loki3.com/BracketList"/>
    <dgm:cxn modelId="{A617865E-CBB4-4F56-B221-7076ADD11608}" srcId="{50D57788-6102-4691-B3C3-226BFD9E696A}" destId="{A1016C48-A788-4325-A0EF-48604E19BA9F}" srcOrd="1" destOrd="0" parTransId="{4D7DFD82-6C2C-4A9A-9427-53B5F75D156C}" sibTransId="{25069C45-072E-4623-B2ED-D5A10D161493}"/>
    <dgm:cxn modelId="{FF69ED5F-336F-489C-83F2-7EE261D7C824}" srcId="{21B32B05-69FA-4278-9CCD-BA6B84B58ED2}" destId="{0D977E91-C7BE-4A10-878A-938938429285}" srcOrd="1" destOrd="0" parTransId="{BAB39704-3258-42A4-9940-9B7FE82054E0}" sibTransId="{C420B178-0E46-4DDF-B560-A7A0666AC469}"/>
    <dgm:cxn modelId="{3AC51543-3FE1-4F94-9E43-B052D026AA25}" srcId="{50D57788-6102-4691-B3C3-226BFD9E696A}" destId="{EDD20DB2-FEF2-476C-8351-CFDEF48F32F1}" srcOrd="2" destOrd="0" parTransId="{02630F6F-FDF5-4A9C-ACA2-93EE0AC1807D}" sibTransId="{16AF9521-CF84-4D6D-9B8E-D1D7686ACF81}"/>
    <dgm:cxn modelId="{6091DB46-A01D-4FF8-8345-571F9650C9F7}" type="presOf" srcId="{0D977E91-C7BE-4A10-878A-938938429285}" destId="{1F684A08-F6C0-4A92-B8D0-F674212B52F4}" srcOrd="0" destOrd="1" presId="urn:diagrams.loki3.com/BracketList"/>
    <dgm:cxn modelId="{0CAE6E47-E493-48E4-8BEA-DC5321077E6F}" srcId="{3EE8B21A-30DE-4768-AC5F-9AF75C9B24FD}" destId="{D137F044-176E-4794-8970-BC6CD8B46D13}" srcOrd="3" destOrd="0" parTransId="{7B1B4A84-B58A-4335-AEE0-77AC941A5E87}" sibTransId="{DE378298-F566-4688-B6A5-70F59BF9FCEB}"/>
    <dgm:cxn modelId="{35230E4B-B041-42EA-B7FC-DE86645712F4}" type="presOf" srcId="{3EE8B21A-30DE-4768-AC5F-9AF75C9B24FD}" destId="{FD619AE2-C32A-49A3-8E91-2E9CCE9FEAA8}" srcOrd="0" destOrd="0" presId="urn:diagrams.loki3.com/BracketList"/>
    <dgm:cxn modelId="{1F2ED96E-2E7A-41BC-A645-F646A52AD230}" srcId="{EDD20DB2-FEF2-476C-8351-CFDEF48F32F1}" destId="{5B29DDC1-368E-4827-AF7F-0990810566C4}" srcOrd="2" destOrd="0" parTransId="{EFEC9785-0534-4153-AB20-518E717C8307}" sibTransId="{0D6942EF-3C1B-4BC2-B5B6-9B472CE3C06E}"/>
    <dgm:cxn modelId="{D5510671-2D30-45FD-BE94-2B8583A2C34E}" type="presOf" srcId="{CDE5C10B-69BD-425C-85B6-E4553050BE1E}" destId="{C5B1D07E-1875-4076-AB22-95792314F1D6}" srcOrd="0" destOrd="4" presId="urn:diagrams.loki3.com/BracketList"/>
    <dgm:cxn modelId="{B2F24873-0AD6-44E9-A090-0A2A42E7413A}" type="presOf" srcId="{A1016C48-A788-4325-A0EF-48604E19BA9F}" destId="{10AB69FF-F652-4549-850F-46A691DEB722}" srcOrd="0" destOrd="0" presId="urn:diagrams.loki3.com/BracketList"/>
    <dgm:cxn modelId="{5E5EC47C-90CD-4ABE-9E5E-525324EADB38}" type="presOf" srcId="{BA3AADEF-4503-49B0-B74A-716C39C8754F}" destId="{C5B1D07E-1875-4076-AB22-95792314F1D6}" srcOrd="0" destOrd="0" presId="urn:diagrams.loki3.com/BracketList"/>
    <dgm:cxn modelId="{BB874F81-3B37-47BD-A7AA-2AC2173A5773}" type="presOf" srcId="{8471D2AA-F5FA-4D53-A96C-7459FD3C759A}" destId="{0F6405F4-76CF-44E0-847A-18F6B1711E1E}" srcOrd="0" destOrd="3" presId="urn:diagrams.loki3.com/BracketList"/>
    <dgm:cxn modelId="{15854884-7089-4B71-A26B-5C609B40086C}" type="presOf" srcId="{AB4BE612-6FDB-4EF9-8AB7-2183B25A04F5}" destId="{ADE1246F-80AA-493F-A5B8-1B375D345E07}" srcOrd="0" destOrd="1" presId="urn:diagrams.loki3.com/BracketList"/>
    <dgm:cxn modelId="{29212B92-7F5A-423C-A4E5-00A3967D0076}" srcId="{3EE8B21A-30DE-4768-AC5F-9AF75C9B24FD}" destId="{2E57533F-CA8F-4C21-998B-2F62975BC3A4}" srcOrd="2" destOrd="0" parTransId="{370A6ED9-F7E2-41FC-A2A4-FC3A5DEF04AD}" sibTransId="{F3C32041-D39E-4464-9EB4-B3A63EBC8004}"/>
    <dgm:cxn modelId="{C91BD397-BE50-49B9-853D-51D4A800AF65}" srcId="{50D57788-6102-4691-B3C3-226BFD9E696A}" destId="{21B32B05-69FA-4278-9CCD-BA6B84B58ED2}" srcOrd="0" destOrd="0" parTransId="{8B104B58-3689-404A-AD9A-873728AC09E5}" sibTransId="{8AF462A6-539D-4055-9446-94582BC7E67A}"/>
    <dgm:cxn modelId="{4417B998-7333-4C75-9292-FA49C6550260}" type="presOf" srcId="{B9B72F5C-0B23-4115-9E17-B02B4BE953FB}" destId="{0F6405F4-76CF-44E0-847A-18F6B1711E1E}" srcOrd="0" destOrd="1" presId="urn:diagrams.loki3.com/BracketList"/>
    <dgm:cxn modelId="{6B12ACA1-6106-4FE9-B36C-7D552E376740}" srcId="{A1016C48-A788-4325-A0EF-48604E19BA9F}" destId="{B9B72F5C-0B23-4115-9E17-B02B4BE953FB}" srcOrd="1" destOrd="0" parTransId="{0DF900D8-CD99-4224-B57E-E61927A97494}" sibTransId="{A0E74B3F-06DD-41BB-85AC-9649ABCE8511}"/>
    <dgm:cxn modelId="{685015A9-B3FD-4AFE-932D-C5FF8E954955}" type="presOf" srcId="{2E57533F-CA8F-4C21-998B-2F62975BC3A4}" destId="{ADE1246F-80AA-493F-A5B8-1B375D345E07}" srcOrd="0" destOrd="2" presId="urn:diagrams.loki3.com/BracketList"/>
    <dgm:cxn modelId="{76B292AB-6F5E-40F4-A131-C06791948BBB}" srcId="{EDD20DB2-FEF2-476C-8351-CFDEF48F32F1}" destId="{E1F7ED5E-25E4-4506-9746-6146FF3B40CF}" srcOrd="1" destOrd="0" parTransId="{91C76D98-7CC1-47DF-8920-C1900AC71EE8}" sibTransId="{425DD13B-87BE-4C11-A9E1-F025F2747DB7}"/>
    <dgm:cxn modelId="{20626CB1-1C2B-44AA-AF38-80B9FCB35A7C}" type="presOf" srcId="{5B29DDC1-368E-4827-AF7F-0990810566C4}" destId="{C5B1D07E-1875-4076-AB22-95792314F1D6}" srcOrd="0" destOrd="2" presId="urn:diagrams.loki3.com/BracketList"/>
    <dgm:cxn modelId="{89F8C4B1-3B13-42C8-B5FB-9B5ADC2E46A7}" srcId="{A1016C48-A788-4325-A0EF-48604E19BA9F}" destId="{3A92A65C-3943-4E69-ADD6-1CD788BB6FBD}" srcOrd="5" destOrd="0" parTransId="{64431D9F-61D1-40E8-87B1-00B76283CA2A}" sibTransId="{87EDD959-28FD-4861-BEF8-48F97E2C3DDC}"/>
    <dgm:cxn modelId="{0C0E0EBE-63DA-469F-AD1A-94BA29696491}" srcId="{50D57788-6102-4691-B3C3-226BFD9E696A}" destId="{3EE8B21A-30DE-4768-AC5F-9AF75C9B24FD}" srcOrd="3" destOrd="0" parTransId="{ED0DD0D5-6D29-4093-8F20-20D0CF35D8EA}" sibTransId="{CB004E65-E155-4D69-AD13-C0A9C0D0C3C8}"/>
    <dgm:cxn modelId="{041E2CC1-26C7-4C5E-B9FD-4A173D18430E}" type="presOf" srcId="{13A6754B-1D30-4D76-B80C-EEC8FE624D2E}" destId="{ADE1246F-80AA-493F-A5B8-1B375D345E07}" srcOrd="0" destOrd="4" presId="urn:diagrams.loki3.com/BracketList"/>
    <dgm:cxn modelId="{AF99C2D0-9254-4972-81B9-10B48B885F9D}" type="presOf" srcId="{BEC6B1FC-F58C-4027-AF99-A6EBE1E6842A}" destId="{0F6405F4-76CF-44E0-847A-18F6B1711E1E}" srcOrd="0" destOrd="4" presId="urn:diagrams.loki3.com/BracketList"/>
    <dgm:cxn modelId="{62C628D1-CBEC-4E53-A6E3-47242EF037B4}" srcId="{EDD20DB2-FEF2-476C-8351-CFDEF48F32F1}" destId="{4B9044BB-30C8-43B4-BC53-338B15DA1B1F}" srcOrd="3" destOrd="0" parTransId="{7E4FEA03-0E95-409B-85F3-395D4164B9E2}" sibTransId="{44607A31-39B2-4656-903C-9C50AC553C50}"/>
    <dgm:cxn modelId="{8F0099D1-F219-482F-95BE-106D1A7600C6}" type="presOf" srcId="{3A92A65C-3943-4E69-ADD6-1CD788BB6FBD}" destId="{0F6405F4-76CF-44E0-847A-18F6B1711E1E}" srcOrd="0" destOrd="5" presId="urn:diagrams.loki3.com/BracketList"/>
    <dgm:cxn modelId="{6D1165D7-0704-47A5-B63D-E8CC805A0525}" srcId="{3EE8B21A-30DE-4768-AC5F-9AF75C9B24FD}" destId="{13A6754B-1D30-4D76-B80C-EEC8FE624D2E}" srcOrd="4" destOrd="0" parTransId="{D46D1F78-A988-4035-ACE4-C5D5B8BEF9AA}" sibTransId="{4F6A5DFC-E60A-46CA-969F-426FD2514346}"/>
    <dgm:cxn modelId="{2C5A52DE-B150-4A08-96C8-E786A602450E}" srcId="{A1016C48-A788-4325-A0EF-48604E19BA9F}" destId="{E188C69A-A2CF-4585-B50E-71D2D00F6D06}" srcOrd="2" destOrd="0" parTransId="{84E88E12-C9E1-4A3D-9160-4143B3B009E0}" sibTransId="{22141C8D-472D-49E9-B0D3-054AB9F52A10}"/>
    <dgm:cxn modelId="{589709E3-F723-4DAA-AE84-4C48DC71FDE3}" srcId="{A1016C48-A788-4325-A0EF-48604E19BA9F}" destId="{A3B6F2E4-21D4-4A89-BA6E-E5074BCEA73A}" srcOrd="0" destOrd="0" parTransId="{6D1900F2-6D0A-4760-B2CD-F7528833169A}" sibTransId="{35BCF7E1-4D31-4241-BAA6-6CB1E9CE1F0F}"/>
    <dgm:cxn modelId="{509EC3E6-BD4B-44B3-89EF-783A66541D5D}" type="presOf" srcId="{A3B6F2E4-21D4-4A89-BA6E-E5074BCEA73A}" destId="{0F6405F4-76CF-44E0-847A-18F6B1711E1E}" srcOrd="0" destOrd="0" presId="urn:diagrams.loki3.com/BracketList"/>
    <dgm:cxn modelId="{4E11BCE9-8B1C-45A4-9F0E-35897C403503}" type="presOf" srcId="{E188C69A-A2CF-4585-B50E-71D2D00F6D06}" destId="{0F6405F4-76CF-44E0-847A-18F6B1711E1E}" srcOrd="0" destOrd="2" presId="urn:diagrams.loki3.com/BracketList"/>
    <dgm:cxn modelId="{B4FFF7F1-48DC-4C01-9BCE-9D91AB57B87F}" srcId="{A1016C48-A788-4325-A0EF-48604E19BA9F}" destId="{BEC6B1FC-F58C-4027-AF99-A6EBE1E6842A}" srcOrd="4" destOrd="0" parTransId="{8D6086CE-10B1-4196-B072-33B56CEFC161}" sibTransId="{20D41B12-8F7A-45C3-8E79-1D02C4C3B060}"/>
    <dgm:cxn modelId="{BE292583-A32F-4D3D-9402-1406FE853DAE}" type="presParOf" srcId="{2E258232-ACDC-4844-80CA-A064366730F2}" destId="{BDE5F4C7-625B-41F0-8A1F-F25683A573FA}" srcOrd="0" destOrd="0" presId="urn:diagrams.loki3.com/BracketList"/>
    <dgm:cxn modelId="{B727C719-EC85-4440-AC56-27CA22D0C97A}" type="presParOf" srcId="{BDE5F4C7-625B-41F0-8A1F-F25683A573FA}" destId="{E79A4899-6EA1-4572-B0EB-F46DA1BA91C0}" srcOrd="0" destOrd="0" presId="urn:diagrams.loki3.com/BracketList"/>
    <dgm:cxn modelId="{831A563A-D7E4-48D6-A656-9587B1D39C97}" type="presParOf" srcId="{BDE5F4C7-625B-41F0-8A1F-F25683A573FA}" destId="{806A7992-E005-49C9-B850-0BE8190929FC}" srcOrd="1" destOrd="0" presId="urn:diagrams.loki3.com/BracketList"/>
    <dgm:cxn modelId="{C326DC07-2948-4A71-AA0C-7959BEBAE83C}" type="presParOf" srcId="{BDE5F4C7-625B-41F0-8A1F-F25683A573FA}" destId="{B393FE11-2426-4545-AB22-14249E45E37F}" srcOrd="2" destOrd="0" presId="urn:diagrams.loki3.com/BracketList"/>
    <dgm:cxn modelId="{EA1F3969-9E65-47B5-9A74-91C0D395451C}" type="presParOf" srcId="{BDE5F4C7-625B-41F0-8A1F-F25683A573FA}" destId="{1F684A08-F6C0-4A92-B8D0-F674212B52F4}" srcOrd="3" destOrd="0" presId="urn:diagrams.loki3.com/BracketList"/>
    <dgm:cxn modelId="{81158FB6-D02B-46AE-8D16-991FF93BED7F}" type="presParOf" srcId="{2E258232-ACDC-4844-80CA-A064366730F2}" destId="{F6112753-C0A2-4C67-8288-A261AD7733D9}" srcOrd="1" destOrd="0" presId="urn:diagrams.loki3.com/BracketList"/>
    <dgm:cxn modelId="{743D7992-3829-4023-9CE3-CD25F7D008BA}" type="presParOf" srcId="{2E258232-ACDC-4844-80CA-A064366730F2}" destId="{C3AB3170-66EC-4074-9C35-96B71235ECEB}" srcOrd="2" destOrd="0" presId="urn:diagrams.loki3.com/BracketList"/>
    <dgm:cxn modelId="{4137D99B-6B6F-437B-B7DB-74BE436F8C13}" type="presParOf" srcId="{C3AB3170-66EC-4074-9C35-96B71235ECEB}" destId="{10AB69FF-F652-4549-850F-46A691DEB722}" srcOrd="0" destOrd="0" presId="urn:diagrams.loki3.com/BracketList"/>
    <dgm:cxn modelId="{0D31CD24-AC29-41D0-887D-52847E3D0C06}" type="presParOf" srcId="{C3AB3170-66EC-4074-9C35-96B71235ECEB}" destId="{8393CF94-35A6-4B9D-BF0A-090A8D929CFD}" srcOrd="1" destOrd="0" presId="urn:diagrams.loki3.com/BracketList"/>
    <dgm:cxn modelId="{72B96F5D-2B5F-4AFF-863C-3948E682EF8B}" type="presParOf" srcId="{C3AB3170-66EC-4074-9C35-96B71235ECEB}" destId="{A0008A6A-ED75-4533-800E-D00398A34383}" srcOrd="2" destOrd="0" presId="urn:diagrams.loki3.com/BracketList"/>
    <dgm:cxn modelId="{308B47AB-A33E-4883-9811-4E1D4175FA2B}" type="presParOf" srcId="{C3AB3170-66EC-4074-9C35-96B71235ECEB}" destId="{0F6405F4-76CF-44E0-847A-18F6B1711E1E}" srcOrd="3" destOrd="0" presId="urn:diagrams.loki3.com/BracketList"/>
    <dgm:cxn modelId="{73EAFC26-6346-4AD6-8656-3BF536763443}" type="presParOf" srcId="{2E258232-ACDC-4844-80CA-A064366730F2}" destId="{0E7010ED-7549-4D46-84CA-D8B45558D70D}" srcOrd="3" destOrd="0" presId="urn:diagrams.loki3.com/BracketList"/>
    <dgm:cxn modelId="{4DB2EBC4-80E2-4D5D-AC43-DDD77964B02B}" type="presParOf" srcId="{2E258232-ACDC-4844-80CA-A064366730F2}" destId="{98C81787-E2DB-4350-B3C3-4F72726A15E4}" srcOrd="4" destOrd="0" presId="urn:diagrams.loki3.com/BracketList"/>
    <dgm:cxn modelId="{F7B618C6-FF30-42E9-BD93-A47C1AD3AABE}" type="presParOf" srcId="{98C81787-E2DB-4350-B3C3-4F72726A15E4}" destId="{12BA9A21-7E57-4DB3-988F-CD151D0DD885}" srcOrd="0" destOrd="0" presId="urn:diagrams.loki3.com/BracketList"/>
    <dgm:cxn modelId="{5E7E246E-4565-48B4-9BE0-8563E18B4A13}" type="presParOf" srcId="{98C81787-E2DB-4350-B3C3-4F72726A15E4}" destId="{7892D1D1-BE40-47DF-B44C-D3002CAAB368}" srcOrd="1" destOrd="0" presId="urn:diagrams.loki3.com/BracketList"/>
    <dgm:cxn modelId="{53C5C93D-8412-4D92-BB1B-11F91715A0D0}" type="presParOf" srcId="{98C81787-E2DB-4350-B3C3-4F72726A15E4}" destId="{FB99DC29-C805-4525-BEBF-6D995C1651D3}" srcOrd="2" destOrd="0" presId="urn:diagrams.loki3.com/BracketList"/>
    <dgm:cxn modelId="{84958341-7E44-4C26-8AC1-6A834DA22979}" type="presParOf" srcId="{98C81787-E2DB-4350-B3C3-4F72726A15E4}" destId="{C5B1D07E-1875-4076-AB22-95792314F1D6}" srcOrd="3" destOrd="0" presId="urn:diagrams.loki3.com/BracketList"/>
    <dgm:cxn modelId="{A4D78326-C3A2-40F2-9E69-2903197442DD}" type="presParOf" srcId="{2E258232-ACDC-4844-80CA-A064366730F2}" destId="{71E1C785-83EA-4C38-A977-48B61DEC69F1}" srcOrd="5" destOrd="0" presId="urn:diagrams.loki3.com/BracketList"/>
    <dgm:cxn modelId="{39A2ED43-BD12-427B-AC75-EC7FF5C6B7CB}" type="presParOf" srcId="{2E258232-ACDC-4844-80CA-A064366730F2}" destId="{A07FC06A-6BE8-4B9E-8BC9-D11FD00D36AC}" srcOrd="6" destOrd="0" presId="urn:diagrams.loki3.com/BracketList"/>
    <dgm:cxn modelId="{3C9A24F2-2FE7-49EB-A2C0-F30C3A1D02C0}" type="presParOf" srcId="{A07FC06A-6BE8-4B9E-8BC9-D11FD00D36AC}" destId="{FD619AE2-C32A-49A3-8E91-2E9CCE9FEAA8}" srcOrd="0" destOrd="0" presId="urn:diagrams.loki3.com/BracketList"/>
    <dgm:cxn modelId="{DF0DE2D4-591B-4A97-8B90-234F0E5A9631}" type="presParOf" srcId="{A07FC06A-6BE8-4B9E-8BC9-D11FD00D36AC}" destId="{DC5F0AF3-64F7-47CF-BC9B-296CE78B6584}" srcOrd="1" destOrd="0" presId="urn:diagrams.loki3.com/BracketList"/>
    <dgm:cxn modelId="{65BF45C0-31FF-4E30-8A40-1632F6A8C305}" type="presParOf" srcId="{A07FC06A-6BE8-4B9E-8BC9-D11FD00D36AC}" destId="{6C96ABD4-D147-4D4C-90C8-9B60C36910FD}" srcOrd="2" destOrd="0" presId="urn:diagrams.loki3.com/BracketList"/>
    <dgm:cxn modelId="{36C5AA7F-CB53-41E4-B9BA-04CCBB48F55E}" type="presParOf" srcId="{A07FC06A-6BE8-4B9E-8BC9-D11FD00D36AC}" destId="{ADE1246F-80AA-493F-A5B8-1B375D345E07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902FE3-7B19-4A3E-B198-CD2F163F40F7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D10B1D5-C8B3-4DAA-84DE-45AC0B12EE58}">
      <dgm:prSet phldrT="[Text]"/>
      <dgm:spPr>
        <a:xfrm>
          <a:off x="0" y="0"/>
          <a:ext cx="6391910" cy="968470"/>
        </a:xfrm>
        <a:prstGeom prst="roundRect">
          <a:avLst>
            <a:gd name="adj" fmla="val 10000"/>
          </a:avLst>
        </a:prstGeom>
        <a:solidFill>
          <a:srgbClr val="969FA7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Fund</a:t>
          </a:r>
        </a:p>
      </dgm:t>
    </dgm:pt>
    <dgm:pt modelId="{DA1F2F4E-D564-4DCA-974D-11DF08422591}" type="parTrans" cxnId="{65F5C21B-1C22-4E25-9434-5E41716F010B}">
      <dgm:prSet/>
      <dgm:spPr/>
      <dgm:t>
        <a:bodyPr/>
        <a:lstStyle/>
        <a:p>
          <a:endParaRPr lang="en-US"/>
        </a:p>
      </dgm:t>
    </dgm:pt>
    <dgm:pt modelId="{0E05B424-E616-4B54-8C85-F7C0C0986B82}" type="sibTrans" cxnId="{65F5C21B-1C22-4E25-9434-5E41716F010B}">
      <dgm:prSet/>
      <dgm:spPr>
        <a:xfrm>
          <a:off x="5762404" y="741760"/>
          <a:ext cx="629505" cy="629505"/>
        </a:xfrm>
        <a:prstGeom prst="downArrow">
          <a:avLst>
            <a:gd name="adj1" fmla="val 55000"/>
            <a:gd name="adj2" fmla="val 45000"/>
          </a:avLst>
        </a:prstGeom>
        <a:solidFill>
          <a:srgbClr val="969FA7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969FA7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 panose="020B0502020104020203"/>
            <a:ea typeface="+mn-ea"/>
            <a:cs typeface="+mn-cs"/>
          </a:endParaRPr>
        </a:p>
      </dgm:t>
    </dgm:pt>
    <dgm:pt modelId="{F4179A33-8BF5-47FF-A046-29A3116C075C}">
      <dgm:prSet/>
      <dgm:spPr>
        <a:xfrm>
          <a:off x="535322" y="1144555"/>
          <a:ext cx="6391910" cy="968470"/>
        </a:xfrm>
        <a:prstGeom prst="roundRect">
          <a:avLst>
            <a:gd name="adj" fmla="val 10000"/>
          </a:avLst>
        </a:prstGeom>
        <a:solidFill>
          <a:srgbClr val="969FA7">
            <a:hueOff val="-2525370"/>
            <a:satOff val="9455"/>
            <a:lumOff val="131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Department</a:t>
          </a:r>
        </a:p>
      </dgm:t>
    </dgm:pt>
    <dgm:pt modelId="{A4A6DEA3-D9CF-4B65-A6EA-E131C30E09ED}" type="parTrans" cxnId="{538BB86C-D438-4AF4-9DA1-B664DE23D7F4}">
      <dgm:prSet/>
      <dgm:spPr/>
      <dgm:t>
        <a:bodyPr/>
        <a:lstStyle/>
        <a:p>
          <a:endParaRPr lang="en-US"/>
        </a:p>
      </dgm:t>
    </dgm:pt>
    <dgm:pt modelId="{EDD70503-9D66-4B7B-B1AD-FFD1AC6482E1}" type="sibTrans" cxnId="{538BB86C-D438-4AF4-9DA1-B664DE23D7F4}">
      <dgm:prSet/>
      <dgm:spPr>
        <a:xfrm>
          <a:off x="6297727" y="1886315"/>
          <a:ext cx="629505" cy="629505"/>
        </a:xfrm>
        <a:prstGeom prst="downArrow">
          <a:avLst>
            <a:gd name="adj1" fmla="val 55000"/>
            <a:gd name="adj2" fmla="val 45000"/>
          </a:avLst>
        </a:prstGeom>
        <a:solidFill>
          <a:srgbClr val="969FA7">
            <a:tint val="40000"/>
            <a:alpha val="90000"/>
            <a:hueOff val="-3716824"/>
            <a:satOff val="11476"/>
            <a:lumOff val="247"/>
            <a:alphaOff val="0"/>
          </a:srgbClr>
        </a:solidFill>
        <a:ln w="22225" cap="rnd" cmpd="sng" algn="ctr">
          <a:solidFill>
            <a:srgbClr val="969FA7">
              <a:tint val="40000"/>
              <a:alpha val="90000"/>
              <a:hueOff val="-3716824"/>
              <a:satOff val="11476"/>
              <a:lumOff val="247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 panose="020B0502020104020203"/>
            <a:ea typeface="+mn-ea"/>
            <a:cs typeface="+mn-cs"/>
          </a:endParaRPr>
        </a:p>
      </dgm:t>
    </dgm:pt>
    <dgm:pt modelId="{DFF98CD0-2EFF-42DD-98F1-D27783B4F1AE}">
      <dgm:prSet/>
      <dgm:spPr>
        <a:xfrm>
          <a:off x="1062655" y="2289111"/>
          <a:ext cx="6391910" cy="968470"/>
        </a:xfrm>
        <a:prstGeom prst="roundRect">
          <a:avLst>
            <a:gd name="adj" fmla="val 10000"/>
          </a:avLst>
        </a:prstGeom>
        <a:solidFill>
          <a:srgbClr val="969FA7">
            <a:hueOff val="-5050739"/>
            <a:satOff val="18909"/>
            <a:lumOff val="261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Spending Category</a:t>
          </a:r>
        </a:p>
      </dgm:t>
    </dgm:pt>
    <dgm:pt modelId="{DA67DA4F-3A43-4E90-9866-B23C1B893518}" type="parTrans" cxnId="{F1B90270-DD0D-4BCF-B402-28AB4924D841}">
      <dgm:prSet/>
      <dgm:spPr/>
      <dgm:t>
        <a:bodyPr/>
        <a:lstStyle/>
        <a:p>
          <a:endParaRPr lang="en-US"/>
        </a:p>
      </dgm:t>
    </dgm:pt>
    <dgm:pt modelId="{EDBE66A4-0604-48C3-AA66-0843D4A76A72}" type="sibTrans" cxnId="{F1B90270-DD0D-4BCF-B402-28AB4924D841}">
      <dgm:prSet/>
      <dgm:spPr>
        <a:xfrm>
          <a:off x="6825059" y="3030871"/>
          <a:ext cx="629505" cy="629505"/>
        </a:xfrm>
        <a:prstGeom prst="downArrow">
          <a:avLst>
            <a:gd name="adj1" fmla="val 55000"/>
            <a:gd name="adj2" fmla="val 45000"/>
          </a:avLst>
        </a:prstGeom>
        <a:solidFill>
          <a:srgbClr val="969FA7">
            <a:tint val="40000"/>
            <a:alpha val="90000"/>
            <a:hueOff val="-7433647"/>
            <a:satOff val="22953"/>
            <a:lumOff val="493"/>
            <a:alphaOff val="0"/>
          </a:srgbClr>
        </a:solidFill>
        <a:ln w="22225" cap="rnd" cmpd="sng" algn="ctr">
          <a:solidFill>
            <a:srgbClr val="969FA7">
              <a:tint val="40000"/>
              <a:alpha val="90000"/>
              <a:hueOff val="-7433647"/>
              <a:satOff val="22953"/>
              <a:lumOff val="493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 panose="020B0502020104020203"/>
            <a:ea typeface="+mn-ea"/>
            <a:cs typeface="+mn-cs"/>
          </a:endParaRPr>
        </a:p>
      </dgm:t>
    </dgm:pt>
    <dgm:pt modelId="{BE94983F-0910-4B3A-B256-F70E67A797A3}">
      <dgm:prSet/>
      <dgm:spPr>
        <a:xfrm>
          <a:off x="1597977" y="3433666"/>
          <a:ext cx="6391910" cy="968470"/>
        </a:xfrm>
        <a:prstGeom prst="roundRect">
          <a:avLst>
            <a:gd name="adj" fmla="val 10000"/>
          </a:avLst>
        </a:prstGeom>
        <a:solidFill>
          <a:srgbClr val="969FA7">
            <a:hueOff val="-7576108"/>
            <a:satOff val="28364"/>
            <a:lumOff val="392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Account</a:t>
          </a:r>
        </a:p>
      </dgm:t>
    </dgm:pt>
    <dgm:pt modelId="{2E470DBC-D2C1-40CA-BE56-5074CB3A23F9}" type="parTrans" cxnId="{1245F5C9-1FAC-4193-85C6-624419F38A25}">
      <dgm:prSet/>
      <dgm:spPr/>
      <dgm:t>
        <a:bodyPr/>
        <a:lstStyle/>
        <a:p>
          <a:endParaRPr lang="en-US"/>
        </a:p>
      </dgm:t>
    </dgm:pt>
    <dgm:pt modelId="{0418A908-E182-4BFD-AD11-E9992CDA49DB}" type="sibTrans" cxnId="{1245F5C9-1FAC-4193-85C6-624419F38A25}">
      <dgm:prSet/>
      <dgm:spPr/>
      <dgm:t>
        <a:bodyPr/>
        <a:lstStyle/>
        <a:p>
          <a:endParaRPr lang="en-US"/>
        </a:p>
      </dgm:t>
    </dgm:pt>
    <dgm:pt modelId="{B032563B-703B-4EAF-AD4C-87F3E7A9D0FB}" type="pres">
      <dgm:prSet presAssocID="{26902FE3-7B19-4A3E-B198-CD2F163F40F7}" presName="outerComposite" presStyleCnt="0">
        <dgm:presLayoutVars>
          <dgm:chMax val="5"/>
          <dgm:dir/>
          <dgm:resizeHandles val="exact"/>
        </dgm:presLayoutVars>
      </dgm:prSet>
      <dgm:spPr/>
    </dgm:pt>
    <dgm:pt modelId="{223562E1-CE7D-4AF6-80F7-CA7A9AF4FC8E}" type="pres">
      <dgm:prSet presAssocID="{26902FE3-7B19-4A3E-B198-CD2F163F40F7}" presName="dummyMaxCanvas" presStyleCnt="0">
        <dgm:presLayoutVars/>
      </dgm:prSet>
      <dgm:spPr/>
    </dgm:pt>
    <dgm:pt modelId="{F30E7DE9-790E-4641-8B4A-A22A5B696997}" type="pres">
      <dgm:prSet presAssocID="{26902FE3-7B19-4A3E-B198-CD2F163F40F7}" presName="FourNodes_1" presStyleLbl="node1" presStyleIdx="0" presStyleCnt="4">
        <dgm:presLayoutVars>
          <dgm:bulletEnabled val="1"/>
        </dgm:presLayoutVars>
      </dgm:prSet>
      <dgm:spPr/>
    </dgm:pt>
    <dgm:pt modelId="{65D487AB-1FA9-41C3-A021-49239C76982E}" type="pres">
      <dgm:prSet presAssocID="{26902FE3-7B19-4A3E-B198-CD2F163F40F7}" presName="FourNodes_2" presStyleLbl="node1" presStyleIdx="1" presStyleCnt="4">
        <dgm:presLayoutVars>
          <dgm:bulletEnabled val="1"/>
        </dgm:presLayoutVars>
      </dgm:prSet>
      <dgm:spPr/>
    </dgm:pt>
    <dgm:pt modelId="{C3DFD1D3-EA7E-466B-9FC0-5F8F2D8FECBC}" type="pres">
      <dgm:prSet presAssocID="{26902FE3-7B19-4A3E-B198-CD2F163F40F7}" presName="FourNodes_3" presStyleLbl="node1" presStyleIdx="2" presStyleCnt="4">
        <dgm:presLayoutVars>
          <dgm:bulletEnabled val="1"/>
        </dgm:presLayoutVars>
      </dgm:prSet>
      <dgm:spPr/>
    </dgm:pt>
    <dgm:pt modelId="{298B1C45-43AA-4058-B0B0-894986E0C9C0}" type="pres">
      <dgm:prSet presAssocID="{26902FE3-7B19-4A3E-B198-CD2F163F40F7}" presName="FourNodes_4" presStyleLbl="node1" presStyleIdx="3" presStyleCnt="4">
        <dgm:presLayoutVars>
          <dgm:bulletEnabled val="1"/>
        </dgm:presLayoutVars>
      </dgm:prSet>
      <dgm:spPr/>
    </dgm:pt>
    <dgm:pt modelId="{D741AAA2-FB1A-4473-B6F5-C59071329F24}" type="pres">
      <dgm:prSet presAssocID="{26902FE3-7B19-4A3E-B198-CD2F163F40F7}" presName="FourConn_1-2" presStyleLbl="fgAccFollowNode1" presStyleIdx="0" presStyleCnt="3">
        <dgm:presLayoutVars>
          <dgm:bulletEnabled val="1"/>
        </dgm:presLayoutVars>
      </dgm:prSet>
      <dgm:spPr/>
    </dgm:pt>
    <dgm:pt modelId="{3F555478-7774-405F-A369-93027543436A}" type="pres">
      <dgm:prSet presAssocID="{26902FE3-7B19-4A3E-B198-CD2F163F40F7}" presName="FourConn_2-3" presStyleLbl="fgAccFollowNode1" presStyleIdx="1" presStyleCnt="3">
        <dgm:presLayoutVars>
          <dgm:bulletEnabled val="1"/>
        </dgm:presLayoutVars>
      </dgm:prSet>
      <dgm:spPr/>
    </dgm:pt>
    <dgm:pt modelId="{0AFA95B1-4DD1-4EF7-BC12-2A2A12944331}" type="pres">
      <dgm:prSet presAssocID="{26902FE3-7B19-4A3E-B198-CD2F163F40F7}" presName="FourConn_3-4" presStyleLbl="fgAccFollowNode1" presStyleIdx="2" presStyleCnt="3">
        <dgm:presLayoutVars>
          <dgm:bulletEnabled val="1"/>
        </dgm:presLayoutVars>
      </dgm:prSet>
      <dgm:spPr/>
    </dgm:pt>
    <dgm:pt modelId="{286F48D8-E323-429B-8223-98F6A4D522CE}" type="pres">
      <dgm:prSet presAssocID="{26902FE3-7B19-4A3E-B198-CD2F163F40F7}" presName="FourNodes_1_text" presStyleLbl="node1" presStyleIdx="3" presStyleCnt="4">
        <dgm:presLayoutVars>
          <dgm:bulletEnabled val="1"/>
        </dgm:presLayoutVars>
      </dgm:prSet>
      <dgm:spPr/>
    </dgm:pt>
    <dgm:pt modelId="{6DFEA534-135D-4CDB-A36D-6B3791BAF900}" type="pres">
      <dgm:prSet presAssocID="{26902FE3-7B19-4A3E-B198-CD2F163F40F7}" presName="FourNodes_2_text" presStyleLbl="node1" presStyleIdx="3" presStyleCnt="4">
        <dgm:presLayoutVars>
          <dgm:bulletEnabled val="1"/>
        </dgm:presLayoutVars>
      </dgm:prSet>
      <dgm:spPr/>
    </dgm:pt>
    <dgm:pt modelId="{6C8775A6-0197-4F7D-99CD-E043820072D0}" type="pres">
      <dgm:prSet presAssocID="{26902FE3-7B19-4A3E-B198-CD2F163F40F7}" presName="FourNodes_3_text" presStyleLbl="node1" presStyleIdx="3" presStyleCnt="4">
        <dgm:presLayoutVars>
          <dgm:bulletEnabled val="1"/>
        </dgm:presLayoutVars>
      </dgm:prSet>
      <dgm:spPr/>
    </dgm:pt>
    <dgm:pt modelId="{11423122-6CCA-4263-8F7D-CA05B108C749}" type="pres">
      <dgm:prSet presAssocID="{26902FE3-7B19-4A3E-B198-CD2F163F40F7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9D9AE09-6EB3-4BD9-957E-EE44D7410359}" type="presOf" srcId="{ED10B1D5-C8B3-4DAA-84DE-45AC0B12EE58}" destId="{F30E7DE9-790E-4641-8B4A-A22A5B696997}" srcOrd="0" destOrd="0" presId="urn:microsoft.com/office/officeart/2005/8/layout/vProcess5"/>
    <dgm:cxn modelId="{F760E412-F460-4BF6-8015-2404C910A5C3}" type="presOf" srcId="{ED10B1D5-C8B3-4DAA-84DE-45AC0B12EE58}" destId="{286F48D8-E323-429B-8223-98F6A4D522CE}" srcOrd="1" destOrd="0" presId="urn:microsoft.com/office/officeart/2005/8/layout/vProcess5"/>
    <dgm:cxn modelId="{65F5C21B-1C22-4E25-9434-5E41716F010B}" srcId="{26902FE3-7B19-4A3E-B198-CD2F163F40F7}" destId="{ED10B1D5-C8B3-4DAA-84DE-45AC0B12EE58}" srcOrd="0" destOrd="0" parTransId="{DA1F2F4E-D564-4DCA-974D-11DF08422591}" sibTransId="{0E05B424-E616-4B54-8C85-F7C0C0986B82}"/>
    <dgm:cxn modelId="{18FFC12D-B4E5-4DA4-AC61-D98C8567AA6F}" type="presOf" srcId="{F4179A33-8BF5-47FF-A046-29A3116C075C}" destId="{6DFEA534-135D-4CDB-A36D-6B3791BAF900}" srcOrd="1" destOrd="0" presId="urn:microsoft.com/office/officeart/2005/8/layout/vProcess5"/>
    <dgm:cxn modelId="{03198243-7887-43A9-926C-B94FB3862FF5}" type="presOf" srcId="{EDD70503-9D66-4B7B-B1AD-FFD1AC6482E1}" destId="{3F555478-7774-405F-A369-93027543436A}" srcOrd="0" destOrd="0" presId="urn:microsoft.com/office/officeart/2005/8/layout/vProcess5"/>
    <dgm:cxn modelId="{EE2D1547-BDA0-4C2E-A396-B681E86704D5}" type="presOf" srcId="{F4179A33-8BF5-47FF-A046-29A3116C075C}" destId="{65D487AB-1FA9-41C3-A021-49239C76982E}" srcOrd="0" destOrd="0" presId="urn:microsoft.com/office/officeart/2005/8/layout/vProcess5"/>
    <dgm:cxn modelId="{99AFCB48-651F-4442-BBDF-1419989F58E8}" type="presOf" srcId="{BE94983F-0910-4B3A-B256-F70E67A797A3}" destId="{11423122-6CCA-4263-8F7D-CA05B108C749}" srcOrd="1" destOrd="0" presId="urn:microsoft.com/office/officeart/2005/8/layout/vProcess5"/>
    <dgm:cxn modelId="{538BB86C-D438-4AF4-9DA1-B664DE23D7F4}" srcId="{26902FE3-7B19-4A3E-B198-CD2F163F40F7}" destId="{F4179A33-8BF5-47FF-A046-29A3116C075C}" srcOrd="1" destOrd="0" parTransId="{A4A6DEA3-D9CF-4B65-A6EA-E131C30E09ED}" sibTransId="{EDD70503-9D66-4B7B-B1AD-FFD1AC6482E1}"/>
    <dgm:cxn modelId="{F1B90270-DD0D-4BCF-B402-28AB4924D841}" srcId="{26902FE3-7B19-4A3E-B198-CD2F163F40F7}" destId="{DFF98CD0-2EFF-42DD-98F1-D27783B4F1AE}" srcOrd="2" destOrd="0" parTransId="{DA67DA4F-3A43-4E90-9866-B23C1B893518}" sibTransId="{EDBE66A4-0604-48C3-AA66-0843D4A76A72}"/>
    <dgm:cxn modelId="{BF26AA7C-7976-4870-990C-7819F97E3191}" type="presOf" srcId="{DFF98CD0-2EFF-42DD-98F1-D27783B4F1AE}" destId="{C3DFD1D3-EA7E-466B-9FC0-5F8F2D8FECBC}" srcOrd="0" destOrd="0" presId="urn:microsoft.com/office/officeart/2005/8/layout/vProcess5"/>
    <dgm:cxn modelId="{1245F5C9-1FAC-4193-85C6-624419F38A25}" srcId="{26902FE3-7B19-4A3E-B198-CD2F163F40F7}" destId="{BE94983F-0910-4B3A-B256-F70E67A797A3}" srcOrd="3" destOrd="0" parTransId="{2E470DBC-D2C1-40CA-BE56-5074CB3A23F9}" sibTransId="{0418A908-E182-4BFD-AD11-E9992CDA49DB}"/>
    <dgm:cxn modelId="{03D196CC-6BD7-40E6-A4B4-941463B1F511}" type="presOf" srcId="{0E05B424-E616-4B54-8C85-F7C0C0986B82}" destId="{D741AAA2-FB1A-4473-B6F5-C59071329F24}" srcOrd="0" destOrd="0" presId="urn:microsoft.com/office/officeart/2005/8/layout/vProcess5"/>
    <dgm:cxn modelId="{008A2BD1-ED1C-41FD-AF57-D695B383B5B6}" type="presOf" srcId="{DFF98CD0-2EFF-42DD-98F1-D27783B4F1AE}" destId="{6C8775A6-0197-4F7D-99CD-E043820072D0}" srcOrd="1" destOrd="0" presId="urn:microsoft.com/office/officeart/2005/8/layout/vProcess5"/>
    <dgm:cxn modelId="{06A8A3D1-65D1-4F54-AA85-8B09A9B26DF3}" type="presOf" srcId="{26902FE3-7B19-4A3E-B198-CD2F163F40F7}" destId="{B032563B-703B-4EAF-AD4C-87F3E7A9D0FB}" srcOrd="0" destOrd="0" presId="urn:microsoft.com/office/officeart/2005/8/layout/vProcess5"/>
    <dgm:cxn modelId="{C21D98DE-CD51-4047-A3DB-941A46B29DCA}" type="presOf" srcId="{EDBE66A4-0604-48C3-AA66-0843D4A76A72}" destId="{0AFA95B1-4DD1-4EF7-BC12-2A2A12944331}" srcOrd="0" destOrd="0" presId="urn:microsoft.com/office/officeart/2005/8/layout/vProcess5"/>
    <dgm:cxn modelId="{2722D4FF-5065-4D18-8409-783CC02D2AA9}" type="presOf" srcId="{BE94983F-0910-4B3A-B256-F70E67A797A3}" destId="{298B1C45-43AA-4058-B0B0-894986E0C9C0}" srcOrd="0" destOrd="0" presId="urn:microsoft.com/office/officeart/2005/8/layout/vProcess5"/>
    <dgm:cxn modelId="{E6A0B785-8740-42AB-8F6C-A65B34DA7AFE}" type="presParOf" srcId="{B032563B-703B-4EAF-AD4C-87F3E7A9D0FB}" destId="{223562E1-CE7D-4AF6-80F7-CA7A9AF4FC8E}" srcOrd="0" destOrd="0" presId="urn:microsoft.com/office/officeart/2005/8/layout/vProcess5"/>
    <dgm:cxn modelId="{AC40E1D6-65B7-4D9E-88C6-9F1C2727D776}" type="presParOf" srcId="{B032563B-703B-4EAF-AD4C-87F3E7A9D0FB}" destId="{F30E7DE9-790E-4641-8B4A-A22A5B696997}" srcOrd="1" destOrd="0" presId="urn:microsoft.com/office/officeart/2005/8/layout/vProcess5"/>
    <dgm:cxn modelId="{7E2A534B-21D1-479A-87DC-30E9CE1C2225}" type="presParOf" srcId="{B032563B-703B-4EAF-AD4C-87F3E7A9D0FB}" destId="{65D487AB-1FA9-41C3-A021-49239C76982E}" srcOrd="2" destOrd="0" presId="urn:microsoft.com/office/officeart/2005/8/layout/vProcess5"/>
    <dgm:cxn modelId="{F0FA3AEF-F0EA-4573-A702-82496026EFD5}" type="presParOf" srcId="{B032563B-703B-4EAF-AD4C-87F3E7A9D0FB}" destId="{C3DFD1D3-EA7E-466B-9FC0-5F8F2D8FECBC}" srcOrd="3" destOrd="0" presId="urn:microsoft.com/office/officeart/2005/8/layout/vProcess5"/>
    <dgm:cxn modelId="{7A5FAEB0-5E38-46C9-B51B-1AB486C93F23}" type="presParOf" srcId="{B032563B-703B-4EAF-AD4C-87F3E7A9D0FB}" destId="{298B1C45-43AA-4058-B0B0-894986E0C9C0}" srcOrd="4" destOrd="0" presId="urn:microsoft.com/office/officeart/2005/8/layout/vProcess5"/>
    <dgm:cxn modelId="{822A0154-2B6D-44C3-B5D8-F6273B58C544}" type="presParOf" srcId="{B032563B-703B-4EAF-AD4C-87F3E7A9D0FB}" destId="{D741AAA2-FB1A-4473-B6F5-C59071329F24}" srcOrd="5" destOrd="0" presId="urn:microsoft.com/office/officeart/2005/8/layout/vProcess5"/>
    <dgm:cxn modelId="{B12DE0B1-EB77-4B77-9907-6092B5C6B382}" type="presParOf" srcId="{B032563B-703B-4EAF-AD4C-87F3E7A9D0FB}" destId="{3F555478-7774-405F-A369-93027543436A}" srcOrd="6" destOrd="0" presId="urn:microsoft.com/office/officeart/2005/8/layout/vProcess5"/>
    <dgm:cxn modelId="{96E83479-5C82-46A6-BF45-B9914D82E65C}" type="presParOf" srcId="{B032563B-703B-4EAF-AD4C-87F3E7A9D0FB}" destId="{0AFA95B1-4DD1-4EF7-BC12-2A2A12944331}" srcOrd="7" destOrd="0" presId="urn:microsoft.com/office/officeart/2005/8/layout/vProcess5"/>
    <dgm:cxn modelId="{BED66513-EF06-4CB4-B3DA-87910C4BD615}" type="presParOf" srcId="{B032563B-703B-4EAF-AD4C-87F3E7A9D0FB}" destId="{286F48D8-E323-429B-8223-98F6A4D522CE}" srcOrd="8" destOrd="0" presId="urn:microsoft.com/office/officeart/2005/8/layout/vProcess5"/>
    <dgm:cxn modelId="{8D8AB97B-7A82-4D80-9F35-7D64C8CCFA1E}" type="presParOf" srcId="{B032563B-703B-4EAF-AD4C-87F3E7A9D0FB}" destId="{6DFEA534-135D-4CDB-A36D-6B3791BAF900}" srcOrd="9" destOrd="0" presId="urn:microsoft.com/office/officeart/2005/8/layout/vProcess5"/>
    <dgm:cxn modelId="{F3B55442-5A9C-4BB9-94E1-AB38818E2AA8}" type="presParOf" srcId="{B032563B-703B-4EAF-AD4C-87F3E7A9D0FB}" destId="{6C8775A6-0197-4F7D-99CD-E043820072D0}" srcOrd="10" destOrd="0" presId="urn:microsoft.com/office/officeart/2005/8/layout/vProcess5"/>
    <dgm:cxn modelId="{9B31E40E-2D4C-4439-BBED-49491CE78212}" type="presParOf" srcId="{B032563B-703B-4EAF-AD4C-87F3E7A9D0FB}" destId="{11423122-6CCA-4263-8F7D-CA05B108C74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0CE245-B1B8-479C-86B0-C81AA9AB3A4B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ED843D2-7CFD-4DC7-A8D2-BB891359B362}">
      <dgm:prSet phldrT="[Text]"/>
      <dgm:spPr>
        <a:xfrm>
          <a:off x="0" y="347"/>
          <a:ext cx="3069998" cy="556617"/>
        </a:xfrm>
        <a:prstGeom prst="roundRect">
          <a:avLst/>
        </a:prstGeom>
        <a:solidFill>
          <a:srgbClr val="ED8428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General</a:t>
          </a:r>
        </a:p>
      </dgm:t>
    </dgm:pt>
    <dgm:pt modelId="{C5CC27CF-6FDB-4A95-B9F4-CCB18DE199EF}" type="parTrans" cxnId="{C128EBE8-B50D-4472-8AED-83AA381C4CBC}">
      <dgm:prSet/>
      <dgm:spPr/>
      <dgm:t>
        <a:bodyPr/>
        <a:lstStyle/>
        <a:p>
          <a:endParaRPr lang="en-US"/>
        </a:p>
      </dgm:t>
    </dgm:pt>
    <dgm:pt modelId="{F995F921-6319-4A40-AA2F-E721AFF9AC32}" type="sibTrans" cxnId="{C128EBE8-B50D-4472-8AED-83AA381C4CBC}">
      <dgm:prSet/>
      <dgm:spPr/>
      <dgm:t>
        <a:bodyPr/>
        <a:lstStyle/>
        <a:p>
          <a:endParaRPr lang="en-US"/>
        </a:p>
      </dgm:t>
    </dgm:pt>
    <dgm:pt modelId="{9135FD90-3670-44E7-9035-2AF26A93ADB2}">
      <dgm:prSet phldrT="[Text]"/>
      <dgm:spPr>
        <a:xfrm rot="5400000">
          <a:off x="5576239" y="-2450231"/>
          <a:ext cx="445293" cy="5457775"/>
        </a:xfrm>
        <a:prstGeom prst="round2SameRect">
          <a:avLst/>
        </a:prstGeom>
        <a:solidFill>
          <a:srgbClr val="ED8428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ED8428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General Governmental operations</a:t>
          </a:r>
        </a:p>
      </dgm:t>
    </dgm:pt>
    <dgm:pt modelId="{354D566A-6EFC-4AFF-A94E-EF01DC65FE59}" type="parTrans" cxnId="{B4327949-649F-4FED-9F7E-1AB7D138DAB7}">
      <dgm:prSet/>
      <dgm:spPr/>
      <dgm:t>
        <a:bodyPr/>
        <a:lstStyle/>
        <a:p>
          <a:endParaRPr lang="en-US"/>
        </a:p>
      </dgm:t>
    </dgm:pt>
    <dgm:pt modelId="{72D8D186-E83A-4563-A88C-D5723C9B619A}" type="sibTrans" cxnId="{B4327949-649F-4FED-9F7E-1AB7D138DAB7}">
      <dgm:prSet/>
      <dgm:spPr/>
      <dgm:t>
        <a:bodyPr/>
        <a:lstStyle/>
        <a:p>
          <a:endParaRPr lang="en-US"/>
        </a:p>
      </dgm:t>
    </dgm:pt>
    <dgm:pt modelId="{A536E071-AC59-4E9A-AACA-01D6F1D58989}">
      <dgm:prSet phldrT="[Text]"/>
      <dgm:spPr>
        <a:xfrm>
          <a:off x="0" y="584795"/>
          <a:ext cx="3069998" cy="556617"/>
        </a:xfrm>
        <a:prstGeom prst="roundRect">
          <a:avLst/>
        </a:prstGeom>
        <a:solidFill>
          <a:srgbClr val="E6C46D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Enterprise</a:t>
          </a:r>
        </a:p>
      </dgm:t>
    </dgm:pt>
    <dgm:pt modelId="{A2BB9A9F-1D45-40DF-8AFE-E0AB36F845B1}" type="parTrans" cxnId="{39DF514E-5398-40E7-99D3-154285578657}">
      <dgm:prSet/>
      <dgm:spPr/>
      <dgm:t>
        <a:bodyPr/>
        <a:lstStyle/>
        <a:p>
          <a:endParaRPr lang="en-US"/>
        </a:p>
      </dgm:t>
    </dgm:pt>
    <dgm:pt modelId="{6467AF86-DFE4-4F44-BD42-D2D726941AD2}" type="sibTrans" cxnId="{39DF514E-5398-40E7-99D3-154285578657}">
      <dgm:prSet/>
      <dgm:spPr/>
      <dgm:t>
        <a:bodyPr/>
        <a:lstStyle/>
        <a:p>
          <a:endParaRPr lang="en-US"/>
        </a:p>
      </dgm:t>
    </dgm:pt>
    <dgm:pt modelId="{D0734964-E881-48FF-9727-61C7EEE8F381}">
      <dgm:prSet phldrT="[Text]"/>
      <dgm:spPr>
        <a:xfrm rot="5400000">
          <a:off x="5576239" y="-1865783"/>
          <a:ext cx="445293" cy="5457775"/>
        </a:xfrm>
        <a:prstGeom prst="round2SameRect">
          <a:avLst/>
        </a:prstGeom>
        <a:solidFill>
          <a:srgbClr val="E6C46D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E6C46D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Internal ‘businesses’ supported by ratepayers</a:t>
          </a:r>
        </a:p>
      </dgm:t>
    </dgm:pt>
    <dgm:pt modelId="{E566A15D-7D53-4314-8863-10E7C4621CE4}" type="parTrans" cxnId="{D989B83B-12E8-4DC9-8CB5-0C8650EDDAD4}">
      <dgm:prSet/>
      <dgm:spPr/>
      <dgm:t>
        <a:bodyPr/>
        <a:lstStyle/>
        <a:p>
          <a:endParaRPr lang="en-US"/>
        </a:p>
      </dgm:t>
    </dgm:pt>
    <dgm:pt modelId="{70873001-9EB5-461B-B23A-57506CB0DFAE}" type="sibTrans" cxnId="{D989B83B-12E8-4DC9-8CB5-0C8650EDDAD4}">
      <dgm:prSet/>
      <dgm:spPr/>
      <dgm:t>
        <a:bodyPr/>
        <a:lstStyle/>
        <a:p>
          <a:endParaRPr lang="en-US"/>
        </a:p>
      </dgm:t>
    </dgm:pt>
    <dgm:pt modelId="{79EC56AB-D62F-40F4-9DFB-26D86CF1F51F}">
      <dgm:prSet/>
      <dgm:spPr>
        <a:xfrm>
          <a:off x="0" y="2338139"/>
          <a:ext cx="3069998" cy="556617"/>
        </a:xfrm>
        <a:prstGeom prst="roundRect">
          <a:avLst/>
        </a:prstGeom>
        <a:solidFill>
          <a:srgbClr val="5A8071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Internal Service</a:t>
          </a:r>
        </a:p>
      </dgm:t>
    </dgm:pt>
    <dgm:pt modelId="{31DCE3E5-8D60-45F4-B195-94211449A3C3}" type="parTrans" cxnId="{FD080C51-3096-4FB7-A6D3-00C1628440C9}">
      <dgm:prSet/>
      <dgm:spPr/>
      <dgm:t>
        <a:bodyPr/>
        <a:lstStyle/>
        <a:p>
          <a:endParaRPr lang="en-US"/>
        </a:p>
      </dgm:t>
    </dgm:pt>
    <dgm:pt modelId="{94C1999A-ADE0-476F-AB15-B25740D87D3A}" type="sibTrans" cxnId="{FD080C51-3096-4FB7-A6D3-00C1628440C9}">
      <dgm:prSet/>
      <dgm:spPr/>
      <dgm:t>
        <a:bodyPr/>
        <a:lstStyle/>
        <a:p>
          <a:endParaRPr lang="en-US"/>
        </a:p>
      </dgm:t>
    </dgm:pt>
    <dgm:pt modelId="{49408B63-1A12-4D4C-B4F8-DD491165C7B3}">
      <dgm:prSet/>
      <dgm:spPr>
        <a:xfrm>
          <a:off x="0" y="2922587"/>
          <a:ext cx="3069998" cy="556617"/>
        </a:xfrm>
        <a:prstGeom prst="roundRect">
          <a:avLst/>
        </a:prstGeom>
        <a:solidFill>
          <a:srgbClr val="ED8428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Other Restricted Funds</a:t>
          </a:r>
        </a:p>
      </dgm:t>
    </dgm:pt>
    <dgm:pt modelId="{A58D6B9E-8E30-44F7-BE3F-3602A20D66D4}" type="parTrans" cxnId="{A5009EB1-1BFE-43FD-A8EB-6D9ED67BB82B}">
      <dgm:prSet/>
      <dgm:spPr/>
      <dgm:t>
        <a:bodyPr/>
        <a:lstStyle/>
        <a:p>
          <a:endParaRPr lang="en-US"/>
        </a:p>
      </dgm:t>
    </dgm:pt>
    <dgm:pt modelId="{E2299874-85B4-4014-B7D5-11A88CBD67D9}" type="sibTrans" cxnId="{A5009EB1-1BFE-43FD-A8EB-6D9ED67BB82B}">
      <dgm:prSet/>
      <dgm:spPr/>
      <dgm:t>
        <a:bodyPr/>
        <a:lstStyle/>
        <a:p>
          <a:endParaRPr lang="en-US"/>
        </a:p>
      </dgm:t>
    </dgm:pt>
    <dgm:pt modelId="{48E538AC-202E-4C17-8D4D-BBBE4435C057}">
      <dgm:prSet/>
      <dgm:spPr>
        <a:xfrm rot="5400000">
          <a:off x="5576239" y="-112439"/>
          <a:ext cx="445293" cy="5457775"/>
        </a:xfrm>
        <a:prstGeom prst="round2SameRect">
          <a:avLst/>
        </a:prstGeom>
        <a:solidFill>
          <a:srgbClr val="5A8071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5A8071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b="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Services to City departments / bill for services rendered</a:t>
          </a:r>
        </a:p>
      </dgm:t>
    </dgm:pt>
    <dgm:pt modelId="{8D7DE069-DE2B-4B7B-97C4-319557ED1724}" type="parTrans" cxnId="{CCB53C92-0493-4B66-9B61-36F0BE2A20EB}">
      <dgm:prSet/>
      <dgm:spPr/>
      <dgm:t>
        <a:bodyPr/>
        <a:lstStyle/>
        <a:p>
          <a:endParaRPr lang="en-US"/>
        </a:p>
      </dgm:t>
    </dgm:pt>
    <dgm:pt modelId="{632B380B-7036-4B5F-9DB3-7FD2C9025CF0}" type="sibTrans" cxnId="{CCB53C92-0493-4B66-9B61-36F0BE2A20EB}">
      <dgm:prSet/>
      <dgm:spPr/>
      <dgm:t>
        <a:bodyPr/>
        <a:lstStyle/>
        <a:p>
          <a:endParaRPr lang="en-US"/>
        </a:p>
      </dgm:t>
    </dgm:pt>
    <dgm:pt modelId="{DF52F2C0-A561-400D-833B-4C8628BA26EC}">
      <dgm:prSet/>
      <dgm:spPr>
        <a:xfrm rot="5400000">
          <a:off x="5576239" y="472008"/>
          <a:ext cx="445293" cy="5457775"/>
        </a:xfrm>
        <a:prstGeom prst="round2SameRect">
          <a:avLst/>
        </a:prstGeom>
        <a:solidFill>
          <a:srgbClr val="ED8428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ED8428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b="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Specific revenue stream</a:t>
          </a:r>
        </a:p>
      </dgm:t>
    </dgm:pt>
    <dgm:pt modelId="{E05B0BD2-28BD-4711-9BEB-7D3ED712E85D}" type="parTrans" cxnId="{16E20982-71D3-415C-B641-77C6273863FF}">
      <dgm:prSet/>
      <dgm:spPr/>
      <dgm:t>
        <a:bodyPr/>
        <a:lstStyle/>
        <a:p>
          <a:endParaRPr lang="en-US"/>
        </a:p>
      </dgm:t>
    </dgm:pt>
    <dgm:pt modelId="{E3ABCA04-F05E-486B-903F-7C82FDDC7E70}" type="sibTrans" cxnId="{16E20982-71D3-415C-B641-77C6273863FF}">
      <dgm:prSet/>
      <dgm:spPr/>
      <dgm:t>
        <a:bodyPr/>
        <a:lstStyle/>
        <a:p>
          <a:endParaRPr lang="en-US"/>
        </a:p>
      </dgm:t>
    </dgm:pt>
    <dgm:pt modelId="{25FD98D9-60A8-4821-BE8B-7493BEB5C8B5}">
      <dgm:prSet phldrT="[Text]"/>
      <dgm:spPr>
        <a:xfrm rot="5400000">
          <a:off x="5576239" y="-1865783"/>
          <a:ext cx="445293" cy="5457775"/>
        </a:xfrm>
        <a:solidFill>
          <a:srgbClr val="E6C46D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E6C46D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Examples include Parking, Solid Waste, Water, Storm Drainage </a:t>
          </a:r>
          <a:r>
            <a:rPr lang="en-US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etc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 panose="020B0502020104020203"/>
            <a:ea typeface="+mn-ea"/>
            <a:cs typeface="+mn-cs"/>
          </a:endParaRPr>
        </a:p>
      </dgm:t>
    </dgm:pt>
    <dgm:pt modelId="{9C0F3B01-0A5B-4738-85A4-42678737E7B2}" type="parTrans" cxnId="{CCE1A27B-DA2F-4AB8-A592-95AA53911800}">
      <dgm:prSet/>
      <dgm:spPr/>
    </dgm:pt>
    <dgm:pt modelId="{21BCAD6F-AE4B-4B92-8792-1DC4581E8B6F}" type="sibTrans" cxnId="{CCE1A27B-DA2F-4AB8-A592-95AA53911800}">
      <dgm:prSet/>
      <dgm:spPr/>
    </dgm:pt>
    <dgm:pt modelId="{B3CE1DDD-1F73-416E-BA15-25B98FC9C6C9}">
      <dgm:prSet/>
      <dgm:spPr>
        <a:xfrm rot="5400000">
          <a:off x="5576239" y="-112439"/>
          <a:ext cx="445293" cy="5457775"/>
        </a:xfrm>
        <a:solidFill>
          <a:srgbClr val="5A8071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5A8071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b="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Examples include Fleet and Risk Management</a:t>
          </a:r>
        </a:p>
      </dgm:t>
    </dgm:pt>
    <dgm:pt modelId="{F951A45C-DBD4-4AA5-88BB-7EA731E97A3B}" type="parTrans" cxnId="{791DAA40-AE98-40DD-97F5-3C1F68E7F2C8}">
      <dgm:prSet/>
      <dgm:spPr/>
    </dgm:pt>
    <dgm:pt modelId="{F8A6EFA2-0DF3-4FCA-B076-8D8BFEAE5628}" type="sibTrans" cxnId="{791DAA40-AE98-40DD-97F5-3C1F68E7F2C8}">
      <dgm:prSet/>
      <dgm:spPr/>
    </dgm:pt>
    <dgm:pt modelId="{8CB3F225-B858-4662-B276-2A210DD2C243}">
      <dgm:prSet/>
      <dgm:spPr>
        <a:xfrm rot="5400000">
          <a:off x="5576239" y="472008"/>
          <a:ext cx="445293" cy="5457775"/>
        </a:xfrm>
        <a:solidFill>
          <a:srgbClr val="ED8428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ED8428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b="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Examples include Development Fee funds, Road funds, Library Parcel Tax, Children’s Fund </a:t>
          </a:r>
          <a:r>
            <a:rPr lang="en-US" b="0" dirty="0" err="1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etc</a:t>
          </a:r>
          <a:endParaRPr lang="en-US" b="0" dirty="0">
            <a:solidFill>
              <a:sysClr val="windowText" lastClr="000000"/>
            </a:solidFill>
            <a:latin typeface="Gill Sans MT" panose="020B0502020104020203"/>
            <a:ea typeface="+mn-ea"/>
            <a:cs typeface="+mn-cs"/>
          </a:endParaRPr>
        </a:p>
      </dgm:t>
    </dgm:pt>
    <dgm:pt modelId="{840A0601-E002-4D10-860D-517C829390CD}" type="parTrans" cxnId="{5769876B-2631-44E6-B46B-44DF9EAC29FD}">
      <dgm:prSet/>
      <dgm:spPr/>
    </dgm:pt>
    <dgm:pt modelId="{629D6D88-C426-4564-982F-B93CB9840B29}" type="sibTrans" cxnId="{5769876B-2631-44E6-B46B-44DF9EAC29FD}">
      <dgm:prSet/>
      <dgm:spPr/>
    </dgm:pt>
    <dgm:pt modelId="{0D210109-916C-4587-AE73-E231E4B3DC5D}" type="pres">
      <dgm:prSet presAssocID="{E30CE245-B1B8-479C-86B0-C81AA9AB3A4B}" presName="Name0" presStyleCnt="0">
        <dgm:presLayoutVars>
          <dgm:dir/>
          <dgm:animLvl val="lvl"/>
          <dgm:resizeHandles val="exact"/>
        </dgm:presLayoutVars>
      </dgm:prSet>
      <dgm:spPr/>
    </dgm:pt>
    <dgm:pt modelId="{908BD96D-F601-4DA5-B40F-78FF56CCC3F7}" type="pres">
      <dgm:prSet presAssocID="{CED843D2-7CFD-4DC7-A8D2-BB891359B362}" presName="linNode" presStyleCnt="0"/>
      <dgm:spPr/>
    </dgm:pt>
    <dgm:pt modelId="{7BE99CC6-F54C-455D-9865-836C97959365}" type="pres">
      <dgm:prSet presAssocID="{CED843D2-7CFD-4DC7-A8D2-BB891359B362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D4963F92-78D1-4904-B3A8-A75F0D0D925E}" type="pres">
      <dgm:prSet presAssocID="{CED843D2-7CFD-4DC7-A8D2-BB891359B362}" presName="descendantText" presStyleLbl="alignAccFollowNode1" presStyleIdx="0" presStyleCnt="4">
        <dgm:presLayoutVars>
          <dgm:bulletEnabled val="1"/>
        </dgm:presLayoutVars>
      </dgm:prSet>
      <dgm:spPr/>
    </dgm:pt>
    <dgm:pt modelId="{34DD2CFF-975D-4990-8201-EA5C1BBBE916}" type="pres">
      <dgm:prSet presAssocID="{F995F921-6319-4A40-AA2F-E721AFF9AC32}" presName="sp" presStyleCnt="0"/>
      <dgm:spPr/>
    </dgm:pt>
    <dgm:pt modelId="{7DE22D2E-C382-4802-8E8B-D123FAF62656}" type="pres">
      <dgm:prSet presAssocID="{A536E071-AC59-4E9A-AACA-01D6F1D58989}" presName="linNode" presStyleCnt="0"/>
      <dgm:spPr/>
    </dgm:pt>
    <dgm:pt modelId="{1C655D56-1E81-44A1-B9FB-65C36E3F9AA1}" type="pres">
      <dgm:prSet presAssocID="{A536E071-AC59-4E9A-AACA-01D6F1D58989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AA339C6D-B63F-421C-A645-4EF581DCFEEF}" type="pres">
      <dgm:prSet presAssocID="{A536E071-AC59-4E9A-AACA-01D6F1D58989}" presName="descendantText" presStyleLbl="alignAccFollowNode1" presStyleIdx="1" presStyleCnt="4">
        <dgm:presLayoutVars>
          <dgm:bulletEnabled val="1"/>
        </dgm:presLayoutVars>
      </dgm:prSet>
      <dgm:spPr>
        <a:prstGeom prst="round2SameRect">
          <a:avLst/>
        </a:prstGeom>
      </dgm:spPr>
    </dgm:pt>
    <dgm:pt modelId="{DD6A5DC8-47A2-44FB-9431-E31938F29B8C}" type="pres">
      <dgm:prSet presAssocID="{6467AF86-DFE4-4F44-BD42-D2D726941AD2}" presName="sp" presStyleCnt="0"/>
      <dgm:spPr/>
    </dgm:pt>
    <dgm:pt modelId="{277CCD85-1AE3-45D8-976E-B51A187963BE}" type="pres">
      <dgm:prSet presAssocID="{79EC56AB-D62F-40F4-9DFB-26D86CF1F51F}" presName="linNode" presStyleCnt="0"/>
      <dgm:spPr/>
    </dgm:pt>
    <dgm:pt modelId="{81A81EAB-F017-49C5-80F6-924FB4E93198}" type="pres">
      <dgm:prSet presAssocID="{79EC56AB-D62F-40F4-9DFB-26D86CF1F51F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CA09F0EA-7B54-40E4-A023-FC9FEE420E9C}" type="pres">
      <dgm:prSet presAssocID="{79EC56AB-D62F-40F4-9DFB-26D86CF1F51F}" presName="descendantText" presStyleLbl="alignAccFollowNode1" presStyleIdx="2" presStyleCnt="4">
        <dgm:presLayoutVars>
          <dgm:bulletEnabled val="1"/>
        </dgm:presLayoutVars>
      </dgm:prSet>
      <dgm:spPr>
        <a:prstGeom prst="round2SameRect">
          <a:avLst/>
        </a:prstGeom>
      </dgm:spPr>
    </dgm:pt>
    <dgm:pt modelId="{3BE7A5E3-8474-485B-9852-1564F3E050CE}" type="pres">
      <dgm:prSet presAssocID="{94C1999A-ADE0-476F-AB15-B25740D87D3A}" presName="sp" presStyleCnt="0"/>
      <dgm:spPr/>
    </dgm:pt>
    <dgm:pt modelId="{086F41A5-EDD7-4A60-A445-70DDF3AF19DD}" type="pres">
      <dgm:prSet presAssocID="{49408B63-1A12-4D4C-B4F8-DD491165C7B3}" presName="linNode" presStyleCnt="0"/>
      <dgm:spPr/>
    </dgm:pt>
    <dgm:pt modelId="{A6ABA66E-B26C-4E15-B270-801E76A5D282}" type="pres">
      <dgm:prSet presAssocID="{49408B63-1A12-4D4C-B4F8-DD491165C7B3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C5302996-F7D0-4C60-84AA-55E9C9045202}" type="pres">
      <dgm:prSet presAssocID="{49408B63-1A12-4D4C-B4F8-DD491165C7B3}" presName="descendantText" presStyleLbl="alignAccFollowNode1" presStyleIdx="3" presStyleCnt="4">
        <dgm:presLayoutVars>
          <dgm:bulletEnabled val="1"/>
        </dgm:presLayoutVars>
      </dgm:prSet>
      <dgm:spPr>
        <a:prstGeom prst="round2SameRect">
          <a:avLst/>
        </a:prstGeom>
      </dgm:spPr>
    </dgm:pt>
  </dgm:ptLst>
  <dgm:cxnLst>
    <dgm:cxn modelId="{E82A1B2C-EF57-447F-B9BC-79C4FA89D4AF}" type="presOf" srcId="{E30CE245-B1B8-479C-86B0-C81AA9AB3A4B}" destId="{0D210109-916C-4587-AE73-E231E4B3DC5D}" srcOrd="0" destOrd="0" presId="urn:microsoft.com/office/officeart/2005/8/layout/vList5"/>
    <dgm:cxn modelId="{D989B83B-12E8-4DC9-8CB5-0C8650EDDAD4}" srcId="{A536E071-AC59-4E9A-AACA-01D6F1D58989}" destId="{D0734964-E881-48FF-9727-61C7EEE8F381}" srcOrd="0" destOrd="0" parTransId="{E566A15D-7D53-4314-8863-10E7C4621CE4}" sibTransId="{70873001-9EB5-461B-B23A-57506CB0DFAE}"/>
    <dgm:cxn modelId="{D4056A3E-F74D-4E57-9F2D-27FB74754AD9}" type="presOf" srcId="{CED843D2-7CFD-4DC7-A8D2-BB891359B362}" destId="{7BE99CC6-F54C-455D-9865-836C97959365}" srcOrd="0" destOrd="0" presId="urn:microsoft.com/office/officeart/2005/8/layout/vList5"/>
    <dgm:cxn modelId="{791DAA40-AE98-40DD-97F5-3C1F68E7F2C8}" srcId="{79EC56AB-D62F-40F4-9DFB-26D86CF1F51F}" destId="{B3CE1DDD-1F73-416E-BA15-25B98FC9C6C9}" srcOrd="1" destOrd="0" parTransId="{F951A45C-DBD4-4AA5-88BB-7EA731E97A3B}" sibTransId="{F8A6EFA2-0DF3-4FCA-B076-8D8BFEAE5628}"/>
    <dgm:cxn modelId="{B4327949-649F-4FED-9F7E-1AB7D138DAB7}" srcId="{CED843D2-7CFD-4DC7-A8D2-BB891359B362}" destId="{9135FD90-3670-44E7-9035-2AF26A93ADB2}" srcOrd="0" destOrd="0" parTransId="{354D566A-6EFC-4AFF-A94E-EF01DC65FE59}" sibTransId="{72D8D186-E83A-4563-A88C-D5723C9B619A}"/>
    <dgm:cxn modelId="{5769876B-2631-44E6-B46B-44DF9EAC29FD}" srcId="{49408B63-1A12-4D4C-B4F8-DD491165C7B3}" destId="{8CB3F225-B858-4662-B276-2A210DD2C243}" srcOrd="1" destOrd="0" parTransId="{840A0601-E002-4D10-860D-517C829390CD}" sibTransId="{629D6D88-C426-4564-982F-B93CB9840B29}"/>
    <dgm:cxn modelId="{B15F234D-45B2-4677-BFF0-3055231858DD}" type="presOf" srcId="{9135FD90-3670-44E7-9035-2AF26A93ADB2}" destId="{D4963F92-78D1-4904-B3A8-A75F0D0D925E}" srcOrd="0" destOrd="0" presId="urn:microsoft.com/office/officeart/2005/8/layout/vList5"/>
    <dgm:cxn modelId="{39DF514E-5398-40E7-99D3-154285578657}" srcId="{E30CE245-B1B8-479C-86B0-C81AA9AB3A4B}" destId="{A536E071-AC59-4E9A-AACA-01D6F1D58989}" srcOrd="1" destOrd="0" parTransId="{A2BB9A9F-1D45-40DF-8AFE-E0AB36F845B1}" sibTransId="{6467AF86-DFE4-4F44-BD42-D2D726941AD2}"/>
    <dgm:cxn modelId="{FD080C51-3096-4FB7-A6D3-00C1628440C9}" srcId="{E30CE245-B1B8-479C-86B0-C81AA9AB3A4B}" destId="{79EC56AB-D62F-40F4-9DFB-26D86CF1F51F}" srcOrd="2" destOrd="0" parTransId="{31DCE3E5-8D60-45F4-B195-94211449A3C3}" sibTransId="{94C1999A-ADE0-476F-AB15-B25740D87D3A}"/>
    <dgm:cxn modelId="{77C55654-E577-4610-BCB4-5210385A43B2}" type="presOf" srcId="{D0734964-E881-48FF-9727-61C7EEE8F381}" destId="{AA339C6D-B63F-421C-A645-4EF581DCFEEF}" srcOrd="0" destOrd="0" presId="urn:microsoft.com/office/officeart/2005/8/layout/vList5"/>
    <dgm:cxn modelId="{CCE1A27B-DA2F-4AB8-A592-95AA53911800}" srcId="{A536E071-AC59-4E9A-AACA-01D6F1D58989}" destId="{25FD98D9-60A8-4821-BE8B-7493BEB5C8B5}" srcOrd="1" destOrd="0" parTransId="{9C0F3B01-0A5B-4738-85A4-42678737E7B2}" sibTransId="{21BCAD6F-AE4B-4B92-8792-1DC4581E8B6F}"/>
    <dgm:cxn modelId="{16E20982-71D3-415C-B641-77C6273863FF}" srcId="{49408B63-1A12-4D4C-B4F8-DD491165C7B3}" destId="{DF52F2C0-A561-400D-833B-4C8628BA26EC}" srcOrd="0" destOrd="0" parTransId="{E05B0BD2-28BD-4711-9BEB-7D3ED712E85D}" sibTransId="{E3ABCA04-F05E-486B-903F-7C82FDDC7E70}"/>
    <dgm:cxn modelId="{CCB53C92-0493-4B66-9B61-36F0BE2A20EB}" srcId="{79EC56AB-D62F-40F4-9DFB-26D86CF1F51F}" destId="{48E538AC-202E-4C17-8D4D-BBBE4435C057}" srcOrd="0" destOrd="0" parTransId="{8D7DE069-DE2B-4B7B-97C4-319557ED1724}" sibTransId="{632B380B-7036-4B5F-9DB3-7FD2C9025CF0}"/>
    <dgm:cxn modelId="{8D0D0995-9984-485F-8995-2151592096DF}" type="presOf" srcId="{49408B63-1A12-4D4C-B4F8-DD491165C7B3}" destId="{A6ABA66E-B26C-4E15-B270-801E76A5D282}" srcOrd="0" destOrd="0" presId="urn:microsoft.com/office/officeart/2005/8/layout/vList5"/>
    <dgm:cxn modelId="{D1BCAC95-1DFA-4638-AEA1-8CA9576B7DF8}" type="presOf" srcId="{48E538AC-202E-4C17-8D4D-BBBE4435C057}" destId="{CA09F0EA-7B54-40E4-A023-FC9FEE420E9C}" srcOrd="0" destOrd="0" presId="urn:microsoft.com/office/officeart/2005/8/layout/vList5"/>
    <dgm:cxn modelId="{A5009EB1-1BFE-43FD-A8EB-6D9ED67BB82B}" srcId="{E30CE245-B1B8-479C-86B0-C81AA9AB3A4B}" destId="{49408B63-1A12-4D4C-B4F8-DD491165C7B3}" srcOrd="3" destOrd="0" parTransId="{A58D6B9E-8E30-44F7-BE3F-3602A20D66D4}" sibTransId="{E2299874-85B4-4014-B7D5-11A88CBD67D9}"/>
    <dgm:cxn modelId="{E43BD2B2-14AA-4162-BA2B-28F4DF791743}" type="presOf" srcId="{8CB3F225-B858-4662-B276-2A210DD2C243}" destId="{C5302996-F7D0-4C60-84AA-55E9C9045202}" srcOrd="0" destOrd="1" presId="urn:microsoft.com/office/officeart/2005/8/layout/vList5"/>
    <dgm:cxn modelId="{F08169BD-C837-465D-B837-BCEF039B7B12}" type="presOf" srcId="{25FD98D9-60A8-4821-BE8B-7493BEB5C8B5}" destId="{AA339C6D-B63F-421C-A645-4EF581DCFEEF}" srcOrd="0" destOrd="1" presId="urn:microsoft.com/office/officeart/2005/8/layout/vList5"/>
    <dgm:cxn modelId="{2ACA5DBF-4902-4195-9176-2C22B6504AE2}" type="presOf" srcId="{B3CE1DDD-1F73-416E-BA15-25B98FC9C6C9}" destId="{CA09F0EA-7B54-40E4-A023-FC9FEE420E9C}" srcOrd="0" destOrd="1" presId="urn:microsoft.com/office/officeart/2005/8/layout/vList5"/>
    <dgm:cxn modelId="{76A734C2-137D-4CA7-A6AF-EBF0B25D2B11}" type="presOf" srcId="{79EC56AB-D62F-40F4-9DFB-26D86CF1F51F}" destId="{81A81EAB-F017-49C5-80F6-924FB4E93198}" srcOrd="0" destOrd="0" presId="urn:microsoft.com/office/officeart/2005/8/layout/vList5"/>
    <dgm:cxn modelId="{C128EBE8-B50D-4472-8AED-83AA381C4CBC}" srcId="{E30CE245-B1B8-479C-86B0-C81AA9AB3A4B}" destId="{CED843D2-7CFD-4DC7-A8D2-BB891359B362}" srcOrd="0" destOrd="0" parTransId="{C5CC27CF-6FDB-4A95-B9F4-CCB18DE199EF}" sibTransId="{F995F921-6319-4A40-AA2F-E721AFF9AC32}"/>
    <dgm:cxn modelId="{885F6AF5-6B82-46B9-9E3F-727B025A62B1}" type="presOf" srcId="{DF52F2C0-A561-400D-833B-4C8628BA26EC}" destId="{C5302996-F7D0-4C60-84AA-55E9C9045202}" srcOrd="0" destOrd="0" presId="urn:microsoft.com/office/officeart/2005/8/layout/vList5"/>
    <dgm:cxn modelId="{DCC6C8F8-DD1D-4C1E-8876-167FFEA8A468}" type="presOf" srcId="{A536E071-AC59-4E9A-AACA-01D6F1D58989}" destId="{1C655D56-1E81-44A1-B9FB-65C36E3F9AA1}" srcOrd="0" destOrd="0" presId="urn:microsoft.com/office/officeart/2005/8/layout/vList5"/>
    <dgm:cxn modelId="{D2213B8C-99A3-4BDC-81C8-E32AF5B36000}" type="presParOf" srcId="{0D210109-916C-4587-AE73-E231E4B3DC5D}" destId="{908BD96D-F601-4DA5-B40F-78FF56CCC3F7}" srcOrd="0" destOrd="0" presId="urn:microsoft.com/office/officeart/2005/8/layout/vList5"/>
    <dgm:cxn modelId="{64BB9414-DDC6-4D02-B031-B3DABD2B7814}" type="presParOf" srcId="{908BD96D-F601-4DA5-B40F-78FF56CCC3F7}" destId="{7BE99CC6-F54C-455D-9865-836C97959365}" srcOrd="0" destOrd="0" presId="urn:microsoft.com/office/officeart/2005/8/layout/vList5"/>
    <dgm:cxn modelId="{270A4393-FCB9-4893-AFA9-3383B3C7E203}" type="presParOf" srcId="{908BD96D-F601-4DA5-B40F-78FF56CCC3F7}" destId="{D4963F92-78D1-4904-B3A8-A75F0D0D925E}" srcOrd="1" destOrd="0" presId="urn:microsoft.com/office/officeart/2005/8/layout/vList5"/>
    <dgm:cxn modelId="{16C213E1-1A0B-4AA7-B1D1-332DB018EB0F}" type="presParOf" srcId="{0D210109-916C-4587-AE73-E231E4B3DC5D}" destId="{34DD2CFF-975D-4990-8201-EA5C1BBBE916}" srcOrd="1" destOrd="0" presId="urn:microsoft.com/office/officeart/2005/8/layout/vList5"/>
    <dgm:cxn modelId="{C99C4E8D-A6D0-41F7-AEA3-E0A80F164207}" type="presParOf" srcId="{0D210109-916C-4587-AE73-E231E4B3DC5D}" destId="{7DE22D2E-C382-4802-8E8B-D123FAF62656}" srcOrd="2" destOrd="0" presId="urn:microsoft.com/office/officeart/2005/8/layout/vList5"/>
    <dgm:cxn modelId="{04AAB3FA-71A8-45C7-B4DB-4B8324D10126}" type="presParOf" srcId="{7DE22D2E-C382-4802-8E8B-D123FAF62656}" destId="{1C655D56-1E81-44A1-B9FB-65C36E3F9AA1}" srcOrd="0" destOrd="0" presId="urn:microsoft.com/office/officeart/2005/8/layout/vList5"/>
    <dgm:cxn modelId="{A93D9F2B-8E78-46D0-AD04-20E1C56E8946}" type="presParOf" srcId="{7DE22D2E-C382-4802-8E8B-D123FAF62656}" destId="{AA339C6D-B63F-421C-A645-4EF581DCFEEF}" srcOrd="1" destOrd="0" presId="urn:microsoft.com/office/officeart/2005/8/layout/vList5"/>
    <dgm:cxn modelId="{266447B0-143E-443B-8B3C-A9617C006CFA}" type="presParOf" srcId="{0D210109-916C-4587-AE73-E231E4B3DC5D}" destId="{DD6A5DC8-47A2-44FB-9431-E31938F29B8C}" srcOrd="3" destOrd="0" presId="urn:microsoft.com/office/officeart/2005/8/layout/vList5"/>
    <dgm:cxn modelId="{536D2543-1D7A-404C-9886-6718F24CD61D}" type="presParOf" srcId="{0D210109-916C-4587-AE73-E231E4B3DC5D}" destId="{277CCD85-1AE3-45D8-976E-B51A187963BE}" srcOrd="4" destOrd="0" presId="urn:microsoft.com/office/officeart/2005/8/layout/vList5"/>
    <dgm:cxn modelId="{12F6C4D3-01F2-492A-9ACF-C4116232E285}" type="presParOf" srcId="{277CCD85-1AE3-45D8-976E-B51A187963BE}" destId="{81A81EAB-F017-49C5-80F6-924FB4E93198}" srcOrd="0" destOrd="0" presId="urn:microsoft.com/office/officeart/2005/8/layout/vList5"/>
    <dgm:cxn modelId="{F179D612-7712-46D2-A800-7668496D3D36}" type="presParOf" srcId="{277CCD85-1AE3-45D8-976E-B51A187963BE}" destId="{CA09F0EA-7B54-40E4-A023-FC9FEE420E9C}" srcOrd="1" destOrd="0" presId="urn:microsoft.com/office/officeart/2005/8/layout/vList5"/>
    <dgm:cxn modelId="{9A6EBAAD-EA26-4575-B4CD-8CBA2D817068}" type="presParOf" srcId="{0D210109-916C-4587-AE73-E231E4B3DC5D}" destId="{3BE7A5E3-8474-485B-9852-1564F3E050CE}" srcOrd="5" destOrd="0" presId="urn:microsoft.com/office/officeart/2005/8/layout/vList5"/>
    <dgm:cxn modelId="{056F4301-759D-41C0-BC1E-9BF1BCDBD6F1}" type="presParOf" srcId="{0D210109-916C-4587-AE73-E231E4B3DC5D}" destId="{086F41A5-EDD7-4A60-A445-70DDF3AF19DD}" srcOrd="6" destOrd="0" presId="urn:microsoft.com/office/officeart/2005/8/layout/vList5"/>
    <dgm:cxn modelId="{4B90CAE8-6E2D-41E8-A4B7-54F9D2D8D8BC}" type="presParOf" srcId="{086F41A5-EDD7-4A60-A445-70DDF3AF19DD}" destId="{A6ABA66E-B26C-4E15-B270-801E76A5D282}" srcOrd="0" destOrd="0" presId="urn:microsoft.com/office/officeart/2005/8/layout/vList5"/>
    <dgm:cxn modelId="{55A1F743-BFE9-4522-83E4-84AB7D8F4705}" type="presParOf" srcId="{086F41A5-EDD7-4A60-A445-70DDF3AF19DD}" destId="{C5302996-F7D0-4C60-84AA-55E9C904520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D2463A-33CD-4C27-ABD4-2EDF124A82CF}" type="doc">
      <dgm:prSet loTypeId="urn:microsoft.com/office/officeart/2005/8/layout/list1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8CD1F38-8B8F-41E6-BF50-6C8ABD33397A}">
      <dgm:prSet phldrT="[Text]" phldr="0" custT="1"/>
      <dgm:spPr/>
      <dgm:t>
        <a:bodyPr/>
        <a:lstStyle/>
        <a:p>
          <a:r>
            <a:rPr lang="en-US" sz="1800" b="1" dirty="0"/>
            <a:t>New Services / Commitments</a:t>
          </a:r>
        </a:p>
      </dgm:t>
    </dgm:pt>
    <dgm:pt modelId="{30DB8948-B295-4048-BBE6-E58FBDBD0B5E}" type="parTrans" cxnId="{18D409E6-D36D-4866-AA07-778419B608AE}">
      <dgm:prSet/>
      <dgm:spPr/>
      <dgm:t>
        <a:bodyPr/>
        <a:lstStyle/>
        <a:p>
          <a:endParaRPr lang="en-US"/>
        </a:p>
      </dgm:t>
    </dgm:pt>
    <dgm:pt modelId="{58359280-847A-4039-8660-931DA1E67D66}" type="sibTrans" cxnId="{18D409E6-D36D-4866-AA07-778419B608AE}">
      <dgm:prSet/>
      <dgm:spPr/>
      <dgm:t>
        <a:bodyPr/>
        <a:lstStyle/>
        <a:p>
          <a:endParaRPr lang="en-US"/>
        </a:p>
      </dgm:t>
    </dgm:pt>
    <dgm:pt modelId="{3BB85A92-4ECA-4263-A267-BF8E836207FD}">
      <dgm:prSet phldrT="[Text]" phldr="0"/>
      <dgm:spPr/>
      <dgm:t>
        <a:bodyPr/>
        <a:lstStyle/>
        <a:p>
          <a:r>
            <a:rPr lang="en-US" dirty="0"/>
            <a:t>Homelessness</a:t>
          </a:r>
        </a:p>
      </dgm:t>
    </dgm:pt>
    <dgm:pt modelId="{534AB7E5-754E-401F-927F-B84948D29CBE}" type="parTrans" cxnId="{B2D6F297-DAC2-456A-B2E2-15C6523044B0}">
      <dgm:prSet/>
      <dgm:spPr/>
      <dgm:t>
        <a:bodyPr/>
        <a:lstStyle/>
        <a:p>
          <a:endParaRPr lang="en-US"/>
        </a:p>
      </dgm:t>
    </dgm:pt>
    <dgm:pt modelId="{D5738F1D-1DF4-482D-9897-24EBE2BFE725}" type="sibTrans" cxnId="{B2D6F297-DAC2-456A-B2E2-15C6523044B0}">
      <dgm:prSet/>
      <dgm:spPr/>
      <dgm:t>
        <a:bodyPr/>
        <a:lstStyle/>
        <a:p>
          <a:endParaRPr lang="en-US"/>
        </a:p>
      </dgm:t>
    </dgm:pt>
    <dgm:pt modelId="{68161891-782C-4D89-B2C6-F81E39638FAE}">
      <dgm:prSet phldrT="[Text]" phldr="0" custT="1"/>
      <dgm:spPr/>
      <dgm:t>
        <a:bodyPr/>
        <a:lstStyle/>
        <a:p>
          <a:r>
            <a:rPr lang="en-US" sz="1800" b="1" dirty="0"/>
            <a:t>Macroeconomic Factors</a:t>
          </a:r>
        </a:p>
      </dgm:t>
    </dgm:pt>
    <dgm:pt modelId="{142AAA0B-8960-4F0C-9FE7-422512D81478}" type="parTrans" cxnId="{92B78CA5-214F-4AC8-B33A-FBADD45979BD}">
      <dgm:prSet/>
      <dgm:spPr/>
      <dgm:t>
        <a:bodyPr/>
        <a:lstStyle/>
        <a:p>
          <a:endParaRPr lang="en-US"/>
        </a:p>
      </dgm:t>
    </dgm:pt>
    <dgm:pt modelId="{D27745D0-EA55-42AE-948E-D77AA9A7F52F}" type="sibTrans" cxnId="{92B78CA5-214F-4AC8-B33A-FBADD45979BD}">
      <dgm:prSet/>
      <dgm:spPr/>
      <dgm:t>
        <a:bodyPr/>
        <a:lstStyle/>
        <a:p>
          <a:endParaRPr lang="en-US"/>
        </a:p>
      </dgm:t>
    </dgm:pt>
    <dgm:pt modelId="{DF0640AA-D318-435E-AF95-BF42062D6C30}">
      <dgm:prSet phldrT="[Text]" phldr="0"/>
      <dgm:spPr/>
      <dgm:t>
        <a:bodyPr/>
        <a:lstStyle/>
        <a:p>
          <a:r>
            <a:rPr lang="en-US" dirty="0"/>
            <a:t>Inflation (Higher cost for City goods / services – impacts on Sales Tax revenues)</a:t>
          </a:r>
        </a:p>
      </dgm:t>
    </dgm:pt>
    <dgm:pt modelId="{3B74722C-E1BB-470B-8E29-48A30AB28990}" type="parTrans" cxnId="{3715397A-BE55-452B-95B1-647EC720F01B}">
      <dgm:prSet/>
      <dgm:spPr/>
      <dgm:t>
        <a:bodyPr/>
        <a:lstStyle/>
        <a:p>
          <a:endParaRPr lang="en-US"/>
        </a:p>
      </dgm:t>
    </dgm:pt>
    <dgm:pt modelId="{5A9260A3-A467-411D-8898-2887BDFDEA08}" type="sibTrans" cxnId="{3715397A-BE55-452B-95B1-647EC720F01B}">
      <dgm:prSet/>
      <dgm:spPr/>
      <dgm:t>
        <a:bodyPr/>
        <a:lstStyle/>
        <a:p>
          <a:endParaRPr lang="en-US"/>
        </a:p>
      </dgm:t>
    </dgm:pt>
    <dgm:pt modelId="{7304766D-DDF1-4008-AD44-33617F1167AF}">
      <dgm:prSet custT="1"/>
      <dgm:spPr/>
      <dgm:t>
        <a:bodyPr/>
        <a:lstStyle/>
        <a:p>
          <a:r>
            <a:rPr lang="en-US" sz="1800" b="1" dirty="0"/>
            <a:t>Other Costs</a:t>
          </a:r>
        </a:p>
      </dgm:t>
    </dgm:pt>
    <dgm:pt modelId="{62E91537-456E-4F52-8E87-E4C2029DF458}" type="parTrans" cxnId="{29AFB7C1-9D31-4475-A43D-C022EA7B58A9}">
      <dgm:prSet/>
      <dgm:spPr/>
      <dgm:t>
        <a:bodyPr/>
        <a:lstStyle/>
        <a:p>
          <a:endParaRPr lang="en-US"/>
        </a:p>
      </dgm:t>
    </dgm:pt>
    <dgm:pt modelId="{C22A4440-09EF-4CD7-9592-87D3243CF897}" type="sibTrans" cxnId="{29AFB7C1-9D31-4475-A43D-C022EA7B58A9}">
      <dgm:prSet/>
      <dgm:spPr/>
      <dgm:t>
        <a:bodyPr/>
        <a:lstStyle/>
        <a:p>
          <a:endParaRPr lang="en-US"/>
        </a:p>
      </dgm:t>
    </dgm:pt>
    <dgm:pt modelId="{7E657E5D-0A9B-4908-A9B3-6AD65EFA40F5}">
      <dgm:prSet phldrT="[Text]" phldr="0"/>
      <dgm:spPr/>
      <dgm:t>
        <a:bodyPr/>
        <a:lstStyle/>
        <a:p>
          <a:r>
            <a:rPr lang="en-US" dirty="0"/>
            <a:t>Insurance Costs</a:t>
          </a:r>
        </a:p>
      </dgm:t>
    </dgm:pt>
    <dgm:pt modelId="{9F021EEE-0B63-4F41-ABA9-10613ABC4B6A}" type="parTrans" cxnId="{B4C5AA3D-9342-4C26-88E8-2D65843EF627}">
      <dgm:prSet/>
      <dgm:spPr/>
      <dgm:t>
        <a:bodyPr/>
        <a:lstStyle/>
        <a:p>
          <a:endParaRPr lang="en-US"/>
        </a:p>
      </dgm:t>
    </dgm:pt>
    <dgm:pt modelId="{50ECCBBA-C5F8-4D9B-865F-E244BDA4567E}" type="sibTrans" cxnId="{B4C5AA3D-9342-4C26-88E8-2D65843EF627}">
      <dgm:prSet/>
      <dgm:spPr/>
      <dgm:t>
        <a:bodyPr/>
        <a:lstStyle/>
        <a:p>
          <a:endParaRPr lang="en-US"/>
        </a:p>
      </dgm:t>
    </dgm:pt>
    <dgm:pt modelId="{BBDF9550-FA9A-4907-965A-DBABFA0EF752}">
      <dgm:prSet/>
      <dgm:spPr/>
      <dgm:t>
        <a:bodyPr/>
        <a:lstStyle/>
        <a:p>
          <a:r>
            <a:rPr lang="en-US" dirty="0"/>
            <a:t>Labor increases (related to inflation)</a:t>
          </a:r>
        </a:p>
      </dgm:t>
    </dgm:pt>
    <dgm:pt modelId="{7B51F2DD-6351-4EC5-847D-EAC482911512}" type="parTrans" cxnId="{A4C8AC56-EF07-4B25-A5BE-78A3E1E93B97}">
      <dgm:prSet/>
      <dgm:spPr/>
      <dgm:t>
        <a:bodyPr/>
        <a:lstStyle/>
        <a:p>
          <a:endParaRPr lang="en-US"/>
        </a:p>
      </dgm:t>
    </dgm:pt>
    <dgm:pt modelId="{C22EE46C-5709-4634-AA12-E51283679B76}" type="sibTrans" cxnId="{A4C8AC56-EF07-4B25-A5BE-78A3E1E93B97}">
      <dgm:prSet/>
      <dgm:spPr/>
      <dgm:t>
        <a:bodyPr/>
        <a:lstStyle/>
        <a:p>
          <a:endParaRPr lang="en-US"/>
        </a:p>
      </dgm:t>
    </dgm:pt>
    <dgm:pt modelId="{297670BB-2575-48B6-BF43-CA2A86CF215B}">
      <dgm:prSet/>
      <dgm:spPr/>
      <dgm:t>
        <a:bodyPr/>
        <a:lstStyle/>
        <a:p>
          <a:r>
            <a:rPr lang="en-US" dirty="0"/>
            <a:t>Retirement liabilities</a:t>
          </a:r>
        </a:p>
      </dgm:t>
    </dgm:pt>
    <dgm:pt modelId="{D79E70B6-C034-4ED2-8907-A741BFFCD909}" type="parTrans" cxnId="{23D0FC53-CC39-4AD7-BC7B-A0C2FD76B6D2}">
      <dgm:prSet/>
      <dgm:spPr/>
      <dgm:t>
        <a:bodyPr/>
        <a:lstStyle/>
        <a:p>
          <a:endParaRPr lang="en-US"/>
        </a:p>
      </dgm:t>
    </dgm:pt>
    <dgm:pt modelId="{85ECE889-496A-4014-A992-6F1FEC9DD608}" type="sibTrans" cxnId="{23D0FC53-CC39-4AD7-BC7B-A0C2FD76B6D2}">
      <dgm:prSet/>
      <dgm:spPr/>
      <dgm:t>
        <a:bodyPr/>
        <a:lstStyle/>
        <a:p>
          <a:endParaRPr lang="en-US"/>
        </a:p>
      </dgm:t>
    </dgm:pt>
    <dgm:pt modelId="{0DD46B17-2B45-4102-BB57-40C0811F16F6}">
      <dgm:prSet/>
      <dgm:spPr/>
      <dgm:t>
        <a:bodyPr/>
        <a:lstStyle/>
        <a:p>
          <a:r>
            <a:rPr lang="en-US" dirty="0"/>
            <a:t>Reduced State funding for homeless services / Costs picked up by General Fund</a:t>
          </a:r>
        </a:p>
      </dgm:t>
    </dgm:pt>
    <dgm:pt modelId="{B0FE1DEB-A67D-4FCA-9975-84829E5736FA}" type="parTrans" cxnId="{D3A8F66A-71F8-4E0E-B8DD-B832B159DEF2}">
      <dgm:prSet/>
      <dgm:spPr/>
      <dgm:t>
        <a:bodyPr/>
        <a:lstStyle/>
        <a:p>
          <a:endParaRPr lang="en-US"/>
        </a:p>
      </dgm:t>
    </dgm:pt>
    <dgm:pt modelId="{BCB09FCA-A6C7-41A5-A66C-E7A7C257D85F}" type="sibTrans" cxnId="{D3A8F66A-71F8-4E0E-B8DD-B832B159DEF2}">
      <dgm:prSet/>
      <dgm:spPr/>
      <dgm:t>
        <a:bodyPr/>
        <a:lstStyle/>
        <a:p>
          <a:endParaRPr lang="en-US"/>
        </a:p>
      </dgm:t>
    </dgm:pt>
    <dgm:pt modelId="{C6E4D1B8-346F-4734-8195-D456D4FE9E83}">
      <dgm:prSet phldrT="[Text]" phldr="0"/>
      <dgm:spPr/>
      <dgm:t>
        <a:bodyPr/>
        <a:lstStyle/>
        <a:p>
          <a:r>
            <a:rPr lang="en-US" dirty="0"/>
            <a:t>Children’s Fund</a:t>
          </a:r>
        </a:p>
      </dgm:t>
    </dgm:pt>
    <dgm:pt modelId="{769FA906-0498-4EBD-873D-CA114817001C}" type="parTrans" cxnId="{92929BC4-751C-4D5B-8108-F38323E5B6F1}">
      <dgm:prSet/>
      <dgm:spPr/>
      <dgm:t>
        <a:bodyPr/>
        <a:lstStyle/>
        <a:p>
          <a:endParaRPr lang="en-US"/>
        </a:p>
      </dgm:t>
    </dgm:pt>
    <dgm:pt modelId="{5A5ACD6E-2400-489F-95AF-7A719C0B9391}" type="sibTrans" cxnId="{92929BC4-751C-4D5B-8108-F38323E5B6F1}">
      <dgm:prSet/>
      <dgm:spPr/>
      <dgm:t>
        <a:bodyPr/>
        <a:lstStyle/>
        <a:p>
          <a:endParaRPr lang="en-US"/>
        </a:p>
      </dgm:t>
    </dgm:pt>
    <dgm:pt modelId="{9EA1F1EB-009F-43E4-AB10-2A58C71765DB}" type="pres">
      <dgm:prSet presAssocID="{D4D2463A-33CD-4C27-ABD4-2EDF124A82CF}" presName="linear" presStyleCnt="0">
        <dgm:presLayoutVars>
          <dgm:dir/>
          <dgm:animLvl val="lvl"/>
          <dgm:resizeHandles val="exact"/>
        </dgm:presLayoutVars>
      </dgm:prSet>
      <dgm:spPr/>
    </dgm:pt>
    <dgm:pt modelId="{C06B9C99-448F-493C-A74C-79FFAF190F6B}" type="pres">
      <dgm:prSet presAssocID="{B8CD1F38-8B8F-41E6-BF50-6C8ABD33397A}" presName="parentLin" presStyleCnt="0"/>
      <dgm:spPr/>
    </dgm:pt>
    <dgm:pt modelId="{DA295A24-86CC-4E5A-B43A-16ACD35921E6}" type="pres">
      <dgm:prSet presAssocID="{B8CD1F38-8B8F-41E6-BF50-6C8ABD33397A}" presName="parentLeftMargin" presStyleLbl="node1" presStyleIdx="0" presStyleCnt="3"/>
      <dgm:spPr/>
    </dgm:pt>
    <dgm:pt modelId="{51C16778-63A7-4BD3-B572-B9530082392F}" type="pres">
      <dgm:prSet presAssocID="{B8CD1F38-8B8F-41E6-BF50-6C8ABD33397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A6E5C0C-CC9D-47F1-8FEC-416B54512EBE}" type="pres">
      <dgm:prSet presAssocID="{B8CD1F38-8B8F-41E6-BF50-6C8ABD33397A}" presName="negativeSpace" presStyleCnt="0"/>
      <dgm:spPr/>
    </dgm:pt>
    <dgm:pt modelId="{5922FEE5-E405-4F7B-86DA-AFADE8A7826B}" type="pres">
      <dgm:prSet presAssocID="{B8CD1F38-8B8F-41E6-BF50-6C8ABD33397A}" presName="childText" presStyleLbl="conFgAcc1" presStyleIdx="0" presStyleCnt="3">
        <dgm:presLayoutVars>
          <dgm:bulletEnabled val="1"/>
        </dgm:presLayoutVars>
      </dgm:prSet>
      <dgm:spPr/>
    </dgm:pt>
    <dgm:pt modelId="{BF2D0F12-47A6-4F9D-8490-A9A7668AC846}" type="pres">
      <dgm:prSet presAssocID="{58359280-847A-4039-8660-931DA1E67D66}" presName="spaceBetweenRectangles" presStyleCnt="0"/>
      <dgm:spPr/>
    </dgm:pt>
    <dgm:pt modelId="{DE0BC8F0-A589-40E8-BB4A-F04BB319F8FF}" type="pres">
      <dgm:prSet presAssocID="{68161891-782C-4D89-B2C6-F81E39638FAE}" presName="parentLin" presStyleCnt="0"/>
      <dgm:spPr/>
    </dgm:pt>
    <dgm:pt modelId="{E27C157D-FE46-4BBB-9006-40877D969AFC}" type="pres">
      <dgm:prSet presAssocID="{68161891-782C-4D89-B2C6-F81E39638FAE}" presName="parentLeftMargin" presStyleLbl="node1" presStyleIdx="0" presStyleCnt="3"/>
      <dgm:spPr/>
    </dgm:pt>
    <dgm:pt modelId="{8755A667-8553-460F-9C8B-0CA406588B47}" type="pres">
      <dgm:prSet presAssocID="{68161891-782C-4D89-B2C6-F81E39638FA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546C5E7-4C7A-4666-90D4-F0641C3C99F1}" type="pres">
      <dgm:prSet presAssocID="{68161891-782C-4D89-B2C6-F81E39638FAE}" presName="negativeSpace" presStyleCnt="0"/>
      <dgm:spPr/>
    </dgm:pt>
    <dgm:pt modelId="{E8CDBCA4-5DB1-4905-AB58-C2848AFF6F40}" type="pres">
      <dgm:prSet presAssocID="{68161891-782C-4D89-B2C6-F81E39638FAE}" presName="childText" presStyleLbl="conFgAcc1" presStyleIdx="1" presStyleCnt="3">
        <dgm:presLayoutVars>
          <dgm:bulletEnabled val="1"/>
        </dgm:presLayoutVars>
      </dgm:prSet>
      <dgm:spPr/>
    </dgm:pt>
    <dgm:pt modelId="{CCCD8806-1F05-492F-95A1-B49497CDC237}" type="pres">
      <dgm:prSet presAssocID="{D27745D0-EA55-42AE-948E-D77AA9A7F52F}" presName="spaceBetweenRectangles" presStyleCnt="0"/>
      <dgm:spPr/>
    </dgm:pt>
    <dgm:pt modelId="{0E111431-E68C-4807-8A10-BF07DD9F4750}" type="pres">
      <dgm:prSet presAssocID="{7304766D-DDF1-4008-AD44-33617F1167AF}" presName="parentLin" presStyleCnt="0"/>
      <dgm:spPr/>
    </dgm:pt>
    <dgm:pt modelId="{16601E0E-EC8B-440A-AE96-7472579224E8}" type="pres">
      <dgm:prSet presAssocID="{7304766D-DDF1-4008-AD44-33617F1167AF}" presName="parentLeftMargin" presStyleLbl="node1" presStyleIdx="1" presStyleCnt="3"/>
      <dgm:spPr/>
    </dgm:pt>
    <dgm:pt modelId="{3EBE17FA-CB90-42B3-B063-B6146873CCED}" type="pres">
      <dgm:prSet presAssocID="{7304766D-DDF1-4008-AD44-33617F1167A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0C016A3-B175-4FF0-A8E6-E2920672B296}" type="pres">
      <dgm:prSet presAssocID="{7304766D-DDF1-4008-AD44-33617F1167AF}" presName="negativeSpace" presStyleCnt="0"/>
      <dgm:spPr/>
    </dgm:pt>
    <dgm:pt modelId="{B871A56F-BBE6-4E3E-9BA0-98610B6DE20E}" type="pres">
      <dgm:prSet presAssocID="{7304766D-DDF1-4008-AD44-33617F1167A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A0D0003-0662-4FEE-8D17-98EBD16CC767}" type="presOf" srcId="{68161891-782C-4D89-B2C6-F81E39638FAE}" destId="{8755A667-8553-460F-9C8B-0CA406588B47}" srcOrd="1" destOrd="0" presId="urn:microsoft.com/office/officeart/2005/8/layout/list1"/>
    <dgm:cxn modelId="{AC0A1B3D-E556-48E1-9520-FB58CE251FD8}" type="presOf" srcId="{7304766D-DDF1-4008-AD44-33617F1167AF}" destId="{16601E0E-EC8B-440A-AE96-7472579224E8}" srcOrd="0" destOrd="0" presId="urn:microsoft.com/office/officeart/2005/8/layout/list1"/>
    <dgm:cxn modelId="{B4C5AA3D-9342-4C26-88E8-2D65843EF627}" srcId="{68161891-782C-4D89-B2C6-F81E39638FAE}" destId="{7E657E5D-0A9B-4908-A9B3-6AD65EFA40F5}" srcOrd="1" destOrd="0" parTransId="{9F021EEE-0B63-4F41-ABA9-10613ABC4B6A}" sibTransId="{50ECCBBA-C5F8-4D9B-865F-E244BDA4567E}"/>
    <dgm:cxn modelId="{DC4E295C-AEC0-419E-AC18-ED9BCF82B58C}" type="presOf" srcId="{DF0640AA-D318-435E-AF95-BF42062D6C30}" destId="{E8CDBCA4-5DB1-4905-AB58-C2848AFF6F40}" srcOrd="0" destOrd="0" presId="urn:microsoft.com/office/officeart/2005/8/layout/list1"/>
    <dgm:cxn modelId="{9842F945-2641-4D41-90A6-1753BA3645C5}" type="presOf" srcId="{7E657E5D-0A9B-4908-A9B3-6AD65EFA40F5}" destId="{E8CDBCA4-5DB1-4905-AB58-C2848AFF6F40}" srcOrd="0" destOrd="1" presId="urn:microsoft.com/office/officeart/2005/8/layout/list1"/>
    <dgm:cxn modelId="{D3A8F66A-71F8-4E0E-B8DD-B832B159DEF2}" srcId="{7304766D-DDF1-4008-AD44-33617F1167AF}" destId="{0DD46B17-2B45-4102-BB57-40C0811F16F6}" srcOrd="2" destOrd="0" parTransId="{B0FE1DEB-A67D-4FCA-9975-84829E5736FA}" sibTransId="{BCB09FCA-A6C7-41A5-A66C-E7A7C257D85F}"/>
    <dgm:cxn modelId="{EA1EAF6D-32A7-4629-997A-242648C5F4F9}" type="presOf" srcId="{0DD46B17-2B45-4102-BB57-40C0811F16F6}" destId="{B871A56F-BBE6-4E3E-9BA0-98610B6DE20E}" srcOrd="0" destOrd="2" presId="urn:microsoft.com/office/officeart/2005/8/layout/list1"/>
    <dgm:cxn modelId="{23D0FC53-CC39-4AD7-BC7B-A0C2FD76B6D2}" srcId="{7304766D-DDF1-4008-AD44-33617F1167AF}" destId="{297670BB-2575-48B6-BF43-CA2A86CF215B}" srcOrd="1" destOrd="0" parTransId="{D79E70B6-C034-4ED2-8907-A741BFFCD909}" sibTransId="{85ECE889-496A-4014-A992-6F1FEC9DD608}"/>
    <dgm:cxn modelId="{A4C8AC56-EF07-4B25-A5BE-78A3E1E93B97}" srcId="{7304766D-DDF1-4008-AD44-33617F1167AF}" destId="{BBDF9550-FA9A-4907-965A-DBABFA0EF752}" srcOrd="0" destOrd="0" parTransId="{7B51F2DD-6351-4EC5-847D-EAC482911512}" sibTransId="{C22EE46C-5709-4634-AA12-E51283679B76}"/>
    <dgm:cxn modelId="{3715397A-BE55-452B-95B1-647EC720F01B}" srcId="{68161891-782C-4D89-B2C6-F81E39638FAE}" destId="{DF0640AA-D318-435E-AF95-BF42062D6C30}" srcOrd="0" destOrd="0" parTransId="{3B74722C-E1BB-470B-8E29-48A30AB28990}" sibTransId="{5A9260A3-A467-411D-8898-2887BDFDEA08}"/>
    <dgm:cxn modelId="{8B91BA8A-CD0A-46D5-A29F-9754221E0818}" type="presOf" srcId="{D4D2463A-33CD-4C27-ABD4-2EDF124A82CF}" destId="{9EA1F1EB-009F-43E4-AB10-2A58C71765DB}" srcOrd="0" destOrd="0" presId="urn:microsoft.com/office/officeart/2005/8/layout/list1"/>
    <dgm:cxn modelId="{B2D6F297-DAC2-456A-B2E2-15C6523044B0}" srcId="{B8CD1F38-8B8F-41E6-BF50-6C8ABD33397A}" destId="{3BB85A92-4ECA-4263-A267-BF8E836207FD}" srcOrd="0" destOrd="0" parTransId="{534AB7E5-754E-401F-927F-B84948D29CBE}" sibTransId="{D5738F1D-1DF4-482D-9897-24EBE2BFE725}"/>
    <dgm:cxn modelId="{B674BA9C-3B18-4D41-A0A9-C8425BE10510}" type="presOf" srcId="{C6E4D1B8-346F-4734-8195-D456D4FE9E83}" destId="{5922FEE5-E405-4F7B-86DA-AFADE8A7826B}" srcOrd="0" destOrd="1" presId="urn:microsoft.com/office/officeart/2005/8/layout/list1"/>
    <dgm:cxn modelId="{92B78CA5-214F-4AC8-B33A-FBADD45979BD}" srcId="{D4D2463A-33CD-4C27-ABD4-2EDF124A82CF}" destId="{68161891-782C-4D89-B2C6-F81E39638FAE}" srcOrd="1" destOrd="0" parTransId="{142AAA0B-8960-4F0C-9FE7-422512D81478}" sibTransId="{D27745D0-EA55-42AE-948E-D77AA9A7F52F}"/>
    <dgm:cxn modelId="{3DE57CAF-BE5D-4F00-B728-DB27096D27C4}" type="presOf" srcId="{7304766D-DDF1-4008-AD44-33617F1167AF}" destId="{3EBE17FA-CB90-42B3-B063-B6146873CCED}" srcOrd="1" destOrd="0" presId="urn:microsoft.com/office/officeart/2005/8/layout/list1"/>
    <dgm:cxn modelId="{CCD610BA-0ACE-4003-9093-DA8F3B21DC42}" type="presOf" srcId="{3BB85A92-4ECA-4263-A267-BF8E836207FD}" destId="{5922FEE5-E405-4F7B-86DA-AFADE8A7826B}" srcOrd="0" destOrd="0" presId="urn:microsoft.com/office/officeart/2005/8/layout/list1"/>
    <dgm:cxn modelId="{29AFB7C1-9D31-4475-A43D-C022EA7B58A9}" srcId="{D4D2463A-33CD-4C27-ABD4-2EDF124A82CF}" destId="{7304766D-DDF1-4008-AD44-33617F1167AF}" srcOrd="2" destOrd="0" parTransId="{62E91537-456E-4F52-8E87-E4C2029DF458}" sibTransId="{C22A4440-09EF-4CD7-9592-87D3243CF897}"/>
    <dgm:cxn modelId="{92929BC4-751C-4D5B-8108-F38323E5B6F1}" srcId="{B8CD1F38-8B8F-41E6-BF50-6C8ABD33397A}" destId="{C6E4D1B8-346F-4734-8195-D456D4FE9E83}" srcOrd="1" destOrd="0" parTransId="{769FA906-0498-4EBD-873D-CA114817001C}" sibTransId="{5A5ACD6E-2400-489F-95AF-7A719C0B9391}"/>
    <dgm:cxn modelId="{093BDDCB-7667-4EA7-BC77-B59F97F16697}" type="presOf" srcId="{68161891-782C-4D89-B2C6-F81E39638FAE}" destId="{E27C157D-FE46-4BBB-9006-40877D969AFC}" srcOrd="0" destOrd="0" presId="urn:microsoft.com/office/officeart/2005/8/layout/list1"/>
    <dgm:cxn modelId="{04A016DA-5C09-47C2-B8C6-FD922420B2A1}" type="presOf" srcId="{B8CD1F38-8B8F-41E6-BF50-6C8ABD33397A}" destId="{DA295A24-86CC-4E5A-B43A-16ACD35921E6}" srcOrd="0" destOrd="0" presId="urn:microsoft.com/office/officeart/2005/8/layout/list1"/>
    <dgm:cxn modelId="{270B52DD-D329-48CC-ACB9-6C131FBD46E3}" type="presOf" srcId="{297670BB-2575-48B6-BF43-CA2A86CF215B}" destId="{B871A56F-BBE6-4E3E-9BA0-98610B6DE20E}" srcOrd="0" destOrd="1" presId="urn:microsoft.com/office/officeart/2005/8/layout/list1"/>
    <dgm:cxn modelId="{18D409E6-D36D-4866-AA07-778419B608AE}" srcId="{D4D2463A-33CD-4C27-ABD4-2EDF124A82CF}" destId="{B8CD1F38-8B8F-41E6-BF50-6C8ABD33397A}" srcOrd="0" destOrd="0" parTransId="{30DB8948-B295-4048-BBE6-E58FBDBD0B5E}" sibTransId="{58359280-847A-4039-8660-931DA1E67D66}"/>
    <dgm:cxn modelId="{84C401F6-7DBD-4CF4-969C-A3C218D109CA}" type="presOf" srcId="{BBDF9550-FA9A-4907-965A-DBABFA0EF752}" destId="{B871A56F-BBE6-4E3E-9BA0-98610B6DE20E}" srcOrd="0" destOrd="0" presId="urn:microsoft.com/office/officeart/2005/8/layout/list1"/>
    <dgm:cxn modelId="{89B055FB-F040-4B3D-8810-ECEE0FF9FAFF}" type="presOf" srcId="{B8CD1F38-8B8F-41E6-BF50-6C8ABD33397A}" destId="{51C16778-63A7-4BD3-B572-B9530082392F}" srcOrd="1" destOrd="0" presId="urn:microsoft.com/office/officeart/2005/8/layout/list1"/>
    <dgm:cxn modelId="{73CDD554-4813-46C4-858D-B5B40CAB2901}" type="presParOf" srcId="{9EA1F1EB-009F-43E4-AB10-2A58C71765DB}" destId="{C06B9C99-448F-493C-A74C-79FFAF190F6B}" srcOrd="0" destOrd="0" presId="urn:microsoft.com/office/officeart/2005/8/layout/list1"/>
    <dgm:cxn modelId="{FAA61164-53C1-444B-B931-13982EA4DF95}" type="presParOf" srcId="{C06B9C99-448F-493C-A74C-79FFAF190F6B}" destId="{DA295A24-86CC-4E5A-B43A-16ACD35921E6}" srcOrd="0" destOrd="0" presId="urn:microsoft.com/office/officeart/2005/8/layout/list1"/>
    <dgm:cxn modelId="{5FF368BF-AA84-4330-B5B7-6CE2B3805691}" type="presParOf" srcId="{C06B9C99-448F-493C-A74C-79FFAF190F6B}" destId="{51C16778-63A7-4BD3-B572-B9530082392F}" srcOrd="1" destOrd="0" presId="urn:microsoft.com/office/officeart/2005/8/layout/list1"/>
    <dgm:cxn modelId="{4DDA05DC-096E-45FA-9F4A-7F881C60498D}" type="presParOf" srcId="{9EA1F1EB-009F-43E4-AB10-2A58C71765DB}" destId="{2A6E5C0C-CC9D-47F1-8FEC-416B54512EBE}" srcOrd="1" destOrd="0" presId="urn:microsoft.com/office/officeart/2005/8/layout/list1"/>
    <dgm:cxn modelId="{F9B0657A-E182-4D31-862F-CAFF2EF3BBC2}" type="presParOf" srcId="{9EA1F1EB-009F-43E4-AB10-2A58C71765DB}" destId="{5922FEE5-E405-4F7B-86DA-AFADE8A7826B}" srcOrd="2" destOrd="0" presId="urn:microsoft.com/office/officeart/2005/8/layout/list1"/>
    <dgm:cxn modelId="{6A632FC2-4E0B-4549-A8AB-CD526C00D96E}" type="presParOf" srcId="{9EA1F1EB-009F-43E4-AB10-2A58C71765DB}" destId="{BF2D0F12-47A6-4F9D-8490-A9A7668AC846}" srcOrd="3" destOrd="0" presId="urn:microsoft.com/office/officeart/2005/8/layout/list1"/>
    <dgm:cxn modelId="{660C62E4-7DF0-4926-8BA6-CF49356919E5}" type="presParOf" srcId="{9EA1F1EB-009F-43E4-AB10-2A58C71765DB}" destId="{DE0BC8F0-A589-40E8-BB4A-F04BB319F8FF}" srcOrd="4" destOrd="0" presId="urn:microsoft.com/office/officeart/2005/8/layout/list1"/>
    <dgm:cxn modelId="{2B1F2961-885A-412F-852B-9AA840422A59}" type="presParOf" srcId="{DE0BC8F0-A589-40E8-BB4A-F04BB319F8FF}" destId="{E27C157D-FE46-4BBB-9006-40877D969AFC}" srcOrd="0" destOrd="0" presId="urn:microsoft.com/office/officeart/2005/8/layout/list1"/>
    <dgm:cxn modelId="{CD5654F5-6768-4887-A5ED-8A1E08DC28B5}" type="presParOf" srcId="{DE0BC8F0-A589-40E8-BB4A-F04BB319F8FF}" destId="{8755A667-8553-460F-9C8B-0CA406588B47}" srcOrd="1" destOrd="0" presId="urn:microsoft.com/office/officeart/2005/8/layout/list1"/>
    <dgm:cxn modelId="{0E46E5C3-C60D-43B5-BD77-14127C42E0EE}" type="presParOf" srcId="{9EA1F1EB-009F-43E4-AB10-2A58C71765DB}" destId="{E546C5E7-4C7A-4666-90D4-F0641C3C99F1}" srcOrd="5" destOrd="0" presId="urn:microsoft.com/office/officeart/2005/8/layout/list1"/>
    <dgm:cxn modelId="{E73B8F46-1D01-497C-BD0A-FD5D8FDAF91B}" type="presParOf" srcId="{9EA1F1EB-009F-43E4-AB10-2A58C71765DB}" destId="{E8CDBCA4-5DB1-4905-AB58-C2848AFF6F40}" srcOrd="6" destOrd="0" presId="urn:microsoft.com/office/officeart/2005/8/layout/list1"/>
    <dgm:cxn modelId="{895B14FA-FE47-4521-8DF7-394C2791F57B}" type="presParOf" srcId="{9EA1F1EB-009F-43E4-AB10-2A58C71765DB}" destId="{CCCD8806-1F05-492F-95A1-B49497CDC237}" srcOrd="7" destOrd="0" presId="urn:microsoft.com/office/officeart/2005/8/layout/list1"/>
    <dgm:cxn modelId="{77A70381-E937-44F9-8BC9-DD9FAE18C207}" type="presParOf" srcId="{9EA1F1EB-009F-43E4-AB10-2A58C71765DB}" destId="{0E111431-E68C-4807-8A10-BF07DD9F4750}" srcOrd="8" destOrd="0" presId="urn:microsoft.com/office/officeart/2005/8/layout/list1"/>
    <dgm:cxn modelId="{D5F77415-83FB-4471-AC0F-916641637E06}" type="presParOf" srcId="{0E111431-E68C-4807-8A10-BF07DD9F4750}" destId="{16601E0E-EC8B-440A-AE96-7472579224E8}" srcOrd="0" destOrd="0" presId="urn:microsoft.com/office/officeart/2005/8/layout/list1"/>
    <dgm:cxn modelId="{6E6BE84A-0AA9-413E-914B-6FCC2C834271}" type="presParOf" srcId="{0E111431-E68C-4807-8A10-BF07DD9F4750}" destId="{3EBE17FA-CB90-42B3-B063-B6146873CCED}" srcOrd="1" destOrd="0" presId="urn:microsoft.com/office/officeart/2005/8/layout/list1"/>
    <dgm:cxn modelId="{1B504BF3-B08B-43EA-B720-C46390BF92E4}" type="presParOf" srcId="{9EA1F1EB-009F-43E4-AB10-2A58C71765DB}" destId="{80C016A3-B175-4FF0-A8E6-E2920672B296}" srcOrd="9" destOrd="0" presId="urn:microsoft.com/office/officeart/2005/8/layout/list1"/>
    <dgm:cxn modelId="{09121B6D-280F-4A58-B6C7-B3A98C9E3288}" type="presParOf" srcId="{9EA1F1EB-009F-43E4-AB10-2A58C71765DB}" destId="{B871A56F-BBE6-4E3E-9BA0-98610B6DE20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A4899-6EA1-4572-B0EB-F46DA1BA91C0}">
      <dsp:nvSpPr>
        <dsp:cNvPr id="0" name=""/>
        <dsp:cNvSpPr/>
      </dsp:nvSpPr>
      <dsp:spPr>
        <a:xfrm>
          <a:off x="3005" y="261590"/>
          <a:ext cx="1537293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March 3  </a:t>
          </a:r>
        </a:p>
      </dsp:txBody>
      <dsp:txXfrm>
        <a:off x="3005" y="261590"/>
        <a:ext cx="1537293" cy="257400"/>
      </dsp:txXfrm>
    </dsp:sp>
    <dsp:sp modelId="{806A7992-E005-49C9-B850-0BE8190929FC}">
      <dsp:nvSpPr>
        <dsp:cNvPr id="0" name=""/>
        <dsp:cNvSpPr/>
      </dsp:nvSpPr>
      <dsp:spPr>
        <a:xfrm>
          <a:off x="1540298" y="152999"/>
          <a:ext cx="307458" cy="47458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84A08-F6C0-4A92-B8D0-F674212B52F4}">
      <dsp:nvSpPr>
        <dsp:cNvPr id="0" name=""/>
        <dsp:cNvSpPr/>
      </dsp:nvSpPr>
      <dsp:spPr>
        <a:xfrm>
          <a:off x="1970740" y="152999"/>
          <a:ext cx="4181437" cy="47458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Budget Overview and Context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Balancing Scenarios</a:t>
          </a:r>
        </a:p>
      </dsp:txBody>
      <dsp:txXfrm>
        <a:off x="1970740" y="152999"/>
        <a:ext cx="4181437" cy="474581"/>
      </dsp:txXfrm>
    </dsp:sp>
    <dsp:sp modelId="{10AB69FF-F652-4549-850F-46A691DEB722}">
      <dsp:nvSpPr>
        <dsp:cNvPr id="0" name=""/>
        <dsp:cNvSpPr/>
      </dsp:nvSpPr>
      <dsp:spPr>
        <a:xfrm>
          <a:off x="3005" y="1027802"/>
          <a:ext cx="1537293" cy="595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March 10 </a:t>
          </a:r>
          <a:r>
            <a:rPr lang="en-US" sz="1300" b="0" kern="1200" dirty="0"/>
            <a:t>Department Presentations</a:t>
          </a:r>
        </a:p>
      </dsp:txBody>
      <dsp:txXfrm>
        <a:off x="3005" y="1027802"/>
        <a:ext cx="1537293" cy="595237"/>
      </dsp:txXfrm>
    </dsp:sp>
    <dsp:sp modelId="{8393CF94-35A6-4B9D-BF0A-090A8D929CFD}">
      <dsp:nvSpPr>
        <dsp:cNvPr id="0" name=""/>
        <dsp:cNvSpPr/>
      </dsp:nvSpPr>
      <dsp:spPr>
        <a:xfrm>
          <a:off x="1540298" y="674380"/>
          <a:ext cx="307458" cy="130208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405F4-76CF-44E0-847A-18F6B1711E1E}">
      <dsp:nvSpPr>
        <dsp:cNvPr id="0" name=""/>
        <dsp:cNvSpPr/>
      </dsp:nvSpPr>
      <dsp:spPr>
        <a:xfrm>
          <a:off x="1970740" y="674380"/>
          <a:ext cx="4181437" cy="1302082"/>
        </a:xfrm>
        <a:prstGeom prst="rect">
          <a:avLst/>
        </a:prstGeom>
        <a:solidFill>
          <a:schemeClr val="accent2">
            <a:hueOff val="-2921720"/>
            <a:satOff val="-4353"/>
            <a:lumOff val="66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Baseline Balancing Plan Overview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City Manager / OIED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Convention &amp; Cultural Services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Department of Community Response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Fire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Police</a:t>
          </a:r>
        </a:p>
      </dsp:txBody>
      <dsp:txXfrm>
        <a:off x="1970740" y="674380"/>
        <a:ext cx="4181437" cy="1302082"/>
      </dsp:txXfrm>
    </dsp:sp>
    <dsp:sp modelId="{12BA9A21-7E57-4DB3-988F-CD151D0DD885}">
      <dsp:nvSpPr>
        <dsp:cNvPr id="0" name=""/>
        <dsp:cNvSpPr/>
      </dsp:nvSpPr>
      <dsp:spPr>
        <a:xfrm>
          <a:off x="3005" y="2265077"/>
          <a:ext cx="1537293" cy="595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March 17 </a:t>
          </a:r>
          <a:r>
            <a:rPr lang="en-US" sz="1300" b="0" kern="1200" dirty="0"/>
            <a:t>Department Presentations</a:t>
          </a:r>
        </a:p>
      </dsp:txBody>
      <dsp:txXfrm>
        <a:off x="3005" y="2265077"/>
        <a:ext cx="1537293" cy="595237"/>
      </dsp:txXfrm>
    </dsp:sp>
    <dsp:sp modelId="{7892D1D1-BE40-47DF-B44C-D3002CAAB368}">
      <dsp:nvSpPr>
        <dsp:cNvPr id="0" name=""/>
        <dsp:cNvSpPr/>
      </dsp:nvSpPr>
      <dsp:spPr>
        <a:xfrm>
          <a:off x="1540298" y="2023262"/>
          <a:ext cx="307458" cy="107886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B1D07E-1875-4076-AB22-95792314F1D6}">
      <dsp:nvSpPr>
        <dsp:cNvPr id="0" name=""/>
        <dsp:cNvSpPr/>
      </dsp:nvSpPr>
      <dsp:spPr>
        <a:xfrm>
          <a:off x="1970740" y="2023262"/>
          <a:ext cx="4181437" cy="1078867"/>
        </a:xfrm>
        <a:prstGeom prst="rect">
          <a:avLst/>
        </a:prstGeom>
        <a:solidFill>
          <a:schemeClr val="accent2">
            <a:hueOff val="-5843439"/>
            <a:satOff val="-8705"/>
            <a:lumOff val="133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Youth, Parks &amp; Community Enrichment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Community Development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Finance / Human Resources / Information Technology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Department of Utilities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Public Works</a:t>
          </a:r>
          <a:endParaRPr lang="en-US" sz="1300" kern="1200" dirty="0"/>
        </a:p>
      </dsp:txBody>
      <dsp:txXfrm>
        <a:off x="1970740" y="2023262"/>
        <a:ext cx="4181437" cy="1078867"/>
      </dsp:txXfrm>
    </dsp:sp>
    <dsp:sp modelId="{FD619AE2-C32A-49A3-8E91-2E9CCE9FEAA8}">
      <dsp:nvSpPr>
        <dsp:cNvPr id="0" name=""/>
        <dsp:cNvSpPr/>
      </dsp:nvSpPr>
      <dsp:spPr>
        <a:xfrm>
          <a:off x="3005" y="3390745"/>
          <a:ext cx="1537293" cy="595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March 24 </a:t>
          </a:r>
          <a:r>
            <a:rPr lang="en-US" sz="1300" b="0" kern="1200" dirty="0"/>
            <a:t>Department Presentations</a:t>
          </a:r>
        </a:p>
      </dsp:txBody>
      <dsp:txXfrm>
        <a:off x="3005" y="3390745"/>
        <a:ext cx="1537293" cy="595237"/>
      </dsp:txXfrm>
    </dsp:sp>
    <dsp:sp modelId="{DC5F0AF3-64F7-47CF-BC9B-296CE78B6584}">
      <dsp:nvSpPr>
        <dsp:cNvPr id="0" name=""/>
        <dsp:cNvSpPr/>
      </dsp:nvSpPr>
      <dsp:spPr>
        <a:xfrm>
          <a:off x="1540298" y="3148930"/>
          <a:ext cx="307458" cy="107886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E1246F-80AA-493F-A5B8-1B375D345E07}">
      <dsp:nvSpPr>
        <dsp:cNvPr id="0" name=""/>
        <dsp:cNvSpPr/>
      </dsp:nvSpPr>
      <dsp:spPr>
        <a:xfrm>
          <a:off x="1970740" y="3148930"/>
          <a:ext cx="4181437" cy="1078867"/>
        </a:xfrm>
        <a:prstGeom prst="rect">
          <a:avLst/>
        </a:prstGeom>
        <a:solidFill>
          <a:schemeClr val="accent2">
            <a:hueOff val="-8765159"/>
            <a:satOff val="-13058"/>
            <a:lumOff val="199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City Attorney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City Auditor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City Clerk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City Treasurer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Office of Public Safety Accountabilty</a:t>
          </a:r>
          <a:endParaRPr lang="en-US" sz="1300" kern="1200" dirty="0"/>
        </a:p>
      </dsp:txBody>
      <dsp:txXfrm>
        <a:off x="1970740" y="3148930"/>
        <a:ext cx="4181437" cy="10788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E7DE9-790E-4641-8B4A-A22A5B696997}">
      <dsp:nvSpPr>
        <dsp:cNvPr id="0" name=""/>
        <dsp:cNvSpPr/>
      </dsp:nvSpPr>
      <dsp:spPr>
        <a:xfrm>
          <a:off x="0" y="0"/>
          <a:ext cx="6391910" cy="828000"/>
        </a:xfrm>
        <a:prstGeom prst="roundRect">
          <a:avLst>
            <a:gd name="adj" fmla="val 10000"/>
          </a:avLst>
        </a:prstGeom>
        <a:solidFill>
          <a:srgbClr val="969FA7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Fund</a:t>
          </a:r>
        </a:p>
      </dsp:txBody>
      <dsp:txXfrm>
        <a:off x="24251" y="24251"/>
        <a:ext cx="5428468" cy="779498"/>
      </dsp:txXfrm>
    </dsp:sp>
    <dsp:sp modelId="{65D487AB-1FA9-41C3-A021-49239C76982E}">
      <dsp:nvSpPr>
        <dsp:cNvPr id="0" name=""/>
        <dsp:cNvSpPr/>
      </dsp:nvSpPr>
      <dsp:spPr>
        <a:xfrm>
          <a:off x="535322" y="978545"/>
          <a:ext cx="6391910" cy="828000"/>
        </a:xfrm>
        <a:prstGeom prst="roundRect">
          <a:avLst>
            <a:gd name="adj" fmla="val 10000"/>
          </a:avLst>
        </a:prstGeom>
        <a:solidFill>
          <a:srgbClr val="969FA7">
            <a:hueOff val="-2525370"/>
            <a:satOff val="9455"/>
            <a:lumOff val="131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Department</a:t>
          </a:r>
        </a:p>
      </dsp:txBody>
      <dsp:txXfrm>
        <a:off x="559573" y="1002796"/>
        <a:ext cx="5269885" cy="779498"/>
      </dsp:txXfrm>
    </dsp:sp>
    <dsp:sp modelId="{C3DFD1D3-EA7E-466B-9FC0-5F8F2D8FECBC}">
      <dsp:nvSpPr>
        <dsp:cNvPr id="0" name=""/>
        <dsp:cNvSpPr/>
      </dsp:nvSpPr>
      <dsp:spPr>
        <a:xfrm>
          <a:off x="1062655" y="1957091"/>
          <a:ext cx="6391910" cy="828000"/>
        </a:xfrm>
        <a:prstGeom prst="roundRect">
          <a:avLst>
            <a:gd name="adj" fmla="val 10000"/>
          </a:avLst>
        </a:prstGeom>
        <a:solidFill>
          <a:srgbClr val="969FA7">
            <a:hueOff val="-5050739"/>
            <a:satOff val="18909"/>
            <a:lumOff val="261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Spending Category</a:t>
          </a:r>
        </a:p>
      </dsp:txBody>
      <dsp:txXfrm>
        <a:off x="1086906" y="1981342"/>
        <a:ext cx="5277875" cy="779498"/>
      </dsp:txXfrm>
    </dsp:sp>
    <dsp:sp modelId="{298B1C45-43AA-4058-B0B0-894986E0C9C0}">
      <dsp:nvSpPr>
        <dsp:cNvPr id="0" name=""/>
        <dsp:cNvSpPr/>
      </dsp:nvSpPr>
      <dsp:spPr>
        <a:xfrm>
          <a:off x="1597977" y="2935637"/>
          <a:ext cx="6391910" cy="828000"/>
        </a:xfrm>
        <a:prstGeom prst="roundRect">
          <a:avLst>
            <a:gd name="adj" fmla="val 10000"/>
          </a:avLst>
        </a:prstGeom>
        <a:solidFill>
          <a:srgbClr val="969FA7">
            <a:hueOff val="-7576108"/>
            <a:satOff val="28364"/>
            <a:lumOff val="392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>
              <a:solidFill>
                <a:sysClr val="window" lastClr="FFFFFF"/>
              </a:solidFill>
              <a:latin typeface="Gill Sans MT" panose="020B0502020104020203"/>
              <a:ea typeface="+mn-ea"/>
              <a:cs typeface="+mn-cs"/>
            </a:rPr>
            <a:t>Account</a:t>
          </a:r>
        </a:p>
      </dsp:txBody>
      <dsp:txXfrm>
        <a:off x="1622228" y="2959888"/>
        <a:ext cx="5269885" cy="779498"/>
      </dsp:txXfrm>
    </dsp:sp>
    <dsp:sp modelId="{D741AAA2-FB1A-4473-B6F5-C59071329F24}">
      <dsp:nvSpPr>
        <dsp:cNvPr id="0" name=""/>
        <dsp:cNvSpPr/>
      </dsp:nvSpPr>
      <dsp:spPr>
        <a:xfrm>
          <a:off x="5853710" y="634173"/>
          <a:ext cx="538200" cy="538200"/>
        </a:xfrm>
        <a:prstGeom prst="downArrow">
          <a:avLst>
            <a:gd name="adj1" fmla="val 55000"/>
            <a:gd name="adj2" fmla="val 45000"/>
          </a:avLst>
        </a:prstGeom>
        <a:solidFill>
          <a:srgbClr val="969FA7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969FA7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5974805" y="634173"/>
        <a:ext cx="296010" cy="404996"/>
      </dsp:txXfrm>
    </dsp:sp>
    <dsp:sp modelId="{3F555478-7774-405F-A369-93027543436A}">
      <dsp:nvSpPr>
        <dsp:cNvPr id="0" name=""/>
        <dsp:cNvSpPr/>
      </dsp:nvSpPr>
      <dsp:spPr>
        <a:xfrm>
          <a:off x="6389032" y="1612718"/>
          <a:ext cx="538200" cy="538200"/>
        </a:xfrm>
        <a:prstGeom prst="downArrow">
          <a:avLst>
            <a:gd name="adj1" fmla="val 55000"/>
            <a:gd name="adj2" fmla="val 45000"/>
          </a:avLst>
        </a:prstGeom>
        <a:solidFill>
          <a:srgbClr val="969FA7">
            <a:tint val="40000"/>
            <a:alpha val="90000"/>
            <a:hueOff val="-3716824"/>
            <a:satOff val="11476"/>
            <a:lumOff val="247"/>
            <a:alphaOff val="0"/>
          </a:srgbClr>
        </a:solidFill>
        <a:ln w="22225" cap="rnd" cmpd="sng" algn="ctr">
          <a:solidFill>
            <a:srgbClr val="969FA7">
              <a:tint val="40000"/>
              <a:alpha val="90000"/>
              <a:hueOff val="-3716824"/>
              <a:satOff val="11476"/>
              <a:lumOff val="247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6510127" y="1612718"/>
        <a:ext cx="296010" cy="404996"/>
      </dsp:txXfrm>
    </dsp:sp>
    <dsp:sp modelId="{0AFA95B1-4DD1-4EF7-BC12-2A2A12944331}">
      <dsp:nvSpPr>
        <dsp:cNvPr id="0" name=""/>
        <dsp:cNvSpPr/>
      </dsp:nvSpPr>
      <dsp:spPr>
        <a:xfrm>
          <a:off x="6916365" y="2591264"/>
          <a:ext cx="538200" cy="538200"/>
        </a:xfrm>
        <a:prstGeom prst="downArrow">
          <a:avLst>
            <a:gd name="adj1" fmla="val 55000"/>
            <a:gd name="adj2" fmla="val 45000"/>
          </a:avLst>
        </a:prstGeom>
        <a:solidFill>
          <a:srgbClr val="969FA7">
            <a:tint val="40000"/>
            <a:alpha val="90000"/>
            <a:hueOff val="-7433647"/>
            <a:satOff val="22953"/>
            <a:lumOff val="493"/>
            <a:alphaOff val="0"/>
          </a:srgbClr>
        </a:solidFill>
        <a:ln w="22225" cap="rnd" cmpd="sng" algn="ctr">
          <a:solidFill>
            <a:srgbClr val="969FA7">
              <a:tint val="40000"/>
              <a:alpha val="90000"/>
              <a:hueOff val="-7433647"/>
              <a:satOff val="22953"/>
              <a:lumOff val="493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7037460" y="2591264"/>
        <a:ext cx="296010" cy="4049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63F92-78D1-4904-B3A8-A75F0D0D925E}">
      <dsp:nvSpPr>
        <dsp:cNvPr id="0" name=""/>
        <dsp:cNvSpPr/>
      </dsp:nvSpPr>
      <dsp:spPr>
        <a:xfrm rot="5400000">
          <a:off x="5407567" y="-2237705"/>
          <a:ext cx="782637" cy="5457775"/>
        </a:xfrm>
        <a:prstGeom prst="round2SameRect">
          <a:avLst/>
        </a:prstGeom>
        <a:solidFill>
          <a:srgbClr val="ED8428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ED8428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General Governmental operations</a:t>
          </a:r>
        </a:p>
      </dsp:txBody>
      <dsp:txXfrm rot="-5400000">
        <a:off x="3069999" y="138068"/>
        <a:ext cx="5419570" cy="706227"/>
      </dsp:txXfrm>
    </dsp:sp>
    <dsp:sp modelId="{7BE99CC6-F54C-455D-9865-836C97959365}">
      <dsp:nvSpPr>
        <dsp:cNvPr id="0" name=""/>
        <dsp:cNvSpPr/>
      </dsp:nvSpPr>
      <dsp:spPr>
        <a:xfrm>
          <a:off x="0" y="2033"/>
          <a:ext cx="3069998" cy="978296"/>
        </a:xfrm>
        <a:prstGeom prst="roundRect">
          <a:avLst/>
        </a:prstGeom>
        <a:solidFill>
          <a:srgbClr val="ED8428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General</a:t>
          </a:r>
        </a:p>
      </dsp:txBody>
      <dsp:txXfrm>
        <a:off x="47756" y="49789"/>
        <a:ext cx="2974486" cy="882784"/>
      </dsp:txXfrm>
    </dsp:sp>
    <dsp:sp modelId="{AA339C6D-B63F-421C-A645-4EF581DCFEEF}">
      <dsp:nvSpPr>
        <dsp:cNvPr id="0" name=""/>
        <dsp:cNvSpPr/>
      </dsp:nvSpPr>
      <dsp:spPr>
        <a:xfrm rot="5400000">
          <a:off x="5407567" y="-1210493"/>
          <a:ext cx="782637" cy="5457775"/>
        </a:xfrm>
        <a:prstGeom prst="round2SameRect">
          <a:avLst/>
        </a:prstGeom>
        <a:solidFill>
          <a:srgbClr val="E6C46D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E6C46D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Internal ‘businesses’ supported by ratepayers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Examples include Parking, Solid Waste, Water, Storm Drainage </a:t>
          </a:r>
          <a:r>
            <a:rPr lang="en-US" sz="15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 panose="020B0502020104020203"/>
              <a:ea typeface="+mn-ea"/>
              <a:cs typeface="+mn-cs"/>
            </a:rPr>
            <a:t>etc</a:t>
          </a:r>
          <a:endParaRPr lang="en-US" sz="1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 panose="020B0502020104020203"/>
            <a:ea typeface="+mn-ea"/>
            <a:cs typeface="+mn-cs"/>
          </a:endParaRPr>
        </a:p>
      </dsp:txBody>
      <dsp:txXfrm rot="-5400000">
        <a:off x="3069999" y="1165280"/>
        <a:ext cx="5419570" cy="706227"/>
      </dsp:txXfrm>
    </dsp:sp>
    <dsp:sp modelId="{1C655D56-1E81-44A1-B9FB-65C36E3F9AA1}">
      <dsp:nvSpPr>
        <dsp:cNvPr id="0" name=""/>
        <dsp:cNvSpPr/>
      </dsp:nvSpPr>
      <dsp:spPr>
        <a:xfrm>
          <a:off x="0" y="1029245"/>
          <a:ext cx="3069998" cy="978296"/>
        </a:xfrm>
        <a:prstGeom prst="roundRect">
          <a:avLst/>
        </a:prstGeom>
        <a:solidFill>
          <a:srgbClr val="E6C46D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Enterprise</a:t>
          </a:r>
        </a:p>
      </dsp:txBody>
      <dsp:txXfrm>
        <a:off x="47756" y="1077001"/>
        <a:ext cx="2974486" cy="882784"/>
      </dsp:txXfrm>
    </dsp:sp>
    <dsp:sp modelId="{CA09F0EA-7B54-40E4-A023-FC9FEE420E9C}">
      <dsp:nvSpPr>
        <dsp:cNvPr id="0" name=""/>
        <dsp:cNvSpPr/>
      </dsp:nvSpPr>
      <dsp:spPr>
        <a:xfrm rot="5400000">
          <a:off x="5407567" y="-183281"/>
          <a:ext cx="782637" cy="5457775"/>
        </a:xfrm>
        <a:prstGeom prst="round2SameRect">
          <a:avLst/>
        </a:prstGeom>
        <a:solidFill>
          <a:srgbClr val="5A8071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5A8071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Services to City departments / bill for services rendered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Examples include Fleet and Risk Management</a:t>
          </a:r>
        </a:p>
      </dsp:txBody>
      <dsp:txXfrm rot="-5400000">
        <a:off x="3069999" y="2192492"/>
        <a:ext cx="5419570" cy="706227"/>
      </dsp:txXfrm>
    </dsp:sp>
    <dsp:sp modelId="{81A81EAB-F017-49C5-80F6-924FB4E93198}">
      <dsp:nvSpPr>
        <dsp:cNvPr id="0" name=""/>
        <dsp:cNvSpPr/>
      </dsp:nvSpPr>
      <dsp:spPr>
        <a:xfrm>
          <a:off x="0" y="2056457"/>
          <a:ext cx="3069998" cy="978296"/>
        </a:xfrm>
        <a:prstGeom prst="roundRect">
          <a:avLst/>
        </a:prstGeom>
        <a:solidFill>
          <a:srgbClr val="5A8071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Internal Service</a:t>
          </a:r>
        </a:p>
      </dsp:txBody>
      <dsp:txXfrm>
        <a:off x="47756" y="2104213"/>
        <a:ext cx="2974486" cy="882784"/>
      </dsp:txXfrm>
    </dsp:sp>
    <dsp:sp modelId="{C5302996-F7D0-4C60-84AA-55E9C9045202}">
      <dsp:nvSpPr>
        <dsp:cNvPr id="0" name=""/>
        <dsp:cNvSpPr/>
      </dsp:nvSpPr>
      <dsp:spPr>
        <a:xfrm rot="5400000">
          <a:off x="5407567" y="843929"/>
          <a:ext cx="782637" cy="5457775"/>
        </a:xfrm>
        <a:prstGeom prst="round2SameRect">
          <a:avLst/>
        </a:prstGeom>
        <a:solidFill>
          <a:srgbClr val="ED8428">
            <a:tint val="40000"/>
            <a:alpha val="90000"/>
            <a:hueOff val="0"/>
            <a:satOff val="0"/>
            <a:lumOff val="0"/>
            <a:alphaOff val="0"/>
          </a:srgbClr>
        </a:solidFill>
        <a:ln w="22225" cap="rnd" cmpd="sng" algn="ctr">
          <a:solidFill>
            <a:srgbClr val="ED8428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Specific revenue stream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Examples include Development Fee funds, Road funds, Library Parcel Tax, Children’s Fund </a:t>
          </a:r>
          <a:r>
            <a:rPr lang="en-US" sz="1500" b="0" kern="1200" dirty="0" err="1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etc</a:t>
          </a:r>
          <a:endParaRPr lang="en-US" sz="1500" b="0" kern="1200" dirty="0">
            <a:solidFill>
              <a:sysClr val="windowText" lastClr="000000"/>
            </a:solidFill>
            <a:latin typeface="Gill Sans MT" panose="020B0502020104020203"/>
            <a:ea typeface="+mn-ea"/>
            <a:cs typeface="+mn-cs"/>
          </a:endParaRPr>
        </a:p>
      </dsp:txBody>
      <dsp:txXfrm rot="-5400000">
        <a:off x="3069999" y="3219703"/>
        <a:ext cx="5419570" cy="706227"/>
      </dsp:txXfrm>
    </dsp:sp>
    <dsp:sp modelId="{A6ABA66E-B26C-4E15-B270-801E76A5D282}">
      <dsp:nvSpPr>
        <dsp:cNvPr id="0" name=""/>
        <dsp:cNvSpPr/>
      </dsp:nvSpPr>
      <dsp:spPr>
        <a:xfrm>
          <a:off x="0" y="3083669"/>
          <a:ext cx="3069998" cy="978296"/>
        </a:xfrm>
        <a:prstGeom prst="roundRect">
          <a:avLst/>
        </a:prstGeom>
        <a:solidFill>
          <a:srgbClr val="ED8428">
            <a:hueOff val="0"/>
            <a:satOff val="0"/>
            <a:lumOff val="0"/>
            <a:alphaOff val="0"/>
          </a:srgbClr>
        </a:solidFill>
        <a:ln w="2222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ysClr val="windowText" lastClr="000000"/>
              </a:solidFill>
              <a:latin typeface="Gill Sans MT" panose="020B0502020104020203"/>
              <a:ea typeface="+mn-ea"/>
              <a:cs typeface="+mn-cs"/>
            </a:rPr>
            <a:t>Other Restricted Funds</a:t>
          </a:r>
        </a:p>
      </dsp:txBody>
      <dsp:txXfrm>
        <a:off x="47756" y="3131425"/>
        <a:ext cx="2974486" cy="8827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2FEE5-E405-4F7B-86DA-AFADE8A7826B}">
      <dsp:nvSpPr>
        <dsp:cNvPr id="0" name=""/>
        <dsp:cNvSpPr/>
      </dsp:nvSpPr>
      <dsp:spPr>
        <a:xfrm>
          <a:off x="0" y="303663"/>
          <a:ext cx="6937898" cy="737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458" tIns="270764" rIns="538458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Homelessness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Children’s Fund</a:t>
          </a:r>
        </a:p>
      </dsp:txBody>
      <dsp:txXfrm>
        <a:off x="0" y="303663"/>
        <a:ext cx="6937898" cy="737100"/>
      </dsp:txXfrm>
    </dsp:sp>
    <dsp:sp modelId="{51C16778-63A7-4BD3-B572-B9530082392F}">
      <dsp:nvSpPr>
        <dsp:cNvPr id="0" name=""/>
        <dsp:cNvSpPr/>
      </dsp:nvSpPr>
      <dsp:spPr>
        <a:xfrm>
          <a:off x="346894" y="111783"/>
          <a:ext cx="4856528" cy="38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565" tIns="0" rIns="18356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New Services / Commitments</a:t>
          </a:r>
        </a:p>
      </dsp:txBody>
      <dsp:txXfrm>
        <a:off x="365628" y="130517"/>
        <a:ext cx="4819060" cy="346292"/>
      </dsp:txXfrm>
    </dsp:sp>
    <dsp:sp modelId="{E8CDBCA4-5DB1-4905-AB58-C2848AFF6F40}">
      <dsp:nvSpPr>
        <dsp:cNvPr id="0" name=""/>
        <dsp:cNvSpPr/>
      </dsp:nvSpPr>
      <dsp:spPr>
        <a:xfrm>
          <a:off x="0" y="1302843"/>
          <a:ext cx="6937898" cy="737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458" tIns="270764" rIns="538458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Inflation (Higher cost for City goods / services – impacts on Sales Tax revenues)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Insurance Costs</a:t>
          </a:r>
        </a:p>
      </dsp:txBody>
      <dsp:txXfrm>
        <a:off x="0" y="1302843"/>
        <a:ext cx="6937898" cy="737100"/>
      </dsp:txXfrm>
    </dsp:sp>
    <dsp:sp modelId="{8755A667-8553-460F-9C8B-0CA406588B47}">
      <dsp:nvSpPr>
        <dsp:cNvPr id="0" name=""/>
        <dsp:cNvSpPr/>
      </dsp:nvSpPr>
      <dsp:spPr>
        <a:xfrm>
          <a:off x="346894" y="1110963"/>
          <a:ext cx="4856528" cy="383760"/>
        </a:xfrm>
        <a:prstGeom prst="roundRect">
          <a:avLst/>
        </a:prstGeom>
        <a:solidFill>
          <a:schemeClr val="accent2">
            <a:hueOff val="-4382579"/>
            <a:satOff val="-6529"/>
            <a:lumOff val="999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565" tIns="0" rIns="18356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Macroeconomic Factors</a:t>
          </a:r>
        </a:p>
      </dsp:txBody>
      <dsp:txXfrm>
        <a:off x="365628" y="1129697"/>
        <a:ext cx="4819060" cy="346292"/>
      </dsp:txXfrm>
    </dsp:sp>
    <dsp:sp modelId="{B871A56F-BBE6-4E3E-9BA0-98610B6DE20E}">
      <dsp:nvSpPr>
        <dsp:cNvPr id="0" name=""/>
        <dsp:cNvSpPr/>
      </dsp:nvSpPr>
      <dsp:spPr>
        <a:xfrm>
          <a:off x="0" y="2302023"/>
          <a:ext cx="6937898" cy="941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458" tIns="270764" rIns="538458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Labor increases (related to inflation)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Retirement liabilities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Reduced State funding for homeless services / Costs picked up by General Fund</a:t>
          </a:r>
        </a:p>
      </dsp:txBody>
      <dsp:txXfrm>
        <a:off x="0" y="2302023"/>
        <a:ext cx="6937898" cy="941850"/>
      </dsp:txXfrm>
    </dsp:sp>
    <dsp:sp modelId="{3EBE17FA-CB90-42B3-B063-B6146873CCED}">
      <dsp:nvSpPr>
        <dsp:cNvPr id="0" name=""/>
        <dsp:cNvSpPr/>
      </dsp:nvSpPr>
      <dsp:spPr>
        <a:xfrm>
          <a:off x="346894" y="2110143"/>
          <a:ext cx="4856528" cy="383760"/>
        </a:xfrm>
        <a:prstGeom prst="roundRect">
          <a:avLst/>
        </a:prstGeom>
        <a:solidFill>
          <a:schemeClr val="accent2">
            <a:hueOff val="-8765159"/>
            <a:satOff val="-13058"/>
            <a:lumOff val="1999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565" tIns="0" rIns="18356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Other Costs</a:t>
          </a:r>
        </a:p>
      </dsp:txBody>
      <dsp:txXfrm>
        <a:off x="365628" y="2128877"/>
        <a:ext cx="4819060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0.4383</cdr:x>
      <cdr:y>0.42902</cdr:y>
    </cdr:from>
    <cdr:to>
      <cdr:x>0.58869</cdr:x>
      <cdr:y>0.66598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4EEC787-8484-89B8-04C1-EC1185DFB97C}"/>
            </a:ext>
          </a:extLst>
        </cdr:cNvPr>
        <cdr:cNvSpPr txBox="1"/>
      </cdr:nvSpPr>
      <cdr:spPr>
        <a:xfrm xmlns:a="http://schemas.openxmlformats.org/drawingml/2006/main">
          <a:off x="3712028" y="1852595"/>
          <a:ext cx="1273629" cy="10232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b="1" kern="1200" dirty="0"/>
            <a:t>TOTAL: </a:t>
          </a:r>
        </a:p>
        <a:p xmlns:a="http://schemas.openxmlformats.org/drawingml/2006/main">
          <a:pPr algn="ctr"/>
          <a:r>
            <a:rPr lang="en-US" sz="1800" b="1" kern="1200" dirty="0"/>
            <a:t>$1.7 Billion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0.41321</cdr:x>
      <cdr:y>0.40272</cdr:y>
    </cdr:from>
    <cdr:to>
      <cdr:x>0.55167</cdr:x>
      <cdr:y>0.59728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7C1F013-2732-930E-A784-F10BB28C65EC}"/>
            </a:ext>
          </a:extLst>
        </cdr:cNvPr>
        <cdr:cNvSpPr txBox="1"/>
      </cdr:nvSpPr>
      <cdr:spPr>
        <a:xfrm xmlns:a="http://schemas.openxmlformats.org/drawingml/2006/main">
          <a:off x="3647274" y="1692518"/>
          <a:ext cx="1222131" cy="8176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2000" b="1" dirty="0"/>
            <a:t>TOTAL: </a:t>
          </a:r>
        </a:p>
        <a:p xmlns:a="http://schemas.openxmlformats.org/drawingml/2006/main">
          <a:pPr algn="ctr"/>
          <a:r>
            <a:rPr lang="en-US" sz="2000" b="1" dirty="0"/>
            <a:t>$872.5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0.2408</cdr:x>
      <cdr:y>0.87608</cdr:y>
    </cdr:from>
    <cdr:to>
      <cdr:x>0.79849</cdr:x>
      <cdr:y>0.94076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FA629AF-E2F4-AC1B-7771-690B7087E7CB}"/>
            </a:ext>
          </a:extLst>
        </cdr:cNvPr>
        <cdr:cNvSpPr txBox="1"/>
      </cdr:nvSpPr>
      <cdr:spPr>
        <a:xfrm xmlns:a="http://schemas.openxmlformats.org/drawingml/2006/main">
          <a:off x="2160926" y="3765319"/>
          <a:ext cx="5004705" cy="2779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dirty="0"/>
            <a:t>Offsets &amp; Transfers: ($133.8)</a:t>
          </a:r>
        </a:p>
      </cdr:txBody>
    </cdr:sp>
  </cdr:relSizeAnchor>
  <cdr:relSizeAnchor xmlns:cdr="http://schemas.openxmlformats.org/drawingml/2006/chartDrawing">
    <cdr:from>
      <cdr:x>0.4409</cdr:x>
      <cdr:y>0.41426</cdr:y>
    </cdr:from>
    <cdr:to>
      <cdr:x>0.58262</cdr:x>
      <cdr:y>0.60451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F6222BC8-7FE4-35FE-42EE-FC9178C08960}"/>
            </a:ext>
          </a:extLst>
        </cdr:cNvPr>
        <cdr:cNvSpPr txBox="1"/>
      </cdr:nvSpPr>
      <cdr:spPr>
        <a:xfrm xmlns:a="http://schemas.openxmlformats.org/drawingml/2006/main">
          <a:off x="3802233" y="1780443"/>
          <a:ext cx="1222131" cy="8176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/>
            <a:t>TOTAL: </a:t>
          </a:r>
        </a:p>
        <a:p xmlns:a="http://schemas.openxmlformats.org/drawingml/2006/main">
          <a:pPr algn="ctr"/>
          <a:r>
            <a:rPr lang="en-US" sz="2000" b="1" dirty="0"/>
            <a:t>$872.5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9188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73a0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73a04f_0_0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1563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7753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9945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BE7A9-F982-0B76-A2F2-F0C4BDF00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DAA9F8-8FF5-32AB-9C17-1F8A913FF8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A26214-7085-EEA3-63A1-E1201E90F1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8175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Between 16 and 17 – tease council feedback on reductions.</a:t>
            </a:r>
          </a:p>
        </p:txBody>
      </p:sp>
    </p:spTree>
    <p:extLst>
      <p:ext uri="{BB962C8B-B14F-4D97-AF65-F5344CB8AC3E}">
        <p14:creationId xmlns:p14="http://schemas.microsoft.com/office/powerpoint/2010/main" val="3154684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532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695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786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1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849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0A52A-FA3F-CE41-8C7A-6B4492014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076347-B1B7-8153-665E-CFB9E2133F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57DBB2-4640-25A1-F421-E260AE75C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867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268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128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877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8039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18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2A3B6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rgbClr val="2A3B66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rgbClr val="2A3B66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rgbClr val="2A3B66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rgbClr val="2A3B66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883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rgbClr val="2A3B66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103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rgbClr val="2A3B6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6" r:id="rId4"/>
    <p:sldLayoutId id="2147483660" r:id="rId5"/>
    <p:sldLayoutId id="2147483661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DC6E9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1F852C8E-19FA-4E68-AF26-B59EB7BAB3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490" t="7848" r="9368"/>
          <a:stretch/>
        </p:blipFill>
        <p:spPr>
          <a:xfrm>
            <a:off x="0" y="2747607"/>
            <a:ext cx="9144000" cy="2403267"/>
          </a:xfrm>
          <a:prstGeom prst="rect">
            <a:avLst/>
          </a:prstGeom>
          <a:effectLst>
            <a:glow rad="127000">
              <a:srgbClr val="E6E6E6">
                <a:alpha val="20000"/>
              </a:srgbClr>
            </a:glow>
            <a:softEdge rad="0"/>
          </a:effectLst>
        </p:spPr>
      </p:pic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437092" y="3664569"/>
            <a:ext cx="6950933" cy="109218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Fiscal Year 2026/27 </a:t>
            </a:r>
            <a:b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Early Budget Work Session</a:t>
            </a:r>
          </a:p>
        </p:txBody>
      </p:sp>
      <p:pic>
        <p:nvPicPr>
          <p:cNvPr id="9" name="Picture 8" descr="City of Sacramento logo">
            <a:extLst>
              <a:ext uri="{FF2B5EF4-FFF2-40B4-BE49-F238E27FC236}">
                <a16:creationId xmlns:a16="http://schemas.microsoft.com/office/drawing/2014/main" id="{7531B5CC-81B6-4E47-9813-2CAF857CA47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37093" y="232573"/>
            <a:ext cx="2478883" cy="954132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BC6D508-E2BA-41F3-870E-604887828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46475" y="3664568"/>
            <a:ext cx="0" cy="1046215"/>
          </a:xfrm>
          <a:prstGeom prst="line">
            <a:avLst/>
          </a:prstGeom>
          <a:ln w="28575" cap="rnd">
            <a:solidFill>
              <a:srgbClr val="EAC9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1D995C-C6F9-39C0-052F-3A41D4C80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Deficit Causes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31381-0C6E-5E28-D595-CCF00A2A3C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C90B0E7-F2C9-6495-F6AE-C0898F40B5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4722182"/>
              </p:ext>
            </p:extLst>
          </p:nvPr>
        </p:nvGraphicFramePr>
        <p:xfrm>
          <a:off x="767919" y="816298"/>
          <a:ext cx="6937898" cy="3355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1E14753-12C0-98C3-4C78-3D8E96297960}"/>
              </a:ext>
            </a:extLst>
          </p:cNvPr>
          <p:cNvSpPr txBox="1"/>
          <p:nvPr/>
        </p:nvSpPr>
        <p:spPr>
          <a:xfrm>
            <a:off x="876316" y="4369203"/>
            <a:ext cx="7747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Budget deficits are not due to an overall drop in City revenues. There is a fundamental imbalance between City expense growth and revenue growth. </a:t>
            </a:r>
          </a:p>
        </p:txBody>
      </p:sp>
    </p:spTree>
    <p:extLst>
      <p:ext uri="{BB962C8B-B14F-4D97-AF65-F5344CB8AC3E}">
        <p14:creationId xmlns:p14="http://schemas.microsoft.com/office/powerpoint/2010/main" val="3251605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59C5F-EB51-0668-FE6F-5A7E01B1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Homeless Services Funding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60A918-2EB6-DEEC-6777-8CD77DC5A7D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3CE9110-9A29-8F39-8BF6-3A18BE2439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807097"/>
              </p:ext>
            </p:extLst>
          </p:nvPr>
        </p:nvGraphicFramePr>
        <p:xfrm>
          <a:off x="577049" y="772357"/>
          <a:ext cx="8347801" cy="4021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5372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DDB1A-7AA4-DC7A-44A9-8A7D4F870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Fund Appropriations (millions)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29FEE6-7891-2C79-7933-2B514982CA9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11358F3-5CDE-2C4B-97CD-5833E8A123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594521"/>
              </p:ext>
            </p:extLst>
          </p:nvPr>
        </p:nvGraphicFramePr>
        <p:xfrm>
          <a:off x="0" y="800775"/>
          <a:ext cx="8826600" cy="4288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42320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F0D2A-8C90-F1D0-D3E3-98B4E180C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Appropriation By Spending Category (millions)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7C4AE9-615C-F225-60E8-3D41EF5D10B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63FEB35-BA37-0EE6-C573-EC2D589389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0569207"/>
              </p:ext>
            </p:extLst>
          </p:nvPr>
        </p:nvGraphicFramePr>
        <p:xfrm>
          <a:off x="98251" y="791307"/>
          <a:ext cx="8973990" cy="4297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9720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E73BD-542C-6FB6-D22C-E9645F1D1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Non-Discretionary General Fund Costs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508751-C146-080D-961B-85A10F5BBA3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291E76A-C523-97C5-58EB-055F5A1F9A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390333"/>
              </p:ext>
            </p:extLst>
          </p:nvPr>
        </p:nvGraphicFramePr>
        <p:xfrm>
          <a:off x="531962" y="749401"/>
          <a:ext cx="8010450" cy="3815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AA76C97-A1AD-8B40-8873-E2499B8C8F2B}"/>
              </a:ext>
            </a:extLst>
          </p:cNvPr>
          <p:cNvSpPr txBox="1"/>
          <p:nvPr/>
        </p:nvSpPr>
        <p:spPr>
          <a:xfrm>
            <a:off x="497150" y="4526085"/>
            <a:ext cx="8080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Unfunded pension liability, debt service, risk, and workers compensation payments are non-discretionary and total $195M. This leaves $678M of appropriations with varying levels of discretion.</a:t>
            </a:r>
          </a:p>
        </p:txBody>
      </p:sp>
    </p:spTree>
    <p:extLst>
      <p:ext uri="{BB962C8B-B14F-4D97-AF65-F5344CB8AC3E}">
        <p14:creationId xmlns:p14="http://schemas.microsoft.com/office/powerpoint/2010/main" val="2531288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52E22-79CB-E155-DD66-FA637CB35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General Fund Costs By Department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DBE04E-FC65-002A-DFFA-D50AA192311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B1C5E6F-8D6C-F7F6-789F-7E91DCBE56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351934"/>
              </p:ext>
            </p:extLst>
          </p:nvPr>
        </p:nvGraphicFramePr>
        <p:xfrm>
          <a:off x="133463" y="807868"/>
          <a:ext cx="8791387" cy="3755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E799E03-B59C-D803-BC17-2C431A065F84}"/>
              </a:ext>
            </a:extLst>
          </p:cNvPr>
          <p:cNvSpPr txBox="1"/>
          <p:nvPr/>
        </p:nvSpPr>
        <p:spPr>
          <a:xfrm>
            <a:off x="316851" y="4761618"/>
            <a:ext cx="83893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City Treasurer, Public Works, and Utilities have no net General Fund costs.</a:t>
            </a:r>
          </a:p>
        </p:txBody>
      </p:sp>
    </p:spTree>
    <p:extLst>
      <p:ext uri="{BB962C8B-B14F-4D97-AF65-F5344CB8AC3E}">
        <p14:creationId xmlns:p14="http://schemas.microsoft.com/office/powerpoint/2010/main" val="297691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70C73-4BDD-5B75-2BE8-3162B105C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Funding By Source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317669-3EF0-2A75-720F-D9CD0F60DF4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16</a:t>
            </a:fld>
            <a:endParaRPr lang="en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E168B95-2915-CFEE-D894-E8BEE5864E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0818150"/>
              </p:ext>
            </p:extLst>
          </p:nvPr>
        </p:nvGraphicFramePr>
        <p:xfrm>
          <a:off x="0" y="685800"/>
          <a:ext cx="9144000" cy="4441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3993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26E900-80DE-93AC-1FFF-73F59F9D3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Property Tax ($ millions)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F900F-2D9A-1DE7-AF81-D46254D1309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17</a:t>
            </a:fld>
            <a:endParaRPr lang="en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9AF62D16-12E5-217D-D83C-B18255BE17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4076341"/>
              </p:ext>
            </p:extLst>
          </p:nvPr>
        </p:nvGraphicFramePr>
        <p:xfrm>
          <a:off x="495946" y="828423"/>
          <a:ext cx="8299341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9505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53C8-7081-2EF2-BFCE-7081CAF6F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Tax - 1% Bradley-Burns &amp; 1% Measure U ($ millions)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45290E-0D2D-D4A5-07C7-6F75024E494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18</a:t>
            </a:fld>
            <a:endParaRPr lang="en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66FD5BA-82EE-ADD3-207F-1BF60396F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8388083"/>
              </p:ext>
            </p:extLst>
          </p:nvPr>
        </p:nvGraphicFramePr>
        <p:xfrm>
          <a:off x="260683" y="999641"/>
          <a:ext cx="8622633" cy="4089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459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EC1C1A-1E8D-11C6-CAEE-8950F07EDB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Budget Balancing Scenarios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A112988-17CB-D301-A75E-7156DE76AB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7FBEE-0E9F-1841-4C96-A6EF764806B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1541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57761-FB9E-68C4-0B2C-C80300BA5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Early Budget Work Sessions Schedule (subject to change)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AD0FE-1EB4-7B4F-9AA7-4ADEE00E9D6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9DACCB5-478F-A1CD-307A-8B0F590BE7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3325294"/>
              </p:ext>
            </p:extLst>
          </p:nvPr>
        </p:nvGraphicFramePr>
        <p:xfrm>
          <a:off x="1494408" y="708772"/>
          <a:ext cx="6155184" cy="4380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2175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10C89-1CBF-7ED2-5D3D-0EB14B53D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1 – Fully Fund Priorities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1930F-BBCD-E4E4-A64D-6CB64C9EE2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reductions to Economic Development, Department of Community Response / City sheltering program, Fire, Office of Public Safety Accountability, or Police.</a:t>
            </a:r>
          </a:p>
          <a:p>
            <a:endParaRPr lang="en-US" dirty="0"/>
          </a:p>
          <a:p>
            <a:r>
              <a:rPr lang="en-US" dirty="0"/>
              <a:t>All other departments would have a </a:t>
            </a:r>
            <a:r>
              <a:rPr lang="en-US" b="1" dirty="0"/>
              <a:t>56% reduction target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E3CE52-B1AD-E10B-715C-51A2CEA2E5F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188365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7EB6A-79B5-0BBE-4833-CE4AAA4C4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EA18-A630-7A5A-2D17-7AF628F29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49" y="1956482"/>
            <a:ext cx="2808000" cy="1230536"/>
          </a:xfrm>
        </p:spPr>
        <p:txBody>
          <a:bodyPr/>
          <a:lstStyle/>
          <a:p>
            <a:pPr algn="ctr"/>
            <a:r>
              <a:rPr lang="en-US" dirty="0"/>
              <a:t>Scenario 1 – Department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633A0-D1DA-A272-8939-2E895BA6D66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21</a:t>
            </a:fld>
            <a:endParaRPr lang="e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DA12CB-EB15-2D52-3E2D-EE7E76E91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5065" y="657225"/>
            <a:ext cx="3686175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065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EF2ED-C8E0-8EAA-F687-BEC07B14C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5FE3A-EBB6-F412-FD95-69C97AA42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49" y="1956482"/>
            <a:ext cx="2808000" cy="1230536"/>
          </a:xfrm>
        </p:spPr>
        <p:txBody>
          <a:bodyPr/>
          <a:lstStyle/>
          <a:p>
            <a:pPr algn="ctr"/>
            <a:r>
              <a:rPr lang="en-US" dirty="0"/>
              <a:t>Scenario 1 – Considerations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41261-B6D9-BFC5-7F7B-3CF10A00E7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22</a:t>
            </a:fld>
            <a:endParaRPr lang="e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221B73-F64A-3FD7-6A92-876DB0094A53}"/>
              </a:ext>
            </a:extLst>
          </p:cNvPr>
          <p:cNvSpPr txBox="1"/>
          <p:nvPr/>
        </p:nvSpPr>
        <p:spPr>
          <a:xfrm>
            <a:off x="3624943" y="220436"/>
            <a:ext cx="535577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Inability for City to meet State &amp; Charter mandates.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Closure of neighborhood pools and community centers.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Parks in neighborhoods without special district maintenance funding would not be maintained to safe standards.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Elimination of vehicle towing, Impact Fee program, Neighborhood Development Action team, animal adoptions and homeless outreach, permit counter hours.</a:t>
            </a:r>
          </a:p>
          <a:p>
            <a:pPr marL="114300"/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Internal Service department cuts impacting delivery of priorities – IT systems, paying employees and vendors, execution of contracts, collection of revenue.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Ability to meet Measure L baseline spending.</a:t>
            </a:r>
          </a:p>
        </p:txBody>
      </p:sp>
    </p:spTree>
    <p:extLst>
      <p:ext uri="{BB962C8B-B14F-4D97-AF65-F5344CB8AC3E}">
        <p14:creationId xmlns:p14="http://schemas.microsoft.com/office/powerpoint/2010/main" val="40034166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5B143-364E-B4C1-A7E4-993EFE46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2 – Across The Board Cuts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5CA05-C743-7887-A5B6-D8AA4EBA23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close the $66.2 million deficit, each department would be assigned an 11.6% reduction target of their net General Fund allocation.</a:t>
            </a:r>
          </a:p>
          <a:p>
            <a:endParaRPr lang="en-US" dirty="0"/>
          </a:p>
          <a:p>
            <a:r>
              <a:rPr lang="en-US" dirty="0"/>
              <a:t>Reductions could be increases in ongoing revenues or decreases in ongoing expenses.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72F8E-71B2-7AAD-6E1E-EEB93C1E16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8066190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3CC1E-BABD-8E62-B04F-A565742DB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49" y="1956482"/>
            <a:ext cx="2808000" cy="1230536"/>
          </a:xfrm>
        </p:spPr>
        <p:txBody>
          <a:bodyPr/>
          <a:lstStyle/>
          <a:p>
            <a:pPr algn="ctr"/>
            <a:r>
              <a:rPr lang="en-US" dirty="0"/>
              <a:t>Scenario 2 – Department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79B53-038D-13C3-57FF-352212FB20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24</a:t>
            </a:fld>
            <a:endParaRPr lang="e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F0D5A5-86D4-22EC-CAF0-BFBB728C5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065" y="308882"/>
            <a:ext cx="3686175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80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B3B6C-21EB-F4F9-480C-BE2EE3E97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C0820-4DAD-7123-C6C4-22D17038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49" y="1956482"/>
            <a:ext cx="2808000" cy="1230536"/>
          </a:xfrm>
        </p:spPr>
        <p:txBody>
          <a:bodyPr/>
          <a:lstStyle/>
          <a:p>
            <a:pPr algn="ctr"/>
            <a:r>
              <a:rPr lang="en-US" dirty="0"/>
              <a:t>Scenario 2 – Considerations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37B1F1-9062-4652-910F-25B62C175E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25</a:t>
            </a:fld>
            <a:endParaRPr lang="e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0AEA52-E2D6-7289-0B26-5A72C95ACBD5}"/>
              </a:ext>
            </a:extLst>
          </p:cNvPr>
          <p:cNvSpPr txBox="1"/>
          <p:nvPr/>
        </p:nvSpPr>
        <p:spPr>
          <a:xfrm>
            <a:off x="3513681" y="434867"/>
            <a:ext cx="514894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Public Safety reductions could potentially include: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Eliminating of Violent Crime Reduction teams</a:t>
            </a:r>
          </a:p>
          <a:p>
            <a:pPr marL="285750" indent="-285750">
              <a:buFontTx/>
              <a:buChar char="-"/>
            </a:pPr>
            <a:r>
              <a:rPr lang="en-US" dirty="0"/>
              <a:t>Eliminating of Problem Oriented Policing teams</a:t>
            </a:r>
          </a:p>
          <a:p>
            <a:pPr marL="285750" indent="-285750">
              <a:buFontTx/>
              <a:buChar char="-"/>
            </a:pPr>
            <a:r>
              <a:rPr lang="en-US" dirty="0"/>
              <a:t>Reducing burglary and robbery units</a:t>
            </a:r>
          </a:p>
          <a:p>
            <a:pPr marL="285750" indent="-285750">
              <a:buFontTx/>
              <a:buChar char="-"/>
            </a:pPr>
            <a:r>
              <a:rPr lang="en-US" dirty="0"/>
              <a:t>Eliminating Internet Crimes Against Children team</a:t>
            </a:r>
          </a:p>
          <a:p>
            <a:pPr marL="285750" indent="-285750">
              <a:buFontTx/>
              <a:buChar char="-"/>
            </a:pPr>
            <a:r>
              <a:rPr lang="en-US" dirty="0"/>
              <a:t>Eliminating traffic enforcement teams</a:t>
            </a:r>
          </a:p>
          <a:p>
            <a:pPr marL="285750" indent="-285750">
              <a:buFontTx/>
              <a:buChar char="-"/>
            </a:pPr>
            <a:r>
              <a:rPr lang="en-US" dirty="0"/>
              <a:t>Dispatch reductions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endParaRPr lang="en-US" dirty="0"/>
          </a:p>
          <a:p>
            <a:r>
              <a:rPr lang="en-US" dirty="0"/>
              <a:t>Critical IT systems such as HR, payroll, finance, and 311 would be at risk.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Reduction in Equity programs in Human resources.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Reduction in CCS funding for Old Sacramento.</a:t>
            </a:r>
          </a:p>
        </p:txBody>
      </p:sp>
    </p:spTree>
    <p:extLst>
      <p:ext uri="{BB962C8B-B14F-4D97-AF65-F5344CB8AC3E}">
        <p14:creationId xmlns:p14="http://schemas.microsoft.com/office/powerpoint/2010/main" val="26911675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D3851-C57D-27DF-2E2A-49CE094EB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3 – Define Core Services / Advance Priorities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0A2C9-CFE6-3643-69E1-5B88C35E5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950" y="1788445"/>
            <a:ext cx="8222100" cy="322442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Define &amp; preserve core services.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Advance Council priorities:</a:t>
            </a:r>
            <a:endParaRPr lang="en-US" sz="1400" dirty="0"/>
          </a:p>
          <a:p>
            <a:pPr marL="573087" lvl="4" indent="-28575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-US" dirty="0"/>
              <a:t>Economic Development;</a:t>
            </a:r>
          </a:p>
          <a:p>
            <a:pPr marL="571500" indent="-285750">
              <a:buFont typeface="Wingdings" panose="05000000000000000000" pitchFamily="2" charset="2"/>
              <a:buChar char="§"/>
            </a:pPr>
            <a:r>
              <a:rPr lang="en-US" sz="1400" dirty="0"/>
              <a:t>Homelessness; and</a:t>
            </a:r>
          </a:p>
          <a:p>
            <a:pPr marL="573087" indent="-285750">
              <a:buFont typeface="Wingdings" panose="05000000000000000000" pitchFamily="2" charset="2"/>
              <a:buChar char="§"/>
            </a:pPr>
            <a:r>
              <a:rPr lang="en-US" sz="1400" dirty="0"/>
              <a:t>Public Safety.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Minimize, to the extent possible, impacts on services to the public.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Minimize, to the extent possible, impacts on staff.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98283-4604-868E-A60C-ACAE3C71D41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948571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E5D32-567B-4EBD-C488-64B5AB466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3 – Reduction Targets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5FDCAD-A27E-52E5-76D9-37AE6F2DF37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27</a:t>
            </a:fld>
            <a:endParaRPr lang="e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EAC499-38BB-1325-BDBC-BACE36080ED6}"/>
              </a:ext>
            </a:extLst>
          </p:cNvPr>
          <p:cNvSpPr txBox="1"/>
          <p:nvPr/>
        </p:nvSpPr>
        <p:spPr>
          <a:xfrm>
            <a:off x="191239" y="995343"/>
            <a:ext cx="407230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Budget Instructions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 reduction plans to hit a target reduction of 15% net G/MU fund use.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Define service and staffing impact of each strategy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sz="1600" b="1" dirty="0"/>
          </a:p>
          <a:p>
            <a:r>
              <a:rPr lang="en-US" sz="1600" b="1" dirty="0"/>
              <a:t>Citywide Strategies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Finance staff will review projects and other citywide budget reduction strategies.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F018D49-F56C-8114-48AA-A6433B98D2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675" y="767166"/>
            <a:ext cx="3686175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9221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613B3-50CD-7EF8-0AC8-53DC6948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200" y="1978294"/>
            <a:ext cx="2808000" cy="1186912"/>
          </a:xfrm>
        </p:spPr>
        <p:txBody>
          <a:bodyPr/>
          <a:lstStyle/>
          <a:p>
            <a:pPr algn="ctr"/>
            <a:r>
              <a:rPr lang="en-US" dirty="0"/>
              <a:t>Strategic Investments Reflecting Council Input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836990-4012-A56F-55FD-9ED7C9613CF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28</a:t>
            </a:fld>
            <a:endParaRPr lang="e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4065F0-B97E-A018-1CE6-E6CFBB083946}"/>
              </a:ext>
            </a:extLst>
          </p:cNvPr>
          <p:cNvSpPr txBox="1"/>
          <p:nvPr/>
        </p:nvSpPr>
        <p:spPr>
          <a:xfrm>
            <a:off x="3435658" y="563765"/>
            <a:ext cx="549114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Economic develop programs to continue innovative and inclusive strategies such as tax increment financing, streamlined permitting, and entrepreneurship support to drive growth.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Maintains homelessness services at lower costs.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Continue Single Role program in Fire and minimize public safety service impacts.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Maintains community prosecutor for additional year.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Maintains FUEL Network service levels for an additional year with funding from Federal Funding Reserve established by Council in FY 2025/26 Budget.</a:t>
            </a:r>
          </a:p>
        </p:txBody>
      </p:sp>
    </p:spTree>
    <p:extLst>
      <p:ext uri="{BB962C8B-B14F-4D97-AF65-F5344CB8AC3E}">
        <p14:creationId xmlns:p14="http://schemas.microsoft.com/office/powerpoint/2010/main" val="22474858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DD612-F7E1-1F19-C011-4F2B354C9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78" y="2095050"/>
            <a:ext cx="2808000" cy="953400"/>
          </a:xfrm>
        </p:spPr>
        <p:txBody>
          <a:bodyPr anchor="ctr"/>
          <a:lstStyle/>
          <a:p>
            <a:pPr algn="ctr"/>
            <a:r>
              <a:rPr lang="en-US" sz="4000" dirty="0"/>
              <a:t>Pending Factors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C0E0E-006F-5BD4-F4AE-C44E53610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62144" y="257443"/>
            <a:ext cx="5610097" cy="4628615"/>
          </a:xfrm>
        </p:spPr>
        <p:txBody>
          <a:bodyPr anchor="ctr"/>
          <a:lstStyle/>
          <a:p>
            <a:pPr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/>
                </a:solidFill>
              </a:rPr>
              <a:t>Labor negotiations </a:t>
            </a:r>
          </a:p>
          <a:p>
            <a:pPr marL="152400" indent="0">
              <a:buClr>
                <a:schemeClr val="bg2"/>
              </a:buClr>
              <a:buNone/>
            </a:pPr>
            <a:endParaRPr lang="en-US" sz="180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/>
                </a:solidFill>
              </a:rPr>
              <a:t>Unfunded liabilities (pension, capital, and deferred maintenance)</a:t>
            </a:r>
          </a:p>
          <a:p>
            <a:pPr marL="152400" indent="0">
              <a:buClr>
                <a:schemeClr val="bg2"/>
              </a:buClr>
              <a:buNone/>
            </a:pPr>
            <a:endParaRPr lang="en-US" sz="180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/>
                </a:solidFill>
              </a:rPr>
              <a:t>Future of State homelessness program resources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/>
                </a:solidFill>
              </a:rPr>
              <a:t>Federal funding risks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/>
                </a:solidFill>
              </a:rPr>
              <a:t>Risk of recession</a:t>
            </a:r>
          </a:p>
          <a:p>
            <a:pPr marL="152400" indent="0">
              <a:buClr>
                <a:schemeClr val="bg2"/>
              </a:buClr>
              <a:buNone/>
            </a:pPr>
            <a:endParaRPr lang="en-US" sz="180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/>
                </a:solidFill>
              </a:rPr>
              <a:t>Structural nature of budget deficit, not due to an economic downturn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2EA8EC-CA05-F8C8-C308-DC1214DD2D2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06400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A49C2-6148-3B13-2DB2-98981FC22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78" y="2095050"/>
            <a:ext cx="2808000" cy="953400"/>
          </a:xfrm>
        </p:spPr>
        <p:txBody>
          <a:bodyPr/>
          <a:lstStyle/>
          <a:p>
            <a:pPr algn="ctr"/>
            <a:r>
              <a:rPr lang="en-US" dirty="0"/>
              <a:t>Fiscal Year 2025/26</a:t>
            </a:r>
            <a:br>
              <a:rPr lang="en-US" dirty="0"/>
            </a:br>
            <a:r>
              <a:rPr lang="en-US" dirty="0"/>
              <a:t>Approved Budget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14EA2-6D38-2B8D-18A9-02968D63894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684A48-E958-9774-6542-3F8AE4E2E3C4}"/>
              </a:ext>
            </a:extLst>
          </p:cNvPr>
          <p:cNvSpPr txBox="1"/>
          <p:nvPr/>
        </p:nvSpPr>
        <p:spPr>
          <a:xfrm>
            <a:off x="3446585" y="536331"/>
            <a:ext cx="547133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Fiscal Year 2025/26 Budget is $1.7 billion and supports just under 5,000 full-time equivalent employees.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Budget closed a $62 million funding gap.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/>
              <a:t>City’s General Fund </a:t>
            </a:r>
            <a:r>
              <a:rPr lang="en-US" sz="2000" dirty="0"/>
              <a:t>is $872.5 million.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City’s budget contains over 300 active funds.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238997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D9BCD-67FD-F37F-EF1B-B819B0673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Departmental Presentations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FA8148-4E94-4F15-0ED1-01B468147B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Budget Focused</a:t>
            </a:r>
          </a:p>
          <a:p>
            <a:endParaRPr lang="en-US" dirty="0"/>
          </a:p>
          <a:p>
            <a:r>
              <a:rPr lang="en-US" dirty="0"/>
              <a:t>Budget Balancing Impacts</a:t>
            </a:r>
          </a:p>
          <a:p>
            <a:endParaRPr lang="en-US" dirty="0"/>
          </a:p>
          <a:p>
            <a:r>
              <a:rPr lang="en-US" dirty="0"/>
              <a:t>Council questions and discussion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58A63-A336-2E6B-E3C0-08EA0E0E5DD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690442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D9926-4F35-C84C-D793-2524719F1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78" y="357800"/>
            <a:ext cx="2808000" cy="4446548"/>
          </a:xfrm>
        </p:spPr>
        <p:txBody>
          <a:bodyPr anchor="ctr"/>
          <a:lstStyle/>
          <a:p>
            <a:pPr algn="ctr"/>
            <a:r>
              <a:rPr lang="en-US" dirty="0"/>
              <a:t>Upcoming Budget Schedule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D1056-7AF6-60DB-AD60-318F0272732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31</a:t>
            </a:fld>
            <a:endParaRPr lang="e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42DDED-BF41-6C56-CB93-625CB38A8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57" y="712465"/>
            <a:ext cx="5162607" cy="364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2645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0D708-EB65-DB8F-FCD5-A3AC521F58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 &amp; Comments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9A172-2027-BA1E-03B5-99B0B98EA3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4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B851F-DD53-2095-F7BD-862E13DCD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City Budget Structure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F30579-FA16-2859-2AC3-9693CF4558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C69EC6F1-285E-622A-ACB6-082FD0F642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052398"/>
              </p:ext>
            </p:extLst>
          </p:nvPr>
        </p:nvGraphicFramePr>
        <p:xfrm>
          <a:off x="577056" y="931985"/>
          <a:ext cx="7989888" cy="3763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7018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DBC41-AB18-B331-28D4-659B5701A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F6FEC-4F4E-9B52-ADA6-95C73D23B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Categories of City Funds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E87E2D-8D3B-7FBC-947E-F553BA28981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F6ED6368-B117-98BC-E90D-9CD1149410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1728582"/>
              </p:ext>
            </p:extLst>
          </p:nvPr>
        </p:nvGraphicFramePr>
        <p:xfrm>
          <a:off x="397076" y="828423"/>
          <a:ext cx="852777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7238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29F22-1210-B4C8-5022-784D7BDA0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Children’s Fund Update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07B000-18BC-0677-F797-FEF71215FE8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E8FF3BE-2806-2DFB-38C6-DF1A8AC8A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733858"/>
              </p:ext>
            </p:extLst>
          </p:nvPr>
        </p:nvGraphicFramePr>
        <p:xfrm>
          <a:off x="1731358" y="1015383"/>
          <a:ext cx="5560381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39893">
                  <a:extLst>
                    <a:ext uri="{9D8B030D-6E8A-4147-A177-3AD203B41FA5}">
                      <a16:colId xmlns:a16="http://schemas.microsoft.com/office/drawing/2014/main" val="1837185816"/>
                    </a:ext>
                  </a:extLst>
                </a:gridCol>
                <a:gridCol w="720488">
                  <a:extLst>
                    <a:ext uri="{9D8B030D-6E8A-4147-A177-3AD203B41FA5}">
                      <a16:colId xmlns:a16="http://schemas.microsoft.com/office/drawing/2014/main" val="152133785"/>
                    </a:ext>
                  </a:extLst>
                </a:gridCol>
              </a:tblGrid>
              <a:tr h="29326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2"/>
                          </a:solidFill>
                        </a:rPr>
                        <a:t>Children’s Funds Revenues Received (FY24 &amp; FY25)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2"/>
                          </a:solidFill>
                        </a:rPr>
                        <a:t>$18.3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017549"/>
                  </a:ext>
                </a:extLst>
              </a:tr>
              <a:tr h="29326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2"/>
                          </a:solidFill>
                        </a:rPr>
                        <a:t>Projected Additional Revenues - Jul 1, 2025 – Dec 31,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2"/>
                          </a:solidFill>
                        </a:rPr>
                        <a:t>$21.0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444324"/>
                  </a:ext>
                </a:extLst>
              </a:tr>
              <a:tr h="29326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Projected Resources through Dec 31,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$39.4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81871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5360"/>
                  </a:ext>
                </a:extLst>
              </a:tr>
              <a:tr h="29326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2"/>
                          </a:solidFill>
                        </a:rPr>
                        <a:t>First Round Allocations (Jul 1, 2025 – Dec 31, 2028)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3"/>
                          </a:solidFill>
                        </a:rPr>
                        <a:t>($27.4)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198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913481"/>
                  </a:ext>
                </a:extLst>
              </a:tr>
              <a:tr h="29326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Projected Remaining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$12.0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9004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7FF0E45-D4B6-CAB9-27EE-421AD853BB3D}"/>
              </a:ext>
            </a:extLst>
          </p:cNvPr>
          <p:cNvSpPr txBox="1"/>
          <p:nvPr/>
        </p:nvSpPr>
        <p:spPr>
          <a:xfrm>
            <a:off x="276899" y="3435658"/>
            <a:ext cx="84692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Incorporating lower projected Cannabis Business Operations Tax (CBOT) revenues, the City is projecting it will be able to fund the first round of Children’s Fund allocations.</a:t>
            </a:r>
          </a:p>
          <a:p>
            <a:endParaRPr lang="en-US" dirty="0"/>
          </a:p>
          <a:p>
            <a:r>
              <a:rPr lang="en-US" dirty="0"/>
              <a:t>City staff will bring forward policy options for Council to consider regarding future round allocations to protect against the volatility of CBOT revenues.</a:t>
            </a:r>
          </a:p>
        </p:txBody>
      </p:sp>
    </p:spTree>
    <p:extLst>
      <p:ext uri="{BB962C8B-B14F-4D97-AF65-F5344CB8AC3E}">
        <p14:creationId xmlns:p14="http://schemas.microsoft.com/office/powerpoint/2010/main" val="273673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05761-B0FD-8CAF-417D-EE78B8F85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Approved Budget By Fund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AA3C76-2282-67A5-EA2C-FCB8D0321F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72158DE-D464-CEFB-82FA-D29C66ADF2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837156"/>
              </p:ext>
            </p:extLst>
          </p:nvPr>
        </p:nvGraphicFramePr>
        <p:xfrm>
          <a:off x="0" y="825290"/>
          <a:ext cx="8469085" cy="4318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0973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CB05D-586F-DE19-D888-74AE024FE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" y="1830600"/>
            <a:ext cx="4045200" cy="1482300"/>
          </a:xfrm>
        </p:spPr>
        <p:txBody>
          <a:bodyPr/>
          <a:lstStyle/>
          <a:p>
            <a:r>
              <a:rPr lang="en-US" dirty="0"/>
              <a:t>City Fiscal Challenges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BE1C3-6152-41CB-03E6-914F6A198CFE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Immediate</a:t>
            </a:r>
          </a:p>
          <a:p>
            <a:r>
              <a:rPr lang="en-US" dirty="0"/>
              <a:t>Balance Budget Year 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Near-Term</a:t>
            </a:r>
          </a:p>
          <a:p>
            <a:r>
              <a:rPr lang="en-US" dirty="0"/>
              <a:t>Correct Structural Imbalance</a:t>
            </a:r>
          </a:p>
          <a:p>
            <a:r>
              <a:rPr lang="en-US" dirty="0"/>
              <a:t>Federal Funding Threats</a:t>
            </a:r>
          </a:p>
          <a:p>
            <a:r>
              <a:rPr lang="en-US" dirty="0"/>
              <a:t>Economic Risks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Long-Term</a:t>
            </a:r>
          </a:p>
          <a:p>
            <a:r>
              <a:rPr lang="en-US" dirty="0"/>
              <a:t>Unfunded Pension Liabilities</a:t>
            </a:r>
          </a:p>
          <a:p>
            <a:r>
              <a:rPr lang="en-US" dirty="0"/>
              <a:t>Unfunded Capital Needs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A6E3EB-9687-6571-BA1F-C3012116DE0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67755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15B-2056-FD46-01A8-54B568BF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Structural Deficit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D206B5-E83A-92D3-C65F-32794CB911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Not caused by an economic downturn.</a:t>
            </a:r>
          </a:p>
          <a:p>
            <a:endParaRPr lang="en-US" sz="1400" dirty="0"/>
          </a:p>
          <a:p>
            <a:r>
              <a:rPr lang="en-US" sz="1400" dirty="0"/>
              <a:t>Imbalance between expense growth and revenues.</a:t>
            </a:r>
          </a:p>
          <a:p>
            <a:endParaRPr lang="en-US" sz="1400" dirty="0"/>
          </a:p>
          <a:p>
            <a:r>
              <a:rPr lang="en-US" sz="1400" dirty="0"/>
              <a:t>Ongoing balancing strategies lower projected deficits in future years.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F54EFF-2D01-5A11-FBB5-132BDBA7E9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3AA13C3-E413-4135-5D7A-644D966F3A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4574345"/>
              </p:ext>
            </p:extLst>
          </p:nvPr>
        </p:nvGraphicFramePr>
        <p:xfrm>
          <a:off x="3695656" y="357800"/>
          <a:ext cx="522226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9188294"/>
      </p:ext>
    </p:extLst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Custom 1">
      <a:majorFont>
        <a:latin typeface="Gill Sans Display MT Pro BdCn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88bbdb-2cd6-4a7e-8610-a63c9d4298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001B8B8384794784763F43A5258C87" ma:contentTypeVersion="13" ma:contentTypeDescription="Create a new document." ma:contentTypeScope="" ma:versionID="7232793e549fb705694432778dd42650">
  <xsd:schema xmlns:xsd="http://www.w3.org/2001/XMLSchema" xmlns:xs="http://www.w3.org/2001/XMLSchema" xmlns:p="http://schemas.microsoft.com/office/2006/metadata/properties" xmlns:ns3="f388bbdb-2cd6-4a7e-8610-a63c9d429825" xmlns:ns4="ddc72f78-3a98-470e-b5d9-51724724956c" targetNamespace="http://schemas.microsoft.com/office/2006/metadata/properties" ma:root="true" ma:fieldsID="c793be7052f9f47d33f0525e237c6152" ns3:_="" ns4:_="">
    <xsd:import namespace="f388bbdb-2cd6-4a7e-8610-a63c9d429825"/>
    <xsd:import namespace="ddc72f78-3a98-470e-b5d9-51724724956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88bbdb-2cd6-4a7e-8610-a63c9d4298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72f78-3a98-470e-b5d9-51724724956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D0144C-4302-4C52-9A30-68204B5E4D79}">
  <ds:schemaRefs>
    <ds:schemaRef ds:uri="http://purl.org/dc/elements/1.1/"/>
    <ds:schemaRef ds:uri="http://purl.org/dc/terms/"/>
    <ds:schemaRef ds:uri="ddc72f78-3a98-470e-b5d9-51724724956c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f388bbdb-2cd6-4a7e-8610-a63c9d42982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4FF0FEC-B136-4027-BD17-82E070AF45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E385C7-E819-431B-9722-3F7FB35DC5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88bbdb-2cd6-4a7e-8610-a63c9d429825"/>
    <ds:schemaRef ds:uri="ddc72f78-3a98-470e-b5d9-517247249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7036</TotalTime>
  <Words>1252</Words>
  <Application>Microsoft Office PowerPoint</Application>
  <PresentationFormat>On-screen Show (16:9)</PresentationFormat>
  <Paragraphs>271</Paragraphs>
  <Slides>32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Gill Sans MT</vt:lpstr>
      <vt:lpstr>Wingdings</vt:lpstr>
      <vt:lpstr>Calibri</vt:lpstr>
      <vt:lpstr>Arial</vt:lpstr>
      <vt:lpstr>Roboto</vt:lpstr>
      <vt:lpstr>Material</vt:lpstr>
      <vt:lpstr>Fiscal Year 2026/27  Early Budget Work Session</vt:lpstr>
      <vt:lpstr>Early Budget Work Sessions Schedule (subject to change)</vt:lpstr>
      <vt:lpstr>Fiscal Year 2025/26 Approved Budget</vt:lpstr>
      <vt:lpstr>City Budget Structure</vt:lpstr>
      <vt:lpstr>Categories of City Funds</vt:lpstr>
      <vt:lpstr>Children’s Fund Update</vt:lpstr>
      <vt:lpstr>Approved Budget By Fund</vt:lpstr>
      <vt:lpstr>City Fiscal Challenges</vt:lpstr>
      <vt:lpstr>Structural Deficit</vt:lpstr>
      <vt:lpstr>Structural Deficit Causes</vt:lpstr>
      <vt:lpstr>Homeless Services Funding</vt:lpstr>
      <vt:lpstr>General Fund Appropriations (millions)</vt:lpstr>
      <vt:lpstr>Appropriation By Spending Category (millions)</vt:lpstr>
      <vt:lpstr>Non-Discretionary General Fund Costs</vt:lpstr>
      <vt:lpstr>Net General Fund Costs By Department</vt:lpstr>
      <vt:lpstr>Funding By Source</vt:lpstr>
      <vt:lpstr>Property Tax ($ millions)</vt:lpstr>
      <vt:lpstr>Sales Tax - 1% Bradley-Burns &amp; 1% Measure U ($ millions)</vt:lpstr>
      <vt:lpstr>Budget Balancing Scenarios</vt:lpstr>
      <vt:lpstr>Scenario 1 – Fully Fund Priorities</vt:lpstr>
      <vt:lpstr>Scenario 1 – Department Impacts</vt:lpstr>
      <vt:lpstr>Scenario 1 – Considerations</vt:lpstr>
      <vt:lpstr>Scenario 2 – Across The Board Cuts</vt:lpstr>
      <vt:lpstr>Scenario 2 – Department Impacts</vt:lpstr>
      <vt:lpstr>Scenario 2 – Considerations</vt:lpstr>
      <vt:lpstr>Scenario 3 – Define Core Services / Advance Priorities</vt:lpstr>
      <vt:lpstr>Scenario 3 – Reduction Targets</vt:lpstr>
      <vt:lpstr>Strategic Investments Reflecting Council Input</vt:lpstr>
      <vt:lpstr>Pending Factors</vt:lpstr>
      <vt:lpstr>Departmental Presentations</vt:lpstr>
      <vt:lpstr>Upcoming Budget Schedule</vt:lpstr>
      <vt:lpstr>Questions &amp; 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Amy Williams</dc:creator>
  <cp:lastModifiedBy>Peter Coletto</cp:lastModifiedBy>
  <cp:revision>35</cp:revision>
  <cp:lastPrinted>2026-03-03T15:55:43Z</cp:lastPrinted>
  <dcterms:modified xsi:type="dcterms:W3CDTF">2026-03-03T16:14:04Z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0x010100AE001B8B8384794784763F43A5258C87</vt:lpwstr>
  </property>
</Properties>
</file>