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4"/>
  </p:sldMasterIdLst>
  <p:notesMasterIdLst>
    <p:notesMasterId r:id="rId15"/>
  </p:notesMasterIdLst>
  <p:sldIdLst>
    <p:sldId id="256" r:id="rId5"/>
    <p:sldId id="391" r:id="rId6"/>
    <p:sldId id="429" r:id="rId7"/>
    <p:sldId id="363" r:id="rId8"/>
    <p:sldId id="435" r:id="rId9"/>
    <p:sldId id="437" r:id="rId10"/>
    <p:sldId id="436" r:id="rId11"/>
    <p:sldId id="438" r:id="rId12"/>
    <p:sldId id="286" r:id="rId13"/>
    <p:sldId id="439" r:id="rId14"/>
  </p:sldIdLst>
  <p:sldSz cx="9144000" cy="5143500" type="screen16x9"/>
  <p:notesSz cx="7010400" cy="9296400"/>
  <p:embeddedFontLst>
    <p:embeddedFont>
      <p:font typeface="Roboto" panose="02000000000000000000" pitchFamily="2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Default Section" id="{9B816C47-79B3-4D87-A8D3-AB1EDABDE958}">
          <p14:sldIdLst>
            <p14:sldId id="256"/>
            <p14:sldId id="391"/>
            <p14:sldId id="429"/>
            <p14:sldId id="363"/>
            <p14:sldId id="435"/>
            <p14:sldId id="437"/>
            <p14:sldId id="436"/>
            <p14:sldId id="438"/>
            <p14:sldId id="286"/>
            <p14:sldId id="439"/>
          </p14:sldIdLst>
        </p14:section>
      </p14:sectionLst>
    </p:ext>
    <p:ext uri="{EFAFB233-063F-42B5-8137-9DF3F51BA10A}">
      <p15:sldGuideLst xmlns:p15="http://schemas.microsoft.com/office/powerpoint/2012/main">
        <p15:guide id="2" pos="4272" userDrawn="1">
          <p15:clr>
            <a:srgbClr val="A4A3A4"/>
          </p15:clr>
        </p15:guide>
        <p15:guide id="3" orient="horz" pos="28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7AAF"/>
    <a:srgbClr val="000000"/>
    <a:srgbClr val="2A3B66"/>
    <a:srgbClr val="0E1F3A"/>
    <a:srgbClr val="81448A"/>
    <a:srgbClr val="7A2221"/>
    <a:srgbClr val="9DC6E9"/>
    <a:srgbClr val="C36F2A"/>
    <a:srgbClr val="7BB179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894" autoAdjust="0"/>
  </p:normalViewPr>
  <p:slideViewPr>
    <p:cSldViewPr snapToGrid="0">
      <p:cViewPr varScale="1">
        <p:scale>
          <a:sx n="130" d="100"/>
          <a:sy n="130" d="100"/>
        </p:scale>
        <p:origin x="996" y="120"/>
      </p:cViewPr>
      <p:guideLst>
        <p:guide pos="4272"/>
        <p:guide orient="horz" pos="28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3.fntdata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2.fntdata"/><Relationship Id="rId2" Type="http://schemas.openxmlformats.org/officeDocument/2006/relationships/customXml" Target="../customXml/item2.xml"/><Relationship Id="rId16" Type="http://schemas.openxmlformats.org/officeDocument/2006/relationships/font" Target="fonts/font1.fntdata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Coletto" userId="eef4879d-97ff-418f-9913-66c4285e3c57" providerId="ADAL" clId="{45733134-F613-4A82-A8D2-CFC73273F365}"/>
    <pc:docChg chg="delSld modSection">
      <pc:chgData name="Peter Coletto" userId="eef4879d-97ff-418f-9913-66c4285e3c57" providerId="ADAL" clId="{45733134-F613-4A82-A8D2-CFC73273F365}" dt="2024-06-12T15:50:05.728" v="0" actId="47"/>
      <pc:docMkLst>
        <pc:docMk/>
      </pc:docMkLst>
      <pc:sldChg chg="del">
        <pc:chgData name="Peter Coletto" userId="eef4879d-97ff-418f-9913-66c4285e3c57" providerId="ADAL" clId="{45733134-F613-4A82-A8D2-CFC73273F365}" dt="2024-06-12T15:50:05.728" v="0" actId="47"/>
        <pc:sldMkLst>
          <pc:docMk/>
          <pc:sldMk cId="1867625786" sldId="440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oleObject" Target="https://saccity-my.sharepoint.com/personal/pcoletto_cityofsacramento_org/Documents/Charts%20for%20Budget%20Hearings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https://saccity-my.sharepoint.com/personal/pcoletto_cityofsacramento_org/Documents/Charts%20for%20Budget%20Hearings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5949248233311145"/>
          <c:y val="0.10811394050481327"/>
          <c:w val="0.46754091623797656"/>
          <c:h val="0.79137445799662798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15C-4B22-97C0-D19CF97BBA8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15C-4B22-97C0-D19CF97BBA85}"/>
              </c:ext>
            </c:extLst>
          </c:dPt>
          <c:dLbls>
            <c:dLbl>
              <c:idx val="0"/>
              <c:layout>
                <c:manualLayout>
                  <c:x val="0.18611111111111112"/>
                  <c:y val="1.465201465201465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15C-4B22-97C0-D19CF97BBA85}"/>
                </c:ext>
              </c:extLst>
            </c:dLbl>
            <c:dLbl>
              <c:idx val="1"/>
              <c:layout>
                <c:manualLayout>
                  <c:x val="-0.18888888888888888"/>
                  <c:y val="-1.9536019536019626E-2"/>
                </c:manualLayout>
              </c:layout>
              <c:tx>
                <c:rich>
                  <a:bodyPr/>
                  <a:lstStyle/>
                  <a:p>
                    <a:fld id="{8BB3BB21-D7CC-4F48-A642-A29FC18287EB}" type="CATEGORYNAME">
                      <a:rPr lang="en-US" dirty="0"/>
                      <a:pPr/>
                      <a:t>[CATEGORY NAME]</a:t>
                    </a:fld>
                    <a:r>
                      <a:rPr lang="en-US" baseline="0" dirty="0"/>
                      <a:t>
$30.2
</a:t>
                    </a:r>
                    <a:fld id="{C88975C6-4D7F-4AD0-B2CC-CE52CF12EAF3}" type="PERCENTAGE">
                      <a:rPr lang="en-US" baseline="0" dirty="0"/>
                      <a:pPr/>
                      <a:t>[PERCENTAGE]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15C-4B22-97C0-D19CF97BBA85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'Reduction by Onetime'!$A$1:$A$2</c:f>
              <c:strCache>
                <c:ptCount val="2"/>
                <c:pt idx="0">
                  <c:v>One-time</c:v>
                </c:pt>
                <c:pt idx="1">
                  <c:v>Ongoing</c:v>
                </c:pt>
              </c:strCache>
            </c:strRef>
          </c:cat>
          <c:val>
            <c:numRef>
              <c:f>'Reduction by Onetime'!$B$1:$B$2</c:f>
              <c:numCache>
                <c:formatCode>_("$"* #,##0.0_);_("$"* \(#,##0.0\);_("$"* "-"??_);_(@_)</c:formatCode>
                <c:ptCount val="2"/>
                <c:pt idx="0">
                  <c:v>36.6</c:v>
                </c:pt>
                <c:pt idx="1">
                  <c:v>30.099999999999998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15C-4B22-97C0-D19CF97BBA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2.0225163839028542E-2"/>
          <c:y val="0.10649528486073892"/>
          <c:w val="0.95954967232194288"/>
          <c:h val="0.7821438895604817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'Reduction by Program Area'!$A$3</c:f>
              <c:strCache>
                <c:ptCount val="1"/>
                <c:pt idx="0">
                  <c:v>Current Forecast</c:v>
                </c:pt>
              </c:strCache>
            </c:strRef>
          </c:tx>
          <c:spPr>
            <a:solidFill>
              <a:srgbClr val="4FC3F7"/>
            </a:solidFill>
            <a:ln>
              <a:solidFill>
                <a:srgbClr val="4FC3F7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1.838651258093504E-3"/>
                  <c:y val="-4.578053804697195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$0.8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8599-4486-B53C-78C96506A1B3}"/>
                </c:ext>
              </c:extLst>
            </c:dLbl>
            <c:dLbl>
              <c:idx val="1"/>
              <c:layout>
                <c:manualLayout>
                  <c:x val="-5.5159537742805456E-3"/>
                  <c:y val="-0.22732110585067458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($77.6)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8599-4486-B53C-78C96506A1B3}"/>
                </c:ext>
              </c:extLst>
            </c:dLbl>
            <c:dLbl>
              <c:idx val="2"/>
              <c:layout>
                <c:manualLayout>
                  <c:x val="3.6773025161869403E-3"/>
                  <c:y val="-0.24733185021367424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($87.4)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8599-4486-B53C-78C96506A1B3}"/>
                </c:ext>
              </c:extLst>
            </c:dLbl>
            <c:dLbl>
              <c:idx val="3"/>
              <c:layout>
                <c:manualLayout>
                  <c:x val="-1.838651258093504E-3"/>
                  <c:y val="-0.28754386691949108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($98.6)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8599-4486-B53C-78C96506A1B3}"/>
                </c:ext>
              </c:extLst>
            </c:dLbl>
            <c:dLbl>
              <c:idx val="4"/>
              <c:layout>
                <c:manualLayout>
                  <c:x val="1.838651258093504E-3"/>
                  <c:y val="-0.3263430959128969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($117.0)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8599-4486-B53C-78C96506A1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'Reduction by Program Area'!$B$3:$F$3</c:f>
              <c:numCache>
                <c:formatCode>_("$"* #,##0.0_);_("$"* \(#,##0.0\);_("$"* "-"??_);_(@_)</c:formatCode>
                <c:ptCount val="5"/>
                <c:pt idx="0">
                  <c:v>0.7</c:v>
                </c:pt>
                <c:pt idx="1">
                  <c:v>-77.599999999999994</c:v>
                </c:pt>
                <c:pt idx="2">
                  <c:v>-87.1</c:v>
                </c:pt>
                <c:pt idx="3">
                  <c:v>-98.3</c:v>
                </c:pt>
                <c:pt idx="4">
                  <c:v>-116.8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99-4486-B53C-78C96506A1B3}"/>
            </c:ext>
          </c:extLst>
        </c:ser>
        <c:ser>
          <c:idx val="3"/>
          <c:order val="1"/>
          <c:tx>
            <c:strRef>
              <c:f>'Reduction by Program Area'!#REF!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rgbClr val="4FC3F7"/>
            </a:solidFill>
            <a:ln>
              <a:solidFill>
                <a:srgbClr val="4FC3F7"/>
              </a:solidFill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599-4486-B53C-78C96506A1B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599-4486-B53C-78C96506A1B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599-4486-B53C-78C96506A1B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599-4486-B53C-78C96506A1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'Reduction by Program Area'!$B$2:$F$2</c:f>
              <c:strCache>
                <c:ptCount val="5"/>
                <c:pt idx="0">
                  <c:v>FY 2024/25</c:v>
                </c:pt>
                <c:pt idx="1">
                  <c:v>FY 2025/26</c:v>
                </c:pt>
                <c:pt idx="2">
                  <c:v>FY 2026/27</c:v>
                </c:pt>
                <c:pt idx="3">
                  <c:v>FY 2027/28</c:v>
                </c:pt>
                <c:pt idx="4">
                  <c:v>FY 2028/29</c:v>
                </c:pt>
              </c:strCache>
            </c:strRef>
          </c:cat>
          <c:val>
            <c:numRef>
              <c:f>'Reduction by Program Area'!#REF!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99-4486-B53C-78C96506A1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33457519"/>
        <c:axId val="672040735"/>
      </c:barChart>
      <c:catAx>
        <c:axId val="1033457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2040735"/>
        <c:crosses val="autoZero"/>
        <c:auto val="1"/>
        <c:lblAlgn val="ctr"/>
        <c:lblOffset val="100"/>
        <c:noMultiLvlLbl val="0"/>
      </c:catAx>
      <c:valAx>
        <c:axId val="672040735"/>
        <c:scaling>
          <c:orientation val="minMax"/>
        </c:scaling>
        <c:delete val="1"/>
        <c:axPos val="l"/>
        <c:numFmt formatCode="_(&quot;$&quot;* #,##0.0_);_(&quot;$&quot;* \(#,##0.0\);_(&quot;$&quot;* &quot;-&quot;??_);_(@_)" sourceLinked="1"/>
        <c:majorTickMark val="none"/>
        <c:minorTickMark val="none"/>
        <c:tickLblPos val="nextTo"/>
        <c:crossAx val="10334575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FY 25 End Balance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$74.9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03AE-4DAC-993D-71AEED9776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_("$"* #,##0.0_);_("$"* \(#,##0.0\);_("$"* "-"??_);_(@_)</c:formatCode>
                <c:ptCount val="1"/>
                <c:pt idx="0">
                  <c:v>74.8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AE-4DAC-993D-71AEED9776C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Council Policy - Minimum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accent6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_("$"* #,##0.0_);_("$"* \(#,##0.0\);_("$"* "-"??_);_(@_)</c:formatCode>
                <c:ptCount val="1"/>
                <c:pt idx="0">
                  <c:v>81.400000000000006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AE-4DAC-993D-71AEED9776C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Council Policy - Target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$138.7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EFB-494E-A954-0D2A06578C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_("$"* #,##0.0_);_("$"* \(#,##0.0\);_("$"* "-"??_);_(@_)</c:formatCode>
                <c:ptCount val="1"/>
                <c:pt idx="0">
                  <c:v>139.69999999999999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AE-4DAC-993D-71AEED9776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45679600"/>
        <c:axId val="1545679120"/>
      </c:barChart>
      <c:catAx>
        <c:axId val="1545679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5679120"/>
        <c:crosses val="autoZero"/>
        <c:auto val="1"/>
        <c:lblAlgn val="ctr"/>
        <c:lblOffset val="100"/>
        <c:noMultiLvlLbl val="0"/>
      </c:catAx>
      <c:valAx>
        <c:axId val="1545679120"/>
        <c:scaling>
          <c:orientation val="minMax"/>
        </c:scaling>
        <c:delete val="1"/>
        <c:axPos val="l"/>
        <c:numFmt formatCode="_(&quot;$&quot;* #,##0.0_);_(&quot;$&quot;* \(#,##0.0\);_(&quot;$&quot;* &quot;-&quot;??_);_(@_)" sourceLinked="1"/>
        <c:majorTickMark val="none"/>
        <c:minorTickMark val="none"/>
        <c:tickLblPos val="nextTo"/>
        <c:crossAx val="1545679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8B0D0E-595E-44E1-AF35-50B3AA6D19D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B7A111D-042F-4662-AA98-0D437842CBE1}">
      <dgm:prSet phldrT="[Text]"/>
      <dgm:spPr/>
      <dgm:t>
        <a:bodyPr/>
        <a:lstStyle/>
        <a:p>
          <a:r>
            <a:rPr lang="en-US" dirty="0"/>
            <a:t>Utilize Up To $3.3M of FY 24 Economic Uncertainty Reserve Contribution for the following purposes:</a:t>
          </a:r>
        </a:p>
      </dgm:t>
    </dgm:pt>
    <dgm:pt modelId="{703C0596-C592-47B3-BB1B-F386C42A7A25}" type="parTrans" cxnId="{80A886E4-622F-462E-908A-744D65C704E8}">
      <dgm:prSet/>
      <dgm:spPr/>
      <dgm:t>
        <a:bodyPr/>
        <a:lstStyle/>
        <a:p>
          <a:endParaRPr lang="en-US"/>
        </a:p>
      </dgm:t>
    </dgm:pt>
    <dgm:pt modelId="{9C8FDBD4-0784-4A64-8FE0-FB792C0D951F}" type="sibTrans" cxnId="{80A886E4-622F-462E-908A-744D65C704E8}">
      <dgm:prSet/>
      <dgm:spPr/>
      <dgm:t>
        <a:bodyPr/>
        <a:lstStyle/>
        <a:p>
          <a:endParaRPr lang="en-US"/>
        </a:p>
      </dgm:t>
    </dgm:pt>
    <dgm:pt modelId="{9569C5C5-CA8A-43C3-B4F3-B175C570EB8B}">
      <dgm:prSet phldrT="[Text]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dirty="0"/>
            <a:t> $120,000 for the IT internship training program</a:t>
          </a:r>
        </a:p>
      </dgm:t>
    </dgm:pt>
    <dgm:pt modelId="{9D9EA769-0AFC-47FE-9944-C4591ACD95E3}" type="parTrans" cxnId="{31A21B79-B8D3-486C-A7C5-710AEDDBCD43}">
      <dgm:prSet/>
      <dgm:spPr/>
      <dgm:t>
        <a:bodyPr/>
        <a:lstStyle/>
        <a:p>
          <a:endParaRPr lang="en-US"/>
        </a:p>
      </dgm:t>
    </dgm:pt>
    <dgm:pt modelId="{988D4E60-03AF-4F78-BC4F-6ADE310BC006}" type="sibTrans" cxnId="{31A21B79-B8D3-486C-A7C5-710AEDDBCD43}">
      <dgm:prSet/>
      <dgm:spPr/>
      <dgm:t>
        <a:bodyPr/>
        <a:lstStyle/>
        <a:p>
          <a:endParaRPr lang="en-US"/>
        </a:p>
      </dgm:t>
    </dgm:pt>
    <dgm:pt modelId="{DDC1560C-9630-418A-A063-323616AB878E}">
      <dgm:prSet phldrT="[Text]"/>
      <dgm:spPr/>
      <dgm:t>
        <a:bodyPr/>
        <a:lstStyle/>
        <a:p>
          <a:r>
            <a:rPr lang="en-US" dirty="0"/>
            <a:t>Direct City Manager to:</a:t>
          </a:r>
        </a:p>
      </dgm:t>
    </dgm:pt>
    <dgm:pt modelId="{DBCA8147-C396-41EF-88EE-058A8066AC2D}" type="parTrans" cxnId="{1744B346-B996-4523-8BEC-20722A011EB7}">
      <dgm:prSet/>
      <dgm:spPr/>
      <dgm:t>
        <a:bodyPr/>
        <a:lstStyle/>
        <a:p>
          <a:endParaRPr lang="en-US"/>
        </a:p>
      </dgm:t>
    </dgm:pt>
    <dgm:pt modelId="{3ED95410-899C-4D3E-9803-BD05352F45C9}" type="sibTrans" cxnId="{1744B346-B996-4523-8BEC-20722A011EB7}">
      <dgm:prSet/>
      <dgm:spPr/>
      <dgm:t>
        <a:bodyPr/>
        <a:lstStyle/>
        <a:p>
          <a:endParaRPr lang="en-US"/>
        </a:p>
      </dgm:t>
    </dgm:pt>
    <dgm:pt modelId="{2FE3B7E4-02BC-4441-A625-3FC59C8EED12}">
      <dgm:prSet phldrT="[Text]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dirty="0"/>
            <a:t>Restore the Language Access Coordinator position utilizing existing budgeted funds for language access</a:t>
          </a:r>
        </a:p>
      </dgm:t>
    </dgm:pt>
    <dgm:pt modelId="{C168DC61-AE80-4916-9FF8-3CDAC4EEACBC}" type="parTrans" cxnId="{A16C3889-4B64-44AA-B653-56F6F0298E34}">
      <dgm:prSet/>
      <dgm:spPr/>
      <dgm:t>
        <a:bodyPr/>
        <a:lstStyle/>
        <a:p>
          <a:endParaRPr lang="en-US"/>
        </a:p>
      </dgm:t>
    </dgm:pt>
    <dgm:pt modelId="{82D37437-71AB-4C98-8551-E95610309BD7}" type="sibTrans" cxnId="{A16C3889-4B64-44AA-B653-56F6F0298E34}">
      <dgm:prSet/>
      <dgm:spPr/>
      <dgm:t>
        <a:bodyPr/>
        <a:lstStyle/>
        <a:p>
          <a:endParaRPr lang="en-US"/>
        </a:p>
      </dgm:t>
    </dgm:pt>
    <dgm:pt modelId="{30349767-21DF-4100-AADF-5EA7F6734458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dirty="0"/>
            <a:t> $250,000 for </a:t>
          </a:r>
          <a:r>
            <a:rPr lang="en-US" dirty="0" err="1"/>
            <a:t>RydeFreeRT</a:t>
          </a:r>
          <a:endParaRPr lang="en-US" dirty="0"/>
        </a:p>
      </dgm:t>
    </dgm:pt>
    <dgm:pt modelId="{E10AA8FC-C2BB-4D8C-BB2A-E71B031265D1}" type="parTrans" cxnId="{10A4D083-F84F-407E-A649-E70B4C35C33C}">
      <dgm:prSet/>
      <dgm:spPr/>
      <dgm:t>
        <a:bodyPr/>
        <a:lstStyle/>
        <a:p>
          <a:endParaRPr lang="en-US"/>
        </a:p>
      </dgm:t>
    </dgm:pt>
    <dgm:pt modelId="{008B3381-AE69-4060-9E13-C52CB9449364}" type="sibTrans" cxnId="{10A4D083-F84F-407E-A649-E70B4C35C33C}">
      <dgm:prSet/>
      <dgm:spPr/>
      <dgm:t>
        <a:bodyPr/>
        <a:lstStyle/>
        <a:p>
          <a:endParaRPr lang="en-US"/>
        </a:p>
      </dgm:t>
    </dgm:pt>
    <dgm:pt modelId="{7F1A5EBA-C1CD-4FE5-B23A-63C8FFB1E7F1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dirty="0"/>
            <a:t> $370,000 for Youth Program Scholarship Fund</a:t>
          </a:r>
        </a:p>
      </dgm:t>
    </dgm:pt>
    <dgm:pt modelId="{2D3EB505-7518-448F-85FE-069C726063F5}" type="parTrans" cxnId="{2F8AB91B-8559-403B-B151-6FC545C0F681}">
      <dgm:prSet/>
      <dgm:spPr/>
      <dgm:t>
        <a:bodyPr/>
        <a:lstStyle/>
        <a:p>
          <a:endParaRPr lang="en-US"/>
        </a:p>
      </dgm:t>
    </dgm:pt>
    <dgm:pt modelId="{0920D0E3-4A5C-4756-8755-1DE84C1A3306}" type="sibTrans" cxnId="{2F8AB91B-8559-403B-B151-6FC545C0F681}">
      <dgm:prSet/>
      <dgm:spPr/>
      <dgm:t>
        <a:bodyPr/>
        <a:lstStyle/>
        <a:p>
          <a:endParaRPr lang="en-US"/>
        </a:p>
      </dgm:t>
    </dgm:pt>
    <dgm:pt modelId="{C431B38E-91EA-4A4B-B057-0580E78665EE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dirty="0"/>
            <a:t> $300,000 for Community Center Fee Waivers</a:t>
          </a:r>
        </a:p>
      </dgm:t>
    </dgm:pt>
    <dgm:pt modelId="{285676A4-E856-46B4-AF96-E1DDE597ED27}" type="parTrans" cxnId="{51368662-E905-4E6A-A69B-D51167FE835C}">
      <dgm:prSet/>
      <dgm:spPr/>
      <dgm:t>
        <a:bodyPr/>
        <a:lstStyle/>
        <a:p>
          <a:endParaRPr lang="en-US"/>
        </a:p>
      </dgm:t>
    </dgm:pt>
    <dgm:pt modelId="{A157EBA0-F384-4844-AE25-3D3E4D3BEEAC}" type="sibTrans" cxnId="{51368662-E905-4E6A-A69B-D51167FE835C}">
      <dgm:prSet/>
      <dgm:spPr/>
      <dgm:t>
        <a:bodyPr/>
        <a:lstStyle/>
        <a:p>
          <a:endParaRPr lang="en-US"/>
        </a:p>
      </dgm:t>
    </dgm:pt>
    <dgm:pt modelId="{1B934CFD-A287-414E-91A6-2DF1FA9B101E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dirty="0"/>
            <a:t> $300,000 for Youth Sports Field Maintenance</a:t>
          </a:r>
        </a:p>
      </dgm:t>
    </dgm:pt>
    <dgm:pt modelId="{F2C2BCC5-B5FE-4BD0-B8BB-6136ECDE473E}" type="parTrans" cxnId="{D10B9919-22D6-4D37-9B6E-51E14AA95F95}">
      <dgm:prSet/>
      <dgm:spPr/>
      <dgm:t>
        <a:bodyPr/>
        <a:lstStyle/>
        <a:p>
          <a:endParaRPr lang="en-US"/>
        </a:p>
      </dgm:t>
    </dgm:pt>
    <dgm:pt modelId="{8E4C1325-0CC5-4A06-A9AC-91FD419693C9}" type="sibTrans" cxnId="{D10B9919-22D6-4D37-9B6E-51E14AA95F95}">
      <dgm:prSet/>
      <dgm:spPr/>
      <dgm:t>
        <a:bodyPr/>
        <a:lstStyle/>
        <a:p>
          <a:endParaRPr lang="en-US"/>
        </a:p>
      </dgm:t>
    </dgm:pt>
    <dgm:pt modelId="{3DB96C4E-282C-4A75-B111-B1661151C512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dirty="0"/>
            <a:t> $250,000 for Northern Bike Trail Maintenance</a:t>
          </a:r>
        </a:p>
      </dgm:t>
    </dgm:pt>
    <dgm:pt modelId="{996BDBE3-8D42-4202-83EF-25A8A9F2E4F3}" type="parTrans" cxnId="{11EB47D3-47AE-4B9E-88E8-8E704E7C17AE}">
      <dgm:prSet/>
      <dgm:spPr/>
      <dgm:t>
        <a:bodyPr/>
        <a:lstStyle/>
        <a:p>
          <a:endParaRPr lang="en-US"/>
        </a:p>
      </dgm:t>
    </dgm:pt>
    <dgm:pt modelId="{11658BA0-02B2-472B-82ED-5A50F0FFADCB}" type="sibTrans" cxnId="{11EB47D3-47AE-4B9E-88E8-8E704E7C17AE}">
      <dgm:prSet/>
      <dgm:spPr/>
      <dgm:t>
        <a:bodyPr/>
        <a:lstStyle/>
        <a:p>
          <a:endParaRPr lang="en-US"/>
        </a:p>
      </dgm:t>
    </dgm:pt>
    <dgm:pt modelId="{9C3D968C-F017-4421-9053-2178492D5BB0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dirty="0"/>
            <a:t> $600,000 for Neighborhood Development Action Team</a:t>
          </a:r>
        </a:p>
      </dgm:t>
    </dgm:pt>
    <dgm:pt modelId="{62564549-BDB9-46FE-BC06-82220A31F0B9}" type="parTrans" cxnId="{B3BCCD67-20BC-410A-8BF2-186B3C25EABD}">
      <dgm:prSet/>
      <dgm:spPr/>
      <dgm:t>
        <a:bodyPr/>
        <a:lstStyle/>
        <a:p>
          <a:endParaRPr lang="en-US"/>
        </a:p>
      </dgm:t>
    </dgm:pt>
    <dgm:pt modelId="{9D130A53-B6AA-4B04-BC4D-207DE51671BA}" type="sibTrans" cxnId="{B3BCCD67-20BC-410A-8BF2-186B3C25EABD}">
      <dgm:prSet/>
      <dgm:spPr/>
      <dgm:t>
        <a:bodyPr/>
        <a:lstStyle/>
        <a:p>
          <a:endParaRPr lang="en-US"/>
        </a:p>
      </dgm:t>
    </dgm:pt>
    <dgm:pt modelId="{47CFCC08-92AC-42AE-8ACC-AF39F9808D20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dirty="0"/>
            <a:t> $102,000 for Arts Stabilization</a:t>
          </a:r>
        </a:p>
      </dgm:t>
    </dgm:pt>
    <dgm:pt modelId="{A70217C2-D6BB-4C39-9288-5F1C85904472}" type="parTrans" cxnId="{6DE32E3F-4468-4EFA-8857-AE86D77781E9}">
      <dgm:prSet/>
      <dgm:spPr/>
      <dgm:t>
        <a:bodyPr/>
        <a:lstStyle/>
        <a:p>
          <a:endParaRPr lang="en-US"/>
        </a:p>
      </dgm:t>
    </dgm:pt>
    <dgm:pt modelId="{BF0BE3F7-F67B-437D-8F87-FF508D039414}" type="sibTrans" cxnId="{6DE32E3F-4468-4EFA-8857-AE86D77781E9}">
      <dgm:prSet/>
      <dgm:spPr/>
      <dgm:t>
        <a:bodyPr/>
        <a:lstStyle/>
        <a:p>
          <a:endParaRPr lang="en-US"/>
        </a:p>
      </dgm:t>
    </dgm:pt>
    <dgm:pt modelId="{AB2CE4E3-1CD8-4737-83C4-E68638C4723F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dirty="0"/>
            <a:t> $200,000 for Digital Equity Response</a:t>
          </a:r>
        </a:p>
      </dgm:t>
    </dgm:pt>
    <dgm:pt modelId="{E2E20EC5-03D1-484B-BC61-9F1334863855}" type="parTrans" cxnId="{1D0EA5F9-1CEB-442B-8666-CD6BCD3758F1}">
      <dgm:prSet/>
      <dgm:spPr/>
      <dgm:t>
        <a:bodyPr/>
        <a:lstStyle/>
        <a:p>
          <a:endParaRPr lang="en-US"/>
        </a:p>
      </dgm:t>
    </dgm:pt>
    <dgm:pt modelId="{1A885E2B-BEAC-4363-8929-68BB42F4290B}" type="sibTrans" cxnId="{1D0EA5F9-1CEB-442B-8666-CD6BCD3758F1}">
      <dgm:prSet/>
      <dgm:spPr/>
      <dgm:t>
        <a:bodyPr/>
        <a:lstStyle/>
        <a:p>
          <a:endParaRPr lang="en-US"/>
        </a:p>
      </dgm:t>
    </dgm:pt>
    <dgm:pt modelId="{FED28147-4806-4101-B3F0-1EE4FB7745B8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dirty="0"/>
            <a:t> $500,000 for FUEL Network</a:t>
          </a:r>
        </a:p>
      </dgm:t>
    </dgm:pt>
    <dgm:pt modelId="{4DCAA7B8-80E0-4B0A-B754-3B01A8D512A8}" type="parTrans" cxnId="{91D41AED-1027-4019-9BE2-F0CE87CB3976}">
      <dgm:prSet/>
      <dgm:spPr/>
      <dgm:t>
        <a:bodyPr/>
        <a:lstStyle/>
        <a:p>
          <a:endParaRPr lang="en-US"/>
        </a:p>
      </dgm:t>
    </dgm:pt>
    <dgm:pt modelId="{C193CAAA-7385-4988-B107-FA7F34BB75C9}" type="sibTrans" cxnId="{91D41AED-1027-4019-9BE2-F0CE87CB3976}">
      <dgm:prSet/>
      <dgm:spPr/>
      <dgm:t>
        <a:bodyPr/>
        <a:lstStyle/>
        <a:p>
          <a:endParaRPr lang="en-US"/>
        </a:p>
      </dgm:t>
    </dgm:pt>
    <dgm:pt modelId="{1B728420-2781-46D0-A3E0-78007F31AF42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dirty="0"/>
            <a:t> $100,000 for Fine &amp; Fee Justice</a:t>
          </a:r>
        </a:p>
      </dgm:t>
    </dgm:pt>
    <dgm:pt modelId="{A3ACA05E-7B6C-4186-8842-294D8DA955F9}" type="parTrans" cxnId="{C321A7C1-556C-4B26-BCDD-5FCA12F51FA5}">
      <dgm:prSet/>
      <dgm:spPr/>
      <dgm:t>
        <a:bodyPr/>
        <a:lstStyle/>
        <a:p>
          <a:endParaRPr lang="en-US"/>
        </a:p>
      </dgm:t>
    </dgm:pt>
    <dgm:pt modelId="{0FFECD70-3239-408B-BBF9-CDD6FB58E4C0}" type="sibTrans" cxnId="{C321A7C1-556C-4B26-BCDD-5FCA12F51FA5}">
      <dgm:prSet/>
      <dgm:spPr/>
      <dgm:t>
        <a:bodyPr/>
        <a:lstStyle/>
        <a:p>
          <a:endParaRPr lang="en-US"/>
        </a:p>
      </dgm:t>
    </dgm:pt>
    <dgm:pt modelId="{3FBFDE08-2ACF-4C94-B7AD-0592258369B1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dirty="0"/>
            <a:t> $200,000 for Revenue Restoration for Parking Citation Fee</a:t>
          </a:r>
        </a:p>
      </dgm:t>
    </dgm:pt>
    <dgm:pt modelId="{8EC197B4-782C-4027-9C3D-755EB191A131}" type="parTrans" cxnId="{576942CC-FA9D-4276-90F8-D95DEEF949F2}">
      <dgm:prSet/>
      <dgm:spPr/>
      <dgm:t>
        <a:bodyPr/>
        <a:lstStyle/>
        <a:p>
          <a:endParaRPr lang="en-US"/>
        </a:p>
      </dgm:t>
    </dgm:pt>
    <dgm:pt modelId="{B6D19D6E-C6AF-4E1D-963B-76A7D43F8B18}" type="sibTrans" cxnId="{576942CC-FA9D-4276-90F8-D95DEEF949F2}">
      <dgm:prSet/>
      <dgm:spPr/>
      <dgm:t>
        <a:bodyPr/>
        <a:lstStyle/>
        <a:p>
          <a:endParaRPr lang="en-US"/>
        </a:p>
      </dgm:t>
    </dgm:pt>
    <dgm:pt modelId="{62C1FCBB-6D39-4740-A3A6-6B6875A8BF93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dirty="0"/>
            <a:t>Restore $87,000 in funding for the SMUD Museum of Science and Curiosity in the Community Center Fund</a:t>
          </a:r>
        </a:p>
      </dgm:t>
    </dgm:pt>
    <dgm:pt modelId="{38B65FE9-2F7E-41FC-A441-82069EECA9AC}" type="parTrans" cxnId="{D7A26BFE-BB79-474E-82EE-ED58B7DB8F2C}">
      <dgm:prSet/>
      <dgm:spPr/>
      <dgm:t>
        <a:bodyPr/>
        <a:lstStyle/>
        <a:p>
          <a:endParaRPr lang="en-US"/>
        </a:p>
      </dgm:t>
    </dgm:pt>
    <dgm:pt modelId="{FF6DA75C-FA29-42C4-AA97-425253C706AF}" type="sibTrans" cxnId="{D7A26BFE-BB79-474E-82EE-ED58B7DB8F2C}">
      <dgm:prSet/>
      <dgm:spPr/>
      <dgm:t>
        <a:bodyPr/>
        <a:lstStyle/>
        <a:p>
          <a:endParaRPr lang="en-US"/>
        </a:p>
      </dgm:t>
    </dgm:pt>
    <dgm:pt modelId="{99EBB28B-473D-4830-90AE-49CCEEF8FDE8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/>
            <a:t>Restore $87,000 in funding for the Sacramento History Alliance in the Community Center Fund</a:t>
          </a:r>
        </a:p>
      </dgm:t>
    </dgm:pt>
    <dgm:pt modelId="{F7FD9D99-B1F4-4419-B304-296093402633}" type="parTrans" cxnId="{46A6AD2A-2454-488E-B7CD-144C6514F1AB}">
      <dgm:prSet/>
      <dgm:spPr/>
      <dgm:t>
        <a:bodyPr/>
        <a:lstStyle/>
        <a:p>
          <a:endParaRPr lang="en-US"/>
        </a:p>
      </dgm:t>
    </dgm:pt>
    <dgm:pt modelId="{62AF27F5-4C5E-459B-A236-8DE52E53D468}" type="sibTrans" cxnId="{46A6AD2A-2454-488E-B7CD-144C6514F1AB}">
      <dgm:prSet/>
      <dgm:spPr/>
      <dgm:t>
        <a:bodyPr/>
        <a:lstStyle/>
        <a:p>
          <a:endParaRPr lang="en-US"/>
        </a:p>
      </dgm:t>
    </dgm:pt>
    <dgm:pt modelId="{1AD47D4D-09C0-4148-B629-5ADC1F7A39EC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/>
            <a:t>Modernize the Home Occupation Permit Fee program</a:t>
          </a:r>
        </a:p>
      </dgm:t>
    </dgm:pt>
    <dgm:pt modelId="{7198E2FF-70DB-47C0-9FC4-B6DE4C57BAA6}" type="parTrans" cxnId="{02D66F46-D0CC-424C-8231-B530CABEA696}">
      <dgm:prSet/>
      <dgm:spPr/>
      <dgm:t>
        <a:bodyPr/>
        <a:lstStyle/>
        <a:p>
          <a:endParaRPr lang="en-US"/>
        </a:p>
      </dgm:t>
    </dgm:pt>
    <dgm:pt modelId="{E3F30D47-C612-446D-A0D9-DFC3A9DAE182}" type="sibTrans" cxnId="{02D66F46-D0CC-424C-8231-B530CABEA696}">
      <dgm:prSet/>
      <dgm:spPr/>
      <dgm:t>
        <a:bodyPr/>
        <a:lstStyle/>
        <a:p>
          <a:endParaRPr lang="en-US"/>
        </a:p>
      </dgm:t>
    </dgm:pt>
    <dgm:pt modelId="{2CAF6B01-1FBD-41DE-816F-B5B4B53D243B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dirty="0"/>
            <a:t>Establish a fee waiver or relief program for low-income seniors for the Sidewalk Repair Administration Fee</a:t>
          </a:r>
        </a:p>
      </dgm:t>
    </dgm:pt>
    <dgm:pt modelId="{4A54D3AA-E1ED-4AE5-8499-CDD5E006160A}" type="parTrans" cxnId="{D3296C04-914F-48E7-8E37-D0C782F5EA85}">
      <dgm:prSet/>
      <dgm:spPr/>
      <dgm:t>
        <a:bodyPr/>
        <a:lstStyle/>
        <a:p>
          <a:endParaRPr lang="en-US"/>
        </a:p>
      </dgm:t>
    </dgm:pt>
    <dgm:pt modelId="{F237D28B-C611-4B18-9D88-317CD83E2409}" type="sibTrans" cxnId="{D3296C04-914F-48E7-8E37-D0C782F5EA85}">
      <dgm:prSet/>
      <dgm:spPr/>
      <dgm:t>
        <a:bodyPr/>
        <a:lstStyle/>
        <a:p>
          <a:endParaRPr lang="en-US"/>
        </a:p>
      </dgm:t>
    </dgm:pt>
    <dgm:pt modelId="{D60FABA5-ED2E-4E29-A35B-CFD5C4C51D66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dirty="0">
              <a:solidFill>
                <a:srgbClr val="FF0000"/>
              </a:solidFill>
            </a:rPr>
            <a:t>Up to $16,000 for the Measure U Committee to conduct community focus groups – B&amp;A May 28</a:t>
          </a:r>
          <a:r>
            <a:rPr lang="en-US" baseline="30000" dirty="0">
              <a:solidFill>
                <a:srgbClr val="FF0000"/>
              </a:solidFill>
            </a:rPr>
            <a:t>th</a:t>
          </a:r>
          <a:r>
            <a:rPr lang="en-US" dirty="0">
              <a:solidFill>
                <a:srgbClr val="FF0000"/>
              </a:solidFill>
            </a:rPr>
            <a:t> Action - Unspent contract funds identified in Participatory Budget MYOP.</a:t>
          </a:r>
        </a:p>
      </dgm:t>
    </dgm:pt>
    <dgm:pt modelId="{24F36F93-538D-4B66-8522-86EC931F11CF}" type="parTrans" cxnId="{244F049B-6380-4CE6-8D27-2607DEB8C0FF}">
      <dgm:prSet/>
      <dgm:spPr/>
      <dgm:t>
        <a:bodyPr/>
        <a:lstStyle/>
        <a:p>
          <a:endParaRPr lang="en-US"/>
        </a:p>
      </dgm:t>
    </dgm:pt>
    <dgm:pt modelId="{AFD62DFD-7F7C-49C1-BDEF-AD82CDE45718}" type="sibTrans" cxnId="{244F049B-6380-4CE6-8D27-2607DEB8C0FF}">
      <dgm:prSet/>
      <dgm:spPr/>
      <dgm:t>
        <a:bodyPr/>
        <a:lstStyle/>
        <a:p>
          <a:endParaRPr lang="en-US"/>
        </a:p>
      </dgm:t>
    </dgm:pt>
    <dgm:pt modelId="{D5C0F4AD-ED68-49C2-B751-3210FBE4B93F}" type="pres">
      <dgm:prSet presAssocID="{628B0D0E-595E-44E1-AF35-50B3AA6D19D6}" presName="linear" presStyleCnt="0">
        <dgm:presLayoutVars>
          <dgm:animLvl val="lvl"/>
          <dgm:resizeHandles val="exact"/>
        </dgm:presLayoutVars>
      </dgm:prSet>
      <dgm:spPr/>
    </dgm:pt>
    <dgm:pt modelId="{AEC3678A-B791-4BC6-A6D2-37E354D1B72A}" type="pres">
      <dgm:prSet presAssocID="{7B7A111D-042F-4662-AA98-0D437842CBE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C7AAB66-A6EA-4AE3-B8E2-EC4BD9FE1F01}" type="pres">
      <dgm:prSet presAssocID="{7B7A111D-042F-4662-AA98-0D437842CBE1}" presName="childText" presStyleLbl="revTx" presStyleIdx="0" presStyleCnt="2">
        <dgm:presLayoutVars>
          <dgm:bulletEnabled val="1"/>
        </dgm:presLayoutVars>
      </dgm:prSet>
      <dgm:spPr/>
    </dgm:pt>
    <dgm:pt modelId="{B1BDF8A6-89C0-4D86-ADE9-BF3D0E91D987}" type="pres">
      <dgm:prSet presAssocID="{DDC1560C-9630-418A-A063-323616AB878E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5A6ECD8-B560-46BA-904F-52AF8B8DCB96}" type="pres">
      <dgm:prSet presAssocID="{DDC1560C-9630-418A-A063-323616AB878E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D3296C04-914F-48E7-8E37-D0C782F5EA85}" srcId="{DDC1560C-9630-418A-A063-323616AB878E}" destId="{2CAF6B01-1FBD-41DE-816F-B5B4B53D243B}" srcOrd="4" destOrd="0" parTransId="{4A54D3AA-E1ED-4AE5-8499-CDD5E006160A}" sibTransId="{F237D28B-C611-4B18-9D88-317CD83E2409}"/>
    <dgm:cxn modelId="{CB639B12-28CC-48DC-8344-1FC465E0F7AC}" type="presOf" srcId="{1B728420-2781-46D0-A3E0-78007F31AF42}" destId="{8C7AAB66-A6EA-4AE3-B8E2-EC4BD9FE1F01}" srcOrd="0" destOrd="10" presId="urn:microsoft.com/office/officeart/2005/8/layout/vList2"/>
    <dgm:cxn modelId="{228A8E16-8608-4684-B1E4-319301E65514}" type="presOf" srcId="{62C1FCBB-6D39-4740-A3A6-6B6875A8BF93}" destId="{B5A6ECD8-B560-46BA-904F-52AF8B8DCB96}" srcOrd="0" destOrd="1" presId="urn:microsoft.com/office/officeart/2005/8/layout/vList2"/>
    <dgm:cxn modelId="{D10B9919-22D6-4D37-9B6E-51E14AA95F95}" srcId="{7B7A111D-042F-4662-AA98-0D437842CBE1}" destId="{1B934CFD-A287-414E-91A6-2DF1FA9B101E}" srcOrd="4" destOrd="0" parTransId="{F2C2BCC5-B5FE-4BD0-B8BB-6136ECDE473E}" sibTransId="{8E4C1325-0CC5-4A06-A9AC-91FD419693C9}"/>
    <dgm:cxn modelId="{B7FE6F1B-7766-4244-8E7E-D755D1DCDE16}" type="presOf" srcId="{C431B38E-91EA-4A4B-B057-0580E78665EE}" destId="{8C7AAB66-A6EA-4AE3-B8E2-EC4BD9FE1F01}" srcOrd="0" destOrd="3" presId="urn:microsoft.com/office/officeart/2005/8/layout/vList2"/>
    <dgm:cxn modelId="{2F8AB91B-8559-403B-B151-6FC545C0F681}" srcId="{7B7A111D-042F-4662-AA98-0D437842CBE1}" destId="{7F1A5EBA-C1CD-4FE5-B23A-63C8FFB1E7F1}" srcOrd="2" destOrd="0" parTransId="{2D3EB505-7518-448F-85FE-069C726063F5}" sibTransId="{0920D0E3-4A5C-4756-8755-1DE84C1A3306}"/>
    <dgm:cxn modelId="{9BF9D122-034E-4C06-9442-6E0CD25F0AAA}" type="presOf" srcId="{2CAF6B01-1FBD-41DE-816F-B5B4B53D243B}" destId="{B5A6ECD8-B560-46BA-904F-52AF8B8DCB96}" srcOrd="0" destOrd="4" presId="urn:microsoft.com/office/officeart/2005/8/layout/vList2"/>
    <dgm:cxn modelId="{25492024-90AC-495E-967B-F44B138BF6F3}" type="presOf" srcId="{1B934CFD-A287-414E-91A6-2DF1FA9B101E}" destId="{8C7AAB66-A6EA-4AE3-B8E2-EC4BD9FE1F01}" srcOrd="0" destOrd="4" presId="urn:microsoft.com/office/officeart/2005/8/layout/vList2"/>
    <dgm:cxn modelId="{46A6AD2A-2454-488E-B7CD-144C6514F1AB}" srcId="{DDC1560C-9630-418A-A063-323616AB878E}" destId="{99EBB28B-473D-4830-90AE-49CCEEF8FDE8}" srcOrd="2" destOrd="0" parTransId="{F7FD9D99-B1F4-4419-B304-296093402633}" sibTransId="{62AF27F5-4C5E-459B-A236-8DE52E53D468}"/>
    <dgm:cxn modelId="{49E43C38-083E-4CD7-8A88-F8025C47B7A6}" type="presOf" srcId="{628B0D0E-595E-44E1-AF35-50B3AA6D19D6}" destId="{D5C0F4AD-ED68-49C2-B751-3210FBE4B93F}" srcOrd="0" destOrd="0" presId="urn:microsoft.com/office/officeart/2005/8/layout/vList2"/>
    <dgm:cxn modelId="{555E3139-EAB6-43DF-BCBC-985D1E09172F}" type="presOf" srcId="{30349767-21DF-4100-AADF-5EA7F6734458}" destId="{8C7AAB66-A6EA-4AE3-B8E2-EC4BD9FE1F01}" srcOrd="0" destOrd="1" presId="urn:microsoft.com/office/officeart/2005/8/layout/vList2"/>
    <dgm:cxn modelId="{6DE32E3F-4468-4EFA-8857-AE86D77781E9}" srcId="{7B7A111D-042F-4662-AA98-0D437842CBE1}" destId="{47CFCC08-92AC-42AE-8ACC-AF39F9808D20}" srcOrd="7" destOrd="0" parTransId="{A70217C2-D6BB-4C39-9288-5F1C85904472}" sibTransId="{BF0BE3F7-F67B-437D-8F87-FF508D039414}"/>
    <dgm:cxn modelId="{A8AF8062-A33B-4537-ADC3-C26B171633CC}" type="presOf" srcId="{2FE3B7E4-02BC-4441-A625-3FC59C8EED12}" destId="{B5A6ECD8-B560-46BA-904F-52AF8B8DCB96}" srcOrd="0" destOrd="0" presId="urn:microsoft.com/office/officeart/2005/8/layout/vList2"/>
    <dgm:cxn modelId="{51368662-E905-4E6A-A69B-D51167FE835C}" srcId="{7B7A111D-042F-4662-AA98-0D437842CBE1}" destId="{C431B38E-91EA-4A4B-B057-0580E78665EE}" srcOrd="3" destOrd="0" parTransId="{285676A4-E856-46B4-AF96-E1DDE597ED27}" sibTransId="{A157EBA0-F384-4844-AE25-3D3E4D3BEEAC}"/>
    <dgm:cxn modelId="{02D66F46-D0CC-424C-8231-B530CABEA696}" srcId="{DDC1560C-9630-418A-A063-323616AB878E}" destId="{1AD47D4D-09C0-4148-B629-5ADC1F7A39EC}" srcOrd="3" destOrd="0" parTransId="{7198E2FF-70DB-47C0-9FC4-B6DE4C57BAA6}" sibTransId="{E3F30D47-C612-446D-A0D9-DFC3A9DAE182}"/>
    <dgm:cxn modelId="{1744B346-B996-4523-8BEC-20722A011EB7}" srcId="{628B0D0E-595E-44E1-AF35-50B3AA6D19D6}" destId="{DDC1560C-9630-418A-A063-323616AB878E}" srcOrd="1" destOrd="0" parTransId="{DBCA8147-C396-41EF-88EE-058A8066AC2D}" sibTransId="{3ED95410-899C-4D3E-9803-BD05352F45C9}"/>
    <dgm:cxn modelId="{FD454347-2995-4A09-A7C4-CED446D2726F}" type="presOf" srcId="{7B7A111D-042F-4662-AA98-0D437842CBE1}" destId="{AEC3678A-B791-4BC6-A6D2-37E354D1B72A}" srcOrd="0" destOrd="0" presId="urn:microsoft.com/office/officeart/2005/8/layout/vList2"/>
    <dgm:cxn modelId="{B3BCCD67-20BC-410A-8BF2-186B3C25EABD}" srcId="{7B7A111D-042F-4662-AA98-0D437842CBE1}" destId="{9C3D968C-F017-4421-9053-2178492D5BB0}" srcOrd="6" destOrd="0" parTransId="{62564549-BDB9-46FE-BC06-82220A31F0B9}" sibTransId="{9D130A53-B6AA-4B04-BC4D-207DE51671BA}"/>
    <dgm:cxn modelId="{39581151-CA15-4192-9E79-6042F6FAD5E7}" type="presOf" srcId="{FED28147-4806-4101-B3F0-1EE4FB7745B8}" destId="{8C7AAB66-A6EA-4AE3-B8E2-EC4BD9FE1F01}" srcOrd="0" destOrd="9" presId="urn:microsoft.com/office/officeart/2005/8/layout/vList2"/>
    <dgm:cxn modelId="{31A21B79-B8D3-486C-A7C5-710AEDDBCD43}" srcId="{7B7A111D-042F-4662-AA98-0D437842CBE1}" destId="{9569C5C5-CA8A-43C3-B4F3-B175C570EB8B}" srcOrd="0" destOrd="0" parTransId="{9D9EA769-0AFC-47FE-9944-C4591ACD95E3}" sibTransId="{988D4E60-03AF-4F78-BC4F-6ADE310BC006}"/>
    <dgm:cxn modelId="{BDE35C59-225E-402A-80A5-2BE403C9015C}" type="presOf" srcId="{1AD47D4D-09C0-4148-B629-5ADC1F7A39EC}" destId="{B5A6ECD8-B560-46BA-904F-52AF8B8DCB96}" srcOrd="0" destOrd="3" presId="urn:microsoft.com/office/officeart/2005/8/layout/vList2"/>
    <dgm:cxn modelId="{671C497E-EC69-4DD3-8BC3-5367CA87A017}" type="presOf" srcId="{47CFCC08-92AC-42AE-8ACC-AF39F9808D20}" destId="{8C7AAB66-A6EA-4AE3-B8E2-EC4BD9FE1F01}" srcOrd="0" destOrd="7" presId="urn:microsoft.com/office/officeart/2005/8/layout/vList2"/>
    <dgm:cxn modelId="{10A4D083-F84F-407E-A649-E70B4C35C33C}" srcId="{7B7A111D-042F-4662-AA98-0D437842CBE1}" destId="{30349767-21DF-4100-AADF-5EA7F6734458}" srcOrd="1" destOrd="0" parTransId="{E10AA8FC-C2BB-4D8C-BB2A-E71B031265D1}" sibTransId="{008B3381-AE69-4060-9E13-C52CB9449364}"/>
    <dgm:cxn modelId="{BADDB285-7CAB-4B3D-A2C9-5BFB905CD1C3}" type="presOf" srcId="{7F1A5EBA-C1CD-4FE5-B23A-63C8FFB1E7F1}" destId="{8C7AAB66-A6EA-4AE3-B8E2-EC4BD9FE1F01}" srcOrd="0" destOrd="2" presId="urn:microsoft.com/office/officeart/2005/8/layout/vList2"/>
    <dgm:cxn modelId="{CBD98987-AC63-4677-B80E-D25AE69C68E2}" type="presOf" srcId="{3DB96C4E-282C-4A75-B111-B1661151C512}" destId="{8C7AAB66-A6EA-4AE3-B8E2-EC4BD9FE1F01}" srcOrd="0" destOrd="5" presId="urn:microsoft.com/office/officeart/2005/8/layout/vList2"/>
    <dgm:cxn modelId="{F00C3A88-7C70-413B-B4A7-1F6F7A7F5B0E}" type="presOf" srcId="{9569C5C5-CA8A-43C3-B4F3-B175C570EB8B}" destId="{8C7AAB66-A6EA-4AE3-B8E2-EC4BD9FE1F01}" srcOrd="0" destOrd="0" presId="urn:microsoft.com/office/officeart/2005/8/layout/vList2"/>
    <dgm:cxn modelId="{85DF1B89-7B05-47AD-9FED-7AA984B24773}" type="presOf" srcId="{AB2CE4E3-1CD8-4737-83C4-E68638C4723F}" destId="{8C7AAB66-A6EA-4AE3-B8E2-EC4BD9FE1F01}" srcOrd="0" destOrd="8" presId="urn:microsoft.com/office/officeart/2005/8/layout/vList2"/>
    <dgm:cxn modelId="{A16C3889-4B64-44AA-B653-56F6F0298E34}" srcId="{DDC1560C-9630-418A-A063-323616AB878E}" destId="{2FE3B7E4-02BC-4441-A625-3FC59C8EED12}" srcOrd="0" destOrd="0" parTransId="{C168DC61-AE80-4916-9FF8-3CDAC4EEACBC}" sibTransId="{82D37437-71AB-4C98-8551-E95610309BD7}"/>
    <dgm:cxn modelId="{372A0E99-8C5C-41ED-9D36-2411D6D150A1}" type="presOf" srcId="{DDC1560C-9630-418A-A063-323616AB878E}" destId="{B1BDF8A6-89C0-4D86-ADE9-BF3D0E91D987}" srcOrd="0" destOrd="0" presId="urn:microsoft.com/office/officeart/2005/8/layout/vList2"/>
    <dgm:cxn modelId="{244F049B-6380-4CE6-8D27-2607DEB8C0FF}" srcId="{DDC1560C-9630-418A-A063-323616AB878E}" destId="{D60FABA5-ED2E-4E29-A35B-CFD5C4C51D66}" srcOrd="5" destOrd="0" parTransId="{24F36F93-538D-4B66-8522-86EC931F11CF}" sibTransId="{AFD62DFD-7F7C-49C1-BDEF-AD82CDE45718}"/>
    <dgm:cxn modelId="{C321A7C1-556C-4B26-BCDD-5FCA12F51FA5}" srcId="{7B7A111D-042F-4662-AA98-0D437842CBE1}" destId="{1B728420-2781-46D0-A3E0-78007F31AF42}" srcOrd="10" destOrd="0" parTransId="{A3ACA05E-7B6C-4186-8842-294D8DA955F9}" sibTransId="{0FFECD70-3239-408B-BBF9-CDD6FB58E4C0}"/>
    <dgm:cxn modelId="{576942CC-FA9D-4276-90F8-D95DEEF949F2}" srcId="{7B7A111D-042F-4662-AA98-0D437842CBE1}" destId="{3FBFDE08-2ACF-4C94-B7AD-0592258369B1}" srcOrd="11" destOrd="0" parTransId="{8EC197B4-782C-4027-9C3D-755EB191A131}" sibTransId="{B6D19D6E-C6AF-4E1D-963B-76A7D43F8B18}"/>
    <dgm:cxn modelId="{11EB47D3-47AE-4B9E-88E8-8E704E7C17AE}" srcId="{7B7A111D-042F-4662-AA98-0D437842CBE1}" destId="{3DB96C4E-282C-4A75-B111-B1661151C512}" srcOrd="5" destOrd="0" parTransId="{996BDBE3-8D42-4202-83EF-25A8A9F2E4F3}" sibTransId="{11658BA0-02B2-472B-82ED-5A50F0FFADCB}"/>
    <dgm:cxn modelId="{4F6947D5-93DE-42AB-AB46-EE58AF9F26E9}" type="presOf" srcId="{D60FABA5-ED2E-4E29-A35B-CFD5C4C51D66}" destId="{B5A6ECD8-B560-46BA-904F-52AF8B8DCB96}" srcOrd="0" destOrd="5" presId="urn:microsoft.com/office/officeart/2005/8/layout/vList2"/>
    <dgm:cxn modelId="{80A886E4-622F-462E-908A-744D65C704E8}" srcId="{628B0D0E-595E-44E1-AF35-50B3AA6D19D6}" destId="{7B7A111D-042F-4662-AA98-0D437842CBE1}" srcOrd="0" destOrd="0" parTransId="{703C0596-C592-47B3-BB1B-F386C42A7A25}" sibTransId="{9C8FDBD4-0784-4A64-8FE0-FB792C0D951F}"/>
    <dgm:cxn modelId="{88159AE6-C74A-4978-9F09-F6BD2BDA2913}" type="presOf" srcId="{99EBB28B-473D-4830-90AE-49CCEEF8FDE8}" destId="{B5A6ECD8-B560-46BA-904F-52AF8B8DCB96}" srcOrd="0" destOrd="2" presId="urn:microsoft.com/office/officeart/2005/8/layout/vList2"/>
    <dgm:cxn modelId="{91D41AED-1027-4019-9BE2-F0CE87CB3976}" srcId="{7B7A111D-042F-4662-AA98-0D437842CBE1}" destId="{FED28147-4806-4101-B3F0-1EE4FB7745B8}" srcOrd="9" destOrd="0" parTransId="{4DCAA7B8-80E0-4B0A-B754-3B01A8D512A8}" sibTransId="{C193CAAA-7385-4988-B107-FA7F34BB75C9}"/>
    <dgm:cxn modelId="{02B9EDF4-5E8D-4FF4-9144-255251B05B84}" type="presOf" srcId="{9C3D968C-F017-4421-9053-2178492D5BB0}" destId="{8C7AAB66-A6EA-4AE3-B8E2-EC4BD9FE1F01}" srcOrd="0" destOrd="6" presId="urn:microsoft.com/office/officeart/2005/8/layout/vList2"/>
    <dgm:cxn modelId="{1D0EA5F9-1CEB-442B-8666-CD6BCD3758F1}" srcId="{7B7A111D-042F-4662-AA98-0D437842CBE1}" destId="{AB2CE4E3-1CD8-4737-83C4-E68638C4723F}" srcOrd="8" destOrd="0" parTransId="{E2E20EC5-03D1-484B-BC61-9F1334863855}" sibTransId="{1A885E2B-BEAC-4363-8929-68BB42F4290B}"/>
    <dgm:cxn modelId="{CCA2B5FB-7B38-4FE8-B675-3EB28CAA1A96}" type="presOf" srcId="{3FBFDE08-2ACF-4C94-B7AD-0592258369B1}" destId="{8C7AAB66-A6EA-4AE3-B8E2-EC4BD9FE1F01}" srcOrd="0" destOrd="11" presId="urn:microsoft.com/office/officeart/2005/8/layout/vList2"/>
    <dgm:cxn modelId="{D7A26BFE-BB79-474E-82EE-ED58B7DB8F2C}" srcId="{DDC1560C-9630-418A-A063-323616AB878E}" destId="{62C1FCBB-6D39-4740-A3A6-6B6875A8BF93}" srcOrd="1" destOrd="0" parTransId="{38B65FE9-2F7E-41FC-A441-82069EECA9AC}" sibTransId="{FF6DA75C-FA29-42C4-AA97-425253C706AF}"/>
    <dgm:cxn modelId="{50EDFF86-1110-4082-9790-7EA3A99894AA}" type="presParOf" srcId="{D5C0F4AD-ED68-49C2-B751-3210FBE4B93F}" destId="{AEC3678A-B791-4BC6-A6D2-37E354D1B72A}" srcOrd="0" destOrd="0" presId="urn:microsoft.com/office/officeart/2005/8/layout/vList2"/>
    <dgm:cxn modelId="{AE896127-58FC-48CF-A093-A5F9DF1E445E}" type="presParOf" srcId="{D5C0F4AD-ED68-49C2-B751-3210FBE4B93F}" destId="{8C7AAB66-A6EA-4AE3-B8E2-EC4BD9FE1F01}" srcOrd="1" destOrd="0" presId="urn:microsoft.com/office/officeart/2005/8/layout/vList2"/>
    <dgm:cxn modelId="{6C099678-3246-4FE8-B0F4-1B1AC1234868}" type="presParOf" srcId="{D5C0F4AD-ED68-49C2-B751-3210FBE4B93F}" destId="{B1BDF8A6-89C0-4D86-ADE9-BF3D0E91D987}" srcOrd="2" destOrd="0" presId="urn:microsoft.com/office/officeart/2005/8/layout/vList2"/>
    <dgm:cxn modelId="{9CD1A41D-97B8-42F8-830A-65DCE6555FB3}" type="presParOf" srcId="{D5C0F4AD-ED68-49C2-B751-3210FBE4B93F}" destId="{B5A6ECD8-B560-46BA-904F-52AF8B8DCB9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C3678A-B791-4BC6-A6D2-37E354D1B72A}">
      <dsp:nvSpPr>
        <dsp:cNvPr id="0" name=""/>
        <dsp:cNvSpPr/>
      </dsp:nvSpPr>
      <dsp:spPr>
        <a:xfrm>
          <a:off x="0" y="51022"/>
          <a:ext cx="8638711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Utilize Up To $3.3M of FY 24 Economic Uncertainty Reserve Contribution for the following purposes:</a:t>
          </a:r>
        </a:p>
      </dsp:txBody>
      <dsp:txXfrm>
        <a:off x="15992" y="67014"/>
        <a:ext cx="8606727" cy="295616"/>
      </dsp:txXfrm>
    </dsp:sp>
    <dsp:sp modelId="{8C7AAB66-A6EA-4AE3-B8E2-EC4BD9FE1F01}">
      <dsp:nvSpPr>
        <dsp:cNvPr id="0" name=""/>
        <dsp:cNvSpPr/>
      </dsp:nvSpPr>
      <dsp:spPr>
        <a:xfrm>
          <a:off x="0" y="378622"/>
          <a:ext cx="8638711" cy="2144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279" tIns="17780" rIns="99568" bIns="1778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Symbol" panose="05050102010706020507" pitchFamily="18" charset="2"/>
            <a:buChar char=""/>
          </a:pPr>
          <a:r>
            <a:rPr lang="en-US" sz="1100" kern="1200" dirty="0"/>
            <a:t> $120,000 for the IT internship training program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Symbol" panose="05050102010706020507" pitchFamily="18" charset="2"/>
            <a:buChar char=""/>
          </a:pPr>
          <a:r>
            <a:rPr lang="en-US" sz="1100" kern="1200" dirty="0"/>
            <a:t> $250,000 for </a:t>
          </a:r>
          <a:r>
            <a:rPr lang="en-US" sz="1100" kern="1200" dirty="0" err="1"/>
            <a:t>RydeFreeRT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Symbol" panose="05050102010706020507" pitchFamily="18" charset="2"/>
            <a:buChar char=""/>
          </a:pPr>
          <a:r>
            <a:rPr lang="en-US" sz="1100" kern="1200" dirty="0"/>
            <a:t> $370,000 for Youth Program Scholarship Fund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Symbol" panose="05050102010706020507" pitchFamily="18" charset="2"/>
            <a:buChar char=""/>
          </a:pPr>
          <a:r>
            <a:rPr lang="en-US" sz="1100" kern="1200" dirty="0"/>
            <a:t> $300,000 for Community Center Fee Waivers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Symbol" panose="05050102010706020507" pitchFamily="18" charset="2"/>
            <a:buChar char=""/>
          </a:pPr>
          <a:r>
            <a:rPr lang="en-US" sz="1100" kern="1200" dirty="0"/>
            <a:t> $300,000 for Youth Sports Field Maintenance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Symbol" panose="05050102010706020507" pitchFamily="18" charset="2"/>
            <a:buChar char=""/>
          </a:pPr>
          <a:r>
            <a:rPr lang="en-US" sz="1100" kern="1200" dirty="0"/>
            <a:t> $250,000 for Northern Bike Trail Maintenance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Symbol" panose="05050102010706020507" pitchFamily="18" charset="2"/>
            <a:buChar char=""/>
          </a:pPr>
          <a:r>
            <a:rPr lang="en-US" sz="1100" kern="1200" dirty="0"/>
            <a:t> $600,000 for Neighborhood Development Action Team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Symbol" panose="05050102010706020507" pitchFamily="18" charset="2"/>
            <a:buChar char=""/>
          </a:pPr>
          <a:r>
            <a:rPr lang="en-US" sz="1100" kern="1200" dirty="0"/>
            <a:t> $102,000 for Arts Stabilization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Symbol" panose="05050102010706020507" pitchFamily="18" charset="2"/>
            <a:buChar char=""/>
          </a:pPr>
          <a:r>
            <a:rPr lang="en-US" sz="1100" kern="1200" dirty="0"/>
            <a:t> $200,000 for Digital Equity Response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Symbol" panose="05050102010706020507" pitchFamily="18" charset="2"/>
            <a:buChar char=""/>
          </a:pPr>
          <a:r>
            <a:rPr lang="en-US" sz="1100" kern="1200" dirty="0"/>
            <a:t> $500,000 for FUEL Network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Symbol" panose="05050102010706020507" pitchFamily="18" charset="2"/>
            <a:buChar char=""/>
          </a:pPr>
          <a:r>
            <a:rPr lang="en-US" sz="1100" kern="1200" dirty="0"/>
            <a:t> $100,000 for Fine &amp; Fee Justice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Symbol" panose="05050102010706020507" pitchFamily="18" charset="2"/>
            <a:buChar char=""/>
          </a:pPr>
          <a:r>
            <a:rPr lang="en-US" sz="1100" kern="1200" dirty="0"/>
            <a:t> $200,000 for Revenue Restoration for Parking Citation Fee</a:t>
          </a:r>
        </a:p>
      </dsp:txBody>
      <dsp:txXfrm>
        <a:off x="0" y="378622"/>
        <a:ext cx="8638711" cy="2144520"/>
      </dsp:txXfrm>
    </dsp:sp>
    <dsp:sp modelId="{B1BDF8A6-89C0-4D86-ADE9-BF3D0E91D987}">
      <dsp:nvSpPr>
        <dsp:cNvPr id="0" name=""/>
        <dsp:cNvSpPr/>
      </dsp:nvSpPr>
      <dsp:spPr>
        <a:xfrm>
          <a:off x="0" y="2523142"/>
          <a:ext cx="8638711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Direct City Manager to:</a:t>
          </a:r>
        </a:p>
      </dsp:txBody>
      <dsp:txXfrm>
        <a:off x="15992" y="2539134"/>
        <a:ext cx="8606727" cy="295616"/>
      </dsp:txXfrm>
    </dsp:sp>
    <dsp:sp modelId="{B5A6ECD8-B560-46BA-904F-52AF8B8DCB96}">
      <dsp:nvSpPr>
        <dsp:cNvPr id="0" name=""/>
        <dsp:cNvSpPr/>
      </dsp:nvSpPr>
      <dsp:spPr>
        <a:xfrm>
          <a:off x="0" y="2850742"/>
          <a:ext cx="8638711" cy="1246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279" tIns="17780" rIns="99568" bIns="1778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Symbol" panose="05050102010706020507" pitchFamily="18" charset="2"/>
            <a:buChar char=""/>
          </a:pPr>
          <a:r>
            <a:rPr lang="en-US" sz="1100" kern="1200" dirty="0"/>
            <a:t>Restore the Language Access Coordinator position utilizing existing budgeted funds for language access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Symbol" panose="05050102010706020507" pitchFamily="18" charset="2"/>
            <a:buChar char=""/>
          </a:pPr>
          <a:r>
            <a:rPr lang="en-US" sz="1100" kern="1200" dirty="0"/>
            <a:t>Restore $87,000 in funding for the SMUD Museum of Science and Curiosity in the Community Center Fund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Symbol" panose="05050102010706020507" pitchFamily="18" charset="2"/>
            <a:buChar char=""/>
          </a:pPr>
          <a:r>
            <a:rPr lang="en-US" sz="1100" kern="1200"/>
            <a:t>Restore $87,000 in funding for the Sacramento History Alliance in the Community Center Fund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Symbol" panose="05050102010706020507" pitchFamily="18" charset="2"/>
            <a:buChar char=""/>
          </a:pPr>
          <a:r>
            <a:rPr lang="en-US" sz="1100" kern="1200"/>
            <a:t>Modernize the Home Occupation Permit Fee program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Symbol" panose="05050102010706020507" pitchFamily="18" charset="2"/>
            <a:buChar char=""/>
          </a:pPr>
          <a:r>
            <a:rPr lang="en-US" sz="1100" kern="1200" dirty="0"/>
            <a:t>Establish a fee waiver or relief program for low-income seniors for the Sidewalk Repair Administration Fee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Symbol" panose="05050102010706020507" pitchFamily="18" charset="2"/>
            <a:buChar char=""/>
          </a:pPr>
          <a:r>
            <a:rPr lang="en-US" sz="1100" kern="1200" dirty="0">
              <a:solidFill>
                <a:srgbClr val="FF0000"/>
              </a:solidFill>
            </a:rPr>
            <a:t>Up to $16,000 for the Measure U Committee to conduct community focus groups – B&amp;A May 28</a:t>
          </a:r>
          <a:r>
            <a:rPr lang="en-US" sz="1100" kern="1200" baseline="30000" dirty="0">
              <a:solidFill>
                <a:srgbClr val="FF0000"/>
              </a:solidFill>
            </a:rPr>
            <a:t>th</a:t>
          </a:r>
          <a:r>
            <a:rPr lang="en-US" sz="1100" kern="1200" dirty="0">
              <a:solidFill>
                <a:srgbClr val="FF0000"/>
              </a:solidFill>
            </a:rPr>
            <a:t> Action - Unspent contract funds identified in Participatory Budget MYOP.</a:t>
          </a:r>
        </a:p>
      </dsp:txBody>
      <dsp:txXfrm>
        <a:off x="0" y="2850742"/>
        <a:ext cx="8638711" cy="12461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0.41298</cdr:x>
      <cdr:y>0.39972</cdr:y>
    </cdr:from>
    <cdr:to>
      <cdr:x>0.58702</cdr:x>
      <cdr:y>0.60028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83CC61B-87DE-8C8E-3DFE-92BD4D3EA9BD}"/>
            </a:ext>
          </a:extLst>
        </cdr:cNvPr>
        <cdr:cNvSpPr txBox="1"/>
      </cdr:nvSpPr>
      <cdr:spPr>
        <a:xfrm xmlns:a="http://schemas.openxmlformats.org/drawingml/2006/main">
          <a:off x="2335505" y="1335489"/>
          <a:ext cx="984202" cy="6700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800" b="1" dirty="0"/>
            <a:t>TOTAL: $66.8M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91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c6f73a04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c6f73a04f_0_0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1132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836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338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461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rgbClr val="2A3B66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bg>
      <p:bgPr>
        <a:solidFill>
          <a:srgbClr val="2A3B66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9884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bg>
      <p:bgPr>
        <a:solidFill>
          <a:srgbClr val="2A3B66"/>
        </a:soli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47546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bg>
      <p:bgPr>
        <a:solidFill>
          <a:srgbClr val="2A3B66"/>
        </a:soli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23903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rgbClr val="2A3B66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62" r:id="rId2"/>
    <p:sldLayoutId id="2147483663" r:id="rId3"/>
    <p:sldLayoutId id="2147483664" r:id="rId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9DC6E9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1F852C8E-19FA-4E68-AF26-B59EB7BAB3C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490" t="7848" r="9368"/>
          <a:stretch/>
        </p:blipFill>
        <p:spPr>
          <a:xfrm>
            <a:off x="0" y="2740233"/>
            <a:ext cx="9144000" cy="2403267"/>
          </a:xfrm>
          <a:prstGeom prst="rect">
            <a:avLst/>
          </a:prstGeom>
          <a:effectLst>
            <a:glow rad="127000">
              <a:srgbClr val="E6E6E6">
                <a:alpha val="20000"/>
              </a:srgbClr>
            </a:glow>
            <a:softEdge rad="0"/>
          </a:effectLst>
        </p:spPr>
      </p:pic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xfrm>
            <a:off x="446475" y="3729345"/>
            <a:ext cx="8564902" cy="104621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Fiscal Year 2024/25 Final Budget Review and Adoption</a:t>
            </a:r>
          </a:p>
        </p:txBody>
      </p:sp>
      <p:pic>
        <p:nvPicPr>
          <p:cNvPr id="9" name="Picture 8" descr="City of Sacramento logo">
            <a:extLst>
              <a:ext uri="{FF2B5EF4-FFF2-40B4-BE49-F238E27FC236}">
                <a16:creationId xmlns:a16="http://schemas.microsoft.com/office/drawing/2014/main" id="{7531B5CC-81B6-4E47-9813-2CAF857CA47E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37093" y="232573"/>
            <a:ext cx="2478883" cy="954132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BC6D508-E2BA-41F3-870E-604887828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446475" y="3664568"/>
            <a:ext cx="0" cy="1046215"/>
          </a:xfrm>
          <a:prstGeom prst="line">
            <a:avLst/>
          </a:prstGeom>
          <a:ln w="28575" cap="rnd">
            <a:solidFill>
              <a:srgbClr val="EAC9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8A6C5-E930-1A7E-4FC2-CA98060C9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500" y="1830600"/>
            <a:ext cx="4045200" cy="1482300"/>
          </a:xfrm>
        </p:spPr>
        <p:txBody>
          <a:bodyPr anchor="ctr"/>
          <a:lstStyle/>
          <a:p>
            <a:r>
              <a:rPr lang="en-US" dirty="0"/>
              <a:t>Thank You!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DE2D16-8E6F-F604-9129-3CD80D385E9D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Mayor &amp; Council</a:t>
            </a:r>
          </a:p>
          <a:p>
            <a:endParaRPr lang="en-US" dirty="0"/>
          </a:p>
          <a:p>
            <a:r>
              <a:rPr lang="en-US" dirty="0"/>
              <a:t>City Manager &amp; Executive Team</a:t>
            </a:r>
          </a:p>
          <a:p>
            <a:endParaRPr lang="en-US" dirty="0"/>
          </a:p>
          <a:p>
            <a:r>
              <a:rPr lang="en-US" dirty="0"/>
              <a:t>Budget Team</a:t>
            </a:r>
          </a:p>
          <a:p>
            <a:endParaRPr lang="en-US" dirty="0"/>
          </a:p>
          <a:p>
            <a:r>
              <a:rPr lang="en-US" dirty="0"/>
              <a:t>Department Heads</a:t>
            </a:r>
          </a:p>
          <a:p>
            <a:endParaRPr lang="en-US" dirty="0"/>
          </a:p>
          <a:p>
            <a:r>
              <a:rPr lang="en-US" dirty="0"/>
              <a:t>Department Staff</a:t>
            </a:r>
          </a:p>
          <a:p>
            <a:endParaRPr lang="en-US" dirty="0"/>
          </a:p>
          <a:p>
            <a:r>
              <a:rPr lang="en-US" dirty="0"/>
              <a:t>Advisory Committees</a:t>
            </a:r>
          </a:p>
          <a:p>
            <a:endParaRPr lang="en-US" dirty="0"/>
          </a:p>
          <a:p>
            <a:r>
              <a:rPr lang="en-US" dirty="0"/>
              <a:t>Members of the Public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9BD5FA-CA9C-A7F7-3119-7EF2731D55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10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1377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DE40E-A655-D8AB-F3D2-52CDA320D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138" y="1780441"/>
            <a:ext cx="2808000" cy="1582618"/>
          </a:xfrm>
        </p:spPr>
        <p:txBody>
          <a:bodyPr/>
          <a:lstStyle/>
          <a:p>
            <a:pPr algn="ctr"/>
            <a:r>
              <a:rPr lang="en-US" sz="4000" dirty="0"/>
              <a:t>Budget Hearings Schedule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A716E3-81C9-9D0E-4EE0-3AA8FD7A51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01923" y="725903"/>
            <a:ext cx="5770317" cy="3163500"/>
          </a:xfrm>
        </p:spPr>
        <p:txBody>
          <a:bodyPr/>
          <a:lstStyle/>
          <a:p>
            <a:r>
              <a:rPr lang="en-US"/>
              <a:t>Week of April 29</a:t>
            </a:r>
            <a:r>
              <a:rPr lang="en-US" baseline="30000"/>
              <a:t>th</a:t>
            </a:r>
            <a:r>
              <a:rPr lang="en-US"/>
              <a:t> – Release of Proposed Budget</a:t>
            </a:r>
          </a:p>
          <a:p>
            <a:r>
              <a:rPr lang="en-US"/>
              <a:t>May 7, 2024 – Proposed Budget Overview</a:t>
            </a:r>
          </a:p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FB532E-B45A-2520-1F2F-60D086F749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</a:t>
            </a:fld>
            <a:endParaRPr lang="en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A936369-0E01-AD03-E94A-58516F9F05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43736"/>
              </p:ext>
            </p:extLst>
          </p:nvPr>
        </p:nvGraphicFramePr>
        <p:xfrm>
          <a:off x="3413827" y="331903"/>
          <a:ext cx="5546508" cy="436372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287316">
                  <a:extLst>
                    <a:ext uri="{9D8B030D-6E8A-4147-A177-3AD203B41FA5}">
                      <a16:colId xmlns:a16="http://schemas.microsoft.com/office/drawing/2014/main" val="3484023741"/>
                    </a:ext>
                  </a:extLst>
                </a:gridCol>
                <a:gridCol w="2259192">
                  <a:extLst>
                    <a:ext uri="{9D8B030D-6E8A-4147-A177-3AD203B41FA5}">
                      <a16:colId xmlns:a16="http://schemas.microsoft.com/office/drawing/2014/main" val="503700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Date / Meeting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bg1"/>
                          </a:solidFill>
                        </a:rPr>
                        <a:t>Subject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68602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chemeClr val="bg2"/>
                          </a:solidFill>
                        </a:rPr>
                        <a:t>Week of April 29,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chemeClr val="bg2"/>
                          </a:solidFill>
                        </a:rPr>
                        <a:t>Release of Proposed Budget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78185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chemeClr val="bg2"/>
                          </a:solidFill>
                        </a:rPr>
                        <a:t>May 7, 2024 – 11AM B&amp;A Committee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chemeClr val="bg2"/>
                          </a:solidFill>
                        </a:rPr>
                        <a:t>Proposed Budget Overview</a:t>
                      </a:r>
                    </a:p>
                    <a:p>
                      <a:r>
                        <a:rPr lang="en-US" sz="1100">
                          <a:solidFill>
                            <a:schemeClr val="bg2"/>
                          </a:solidFill>
                        </a:rPr>
                        <a:t>Review of Fees &amp; Charges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24292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chemeClr val="bg2"/>
                          </a:solidFill>
                        </a:rPr>
                        <a:t>May 7, 2024 – 5PM Council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>
                          <a:solidFill>
                            <a:schemeClr val="bg2"/>
                          </a:solidFill>
                        </a:rPr>
                        <a:t>Proposed Budget Hearing: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>
                          <a:solidFill>
                            <a:schemeClr val="bg2"/>
                          </a:solidFill>
                        </a:rPr>
                        <a:t>Budget Overview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>
                          <a:solidFill>
                            <a:schemeClr val="bg2"/>
                          </a:solidFill>
                        </a:rPr>
                        <a:t>Community Services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>
                          <a:solidFill>
                            <a:schemeClr val="bg2"/>
                          </a:solidFill>
                        </a:rPr>
                        <a:t>Internal Services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>
                          <a:solidFill>
                            <a:schemeClr val="bg2"/>
                          </a:solidFill>
                        </a:rPr>
                        <a:t>Municipal Services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>
                          <a:solidFill>
                            <a:schemeClr val="bg2"/>
                          </a:solidFill>
                        </a:rPr>
                        <a:t>Public Safety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72435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2"/>
                          </a:solidFill>
                        </a:rPr>
                        <a:t>May 14, 2024 – 2PM Council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2"/>
                          </a:solidFill>
                        </a:rPr>
                        <a:t>Proposed Budget Hearing: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bg2"/>
                          </a:solidFill>
                        </a:rPr>
                        <a:t>Fees &amp; Charges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solidFill>
                            <a:schemeClr val="bg2"/>
                          </a:solidFill>
                        </a:rPr>
                        <a:t>Capital Plan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bg2"/>
                          </a:solidFill>
                        </a:rPr>
                        <a:t>Pilot Equity Analysis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037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2"/>
                          </a:solidFill>
                        </a:rPr>
                        <a:t>May 20, 2024 – 5:30PM Measure U Commission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2"/>
                          </a:solidFill>
                        </a:rPr>
                        <a:t>Proposed Budget Overview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6775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2"/>
                          </a:solidFill>
                        </a:rPr>
                        <a:t>May 21, 2024 – 5PM Council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2"/>
                          </a:solidFill>
                        </a:rPr>
                        <a:t>Proposed Budget Hearing: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solidFill>
                            <a:schemeClr val="bg2"/>
                          </a:solidFill>
                        </a:rPr>
                        <a:t>Budget Deliberations &amp; Council Direction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5924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2"/>
                          </a:solidFill>
                        </a:rPr>
                        <a:t>June 11, 2024 – Council – 5PM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2"/>
                          </a:solidFill>
                        </a:rPr>
                        <a:t>Final Budget Review and Adoption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899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1412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D3A04-2EF1-A73D-F18A-42149CD62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214" y="1444171"/>
            <a:ext cx="4045200" cy="2200218"/>
          </a:xfrm>
        </p:spPr>
        <p:txBody>
          <a:bodyPr anchor="ctr"/>
          <a:lstStyle/>
          <a:p>
            <a:r>
              <a:rPr lang="en-US" dirty="0"/>
              <a:t>Final </a:t>
            </a:r>
            <a:br>
              <a:rPr lang="en-US" dirty="0"/>
            </a:br>
            <a:r>
              <a:rPr lang="en-US" dirty="0"/>
              <a:t>Budget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70E37E-D5A2-9012-E350-01EEBAA6D5C3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960891" y="267478"/>
            <a:ext cx="3837000" cy="4540898"/>
          </a:xfrm>
        </p:spPr>
        <p:txBody>
          <a:bodyPr/>
          <a:lstStyle/>
          <a:p>
            <a:r>
              <a:rPr lang="en-US" dirty="0"/>
              <a:t>$1.6 Billion All Funds</a:t>
            </a:r>
          </a:p>
          <a:p>
            <a:endParaRPr lang="en-US" dirty="0"/>
          </a:p>
          <a:p>
            <a:r>
              <a:rPr lang="en-US" dirty="0"/>
              <a:t>$847 Million General/Measure U Funds</a:t>
            </a:r>
          </a:p>
          <a:p>
            <a:endParaRPr lang="en-US" dirty="0"/>
          </a:p>
          <a:p>
            <a:r>
              <a:rPr lang="en-US" dirty="0"/>
              <a:t>Closes $66 Million funding gap without eliminating filled positions</a:t>
            </a:r>
          </a:p>
          <a:p>
            <a:endParaRPr lang="en-US" dirty="0"/>
          </a:p>
          <a:p>
            <a:r>
              <a:rPr lang="en-US" dirty="0"/>
              <a:t>Incorporates Council’s May 21</a:t>
            </a:r>
            <a:r>
              <a:rPr lang="en-US" baseline="30000" dirty="0"/>
              <a:t>st</a:t>
            </a:r>
            <a:r>
              <a:rPr lang="en-US" dirty="0"/>
              <a:t> action incorporating the Mayor’s Memo into the Proposed Budget and Budget &amp; Audit Committee’s May 28</a:t>
            </a:r>
            <a:r>
              <a:rPr lang="en-US" baseline="30000" dirty="0"/>
              <a:t>th</a:t>
            </a:r>
            <a:r>
              <a:rPr lang="en-US" dirty="0"/>
              <a:t> action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8C2673-DA3E-7CE4-413F-1CE45F05C2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93822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CAC45-DB34-F574-EAB1-6838B0BE7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the Gap (millions)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02C8D9-BE10-9EB4-3636-766674AE19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</a:t>
            </a:fld>
            <a:endParaRPr lang="en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F7BE293-CC44-BCB7-AA42-59A18E89B9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128425"/>
              </p:ext>
            </p:extLst>
          </p:nvPr>
        </p:nvGraphicFramePr>
        <p:xfrm>
          <a:off x="1173990" y="896678"/>
          <a:ext cx="6675120" cy="396240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3931920">
                  <a:extLst>
                    <a:ext uri="{9D8B030D-6E8A-4147-A177-3AD203B41FA5}">
                      <a16:colId xmlns:a16="http://schemas.microsoft.com/office/drawing/2014/main" val="86003801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77315601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345368985"/>
                    </a:ext>
                  </a:extLst>
                </a:gridCol>
              </a:tblGrid>
              <a:tr h="494306">
                <a:tc>
                  <a:txBody>
                    <a:bodyPr/>
                    <a:lstStyle/>
                    <a:p>
                      <a:endParaRPr lang="en-US" sz="1200" dirty="0"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2"/>
                          </a:solidFill>
                        </a:rPr>
                        <a:t>FY25 Budget</a:t>
                      </a:r>
                      <a:endParaRPr lang="en-US" sz="1200" dirty="0">
                        <a:solidFill>
                          <a:schemeClr val="bg2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2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FTE Impact vs FY24 Midyear Forecast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211076"/>
                  </a:ext>
                </a:extLst>
              </a:tr>
              <a:tr h="211845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chemeClr val="bg2"/>
                          </a:solidFill>
                        </a:rPr>
                        <a:t>Projected FY25 Surplus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/ (Deficit)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2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sym typeface="Arial"/>
                        </a:rPr>
                        <a:t>($66.0)</a:t>
                      </a:r>
                      <a:endParaRPr kumimoji="0" lang="en-US" sz="12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  <a:sym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  <a:sym typeface="Arial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294754"/>
                  </a:ext>
                </a:extLst>
              </a:tr>
              <a:tr h="211845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chemeClr val="bg2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Citywide Revenue/Expense Adjustments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  <a:sym typeface="Arial"/>
                        </a:rPr>
                        <a:t>$4.7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  <a:sym typeface="Arial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0509286"/>
                  </a:ext>
                </a:extLst>
              </a:tr>
              <a:tr h="211845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chemeClr val="bg2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Department Augmentations/Adjustments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  <a:sym typeface="Arial"/>
                        </a:rPr>
                        <a:t>($2.4)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  <a:sym typeface="Arial"/>
                        </a:rPr>
                        <a:t>(18.81)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0843737"/>
                  </a:ext>
                </a:extLst>
              </a:tr>
              <a:tr h="211845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chemeClr val="bg2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Citywide Strategies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  <a:sym typeface="Arial"/>
                        </a:rPr>
                        <a:t>$33.7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  <a:sym typeface="Arial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3235931"/>
                  </a:ext>
                </a:extLst>
              </a:tr>
              <a:tr h="211845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chemeClr val="bg2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Departmental Revenue Increases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  <a:sym typeface="Arial"/>
                        </a:rPr>
                        <a:t>$14.9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  <a:sym typeface="Arial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7825667"/>
                  </a:ext>
                </a:extLst>
              </a:tr>
              <a:tr h="211845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chemeClr val="bg2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Level 1 Reductions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  <a:sym typeface="Arial"/>
                        </a:rPr>
                        <a:t>$17.0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  <a:sym typeface="Arial"/>
                        </a:rPr>
                        <a:t>(23.15)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4082562"/>
                  </a:ext>
                </a:extLst>
              </a:tr>
              <a:tr h="211845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chemeClr val="bg2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Level 2 Reductions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  <a:sym typeface="Arial"/>
                        </a:rPr>
                        <a:t>$4.0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  <a:sym typeface="Arial"/>
                        </a:rPr>
                        <a:t>(21.05)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671599"/>
                  </a:ext>
                </a:extLst>
              </a:tr>
              <a:tr h="211845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chemeClr val="bg2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Salary Savings Adjustments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  <a:sym typeface="Arial"/>
                        </a:rPr>
                        <a:t>($5.2)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  <a:sym typeface="Arial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1847048"/>
                  </a:ext>
                </a:extLst>
              </a:tr>
              <a:tr h="2353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i="0" u="none" strike="noStrike" cap="none" dirty="0">
                          <a:solidFill>
                            <a:schemeClr val="bg2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  <a:sym typeface="Arial"/>
                        </a:rPr>
                        <a:t>May 21 Council 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i="0" u="none" strike="noStrike" cap="none" noProof="0" dirty="0">
                          <a:solidFill>
                            <a:schemeClr val="bg2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  <a:sym typeface="Arial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i="0" u="none" strike="noStrike" cap="none" noProof="0" dirty="0">
                          <a:solidFill>
                            <a:schemeClr val="bg2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  <a:sym typeface="Arial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8851586"/>
                  </a:ext>
                </a:extLst>
              </a:tr>
              <a:tr h="2353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i="0" u="none" strike="noStrike" cap="none" dirty="0">
                          <a:solidFill>
                            <a:schemeClr val="bg2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  <a:sym typeface="Arial"/>
                        </a:rPr>
                        <a:t>May 28 Budget &amp; Audit Committee 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i="0" u="none" strike="noStrike" cap="none" noProof="0" dirty="0">
                          <a:solidFill>
                            <a:schemeClr val="bg2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  <a:sym typeface="Arial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i="0" u="none" strike="noStrike" cap="none" noProof="0" dirty="0">
                          <a:solidFill>
                            <a:schemeClr val="bg2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  <a:sym typeface="Arial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7893260"/>
                  </a:ext>
                </a:extLst>
              </a:tr>
              <a:tr h="2353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i="0" u="none" strike="noStrike" cap="none" dirty="0">
                          <a:solidFill>
                            <a:schemeClr val="bg2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  <a:sym typeface="Arial"/>
                        </a:rPr>
                        <a:t>Other Technical Adjustments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i="0" u="none" strike="noStrike" cap="none" noProof="0" dirty="0">
                          <a:solidFill>
                            <a:schemeClr val="bg2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  <a:sym typeface="Arial"/>
                        </a:rPr>
                        <a:t>$0.1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i="0" u="none" strike="noStrike" cap="none" noProof="0" dirty="0">
                          <a:solidFill>
                            <a:schemeClr val="bg2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  <a:sym typeface="Arial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9693429"/>
                  </a:ext>
                </a:extLst>
              </a:tr>
              <a:tr h="2353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bg2"/>
                          </a:solidFill>
                        </a:rPr>
                        <a:t>FY25 Budget Surplus 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/ (Deficit)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  <a:sym typeface="Arial"/>
                        </a:rPr>
                        <a:t>$0.8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  <a:sym typeface="Arial"/>
                        </a:rPr>
                        <a:t>(63.01)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9575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2800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43CE6-2C91-27FB-36EB-6341B6DCA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Reduction Plan – One-Time &amp; Ongoing Strategies (millions)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ADD84A0-C3FB-48CF-9D17-49BFB79C94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D4C30A-FF6C-630C-98B2-408A00A71108}"/>
              </a:ext>
            </a:extLst>
          </p:cNvPr>
          <p:cNvSpPr txBox="1"/>
          <p:nvPr/>
        </p:nvSpPr>
        <p:spPr>
          <a:xfrm>
            <a:off x="1238977" y="4582626"/>
            <a:ext cx="66660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One-time balancing strategies will need to be covered in the following Fiscal Year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094A0CC-6284-6233-EED4-983F97B0F2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2198656"/>
              </p:ext>
            </p:extLst>
          </p:nvPr>
        </p:nvGraphicFramePr>
        <p:xfrm>
          <a:off x="1413804" y="970671"/>
          <a:ext cx="5655212" cy="33410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41457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226DE-C135-544B-D548-2F450B85A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to Final Budget Changes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75723D9-2CD4-5602-C721-A5772E0203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6</a:t>
            </a:fld>
            <a:endParaRPr lang="en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358C655-E4BB-4990-AFF0-1C438E5C4D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4916002"/>
              </p:ext>
            </p:extLst>
          </p:nvPr>
        </p:nvGraphicFramePr>
        <p:xfrm>
          <a:off x="219150" y="672912"/>
          <a:ext cx="8638711" cy="41479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9231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6415D-EA5C-C130-076E-EE0311BB0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Updated G/MU Fund 5-Year Forecast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10D00BD-608C-CF96-1500-ADC1B93E3C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35742E2-195F-91F3-FB58-90E9A1A0B8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605081"/>
              </p:ext>
            </p:extLst>
          </p:nvPr>
        </p:nvGraphicFramePr>
        <p:xfrm>
          <a:off x="1118381" y="966070"/>
          <a:ext cx="6907237" cy="3211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324DA976-1F19-E89B-08A9-978E8FF55983}"/>
              </a:ext>
            </a:extLst>
          </p:cNvPr>
          <p:cNvSpPr txBox="1"/>
          <p:nvPr/>
        </p:nvSpPr>
        <p:spPr>
          <a:xfrm>
            <a:off x="304800" y="4430233"/>
            <a:ext cx="8385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Does </a:t>
            </a:r>
            <a:r>
              <a:rPr lang="en-US" b="1" dirty="0">
                <a:solidFill>
                  <a:srgbClr val="FF0000"/>
                </a:solidFill>
              </a:rPr>
              <a:t>NOT</a:t>
            </a:r>
            <a:r>
              <a:rPr lang="en-US" b="1" dirty="0"/>
              <a:t> include State HHAP funding after FY2024/25</a:t>
            </a:r>
          </a:p>
        </p:txBody>
      </p:sp>
    </p:spTree>
    <p:extLst>
      <p:ext uri="{BB962C8B-B14F-4D97-AF65-F5344CB8AC3E}">
        <p14:creationId xmlns:p14="http://schemas.microsoft.com/office/powerpoint/2010/main" val="1861071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1F0C8-6A61-F316-1CD9-9133FB3DB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To Economic Uncertainty Reserve (millions)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0E6EA1D-2875-30C4-CA55-152A67CE21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8</a:t>
            </a:fld>
            <a:endParaRPr lang="en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615FF29-75D0-EB9D-B693-8D026190D5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52578997"/>
              </p:ext>
            </p:extLst>
          </p:nvPr>
        </p:nvGraphicFramePr>
        <p:xfrm>
          <a:off x="4850779" y="789930"/>
          <a:ext cx="3797036" cy="412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BA9B580-3B44-D23A-0336-88EB9C8199C1}"/>
              </a:ext>
            </a:extLst>
          </p:cNvPr>
          <p:cNvSpPr txBox="1"/>
          <p:nvPr/>
        </p:nvSpPr>
        <p:spPr>
          <a:xfrm>
            <a:off x="176222" y="789930"/>
            <a:ext cx="447375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Suspending the FY25 EUR contribution and $3.3 million of the FY24 EUR contribution will leave the EUR balance at the end of FY25:</a:t>
            </a:r>
          </a:p>
          <a:p>
            <a:endParaRPr lang="en-US" sz="1800" dirty="0"/>
          </a:p>
          <a:p>
            <a:pPr marL="285750" indent="-285750">
              <a:buFontTx/>
              <a:buChar char="-"/>
            </a:pPr>
            <a:r>
              <a:rPr lang="en-US" sz="1800" dirty="0"/>
              <a:t>$6.5 million below the minimum balance as established by Council policy.</a:t>
            </a:r>
          </a:p>
          <a:p>
            <a:pPr marL="285750" indent="-285750">
              <a:buFontTx/>
              <a:buChar char="-"/>
            </a:pPr>
            <a:endParaRPr lang="en-US" sz="1800" dirty="0"/>
          </a:p>
          <a:p>
            <a:pPr marL="285750" indent="-285750">
              <a:buFontTx/>
              <a:buChar char="-"/>
            </a:pPr>
            <a:r>
              <a:rPr lang="en-US" sz="1800" dirty="0"/>
              <a:t>$63.8 million below the target balance as established by Council policy.</a:t>
            </a:r>
          </a:p>
          <a:p>
            <a:pPr marL="285750" indent="-285750">
              <a:buFontTx/>
              <a:buChar char="-"/>
            </a:pPr>
            <a:endParaRPr lang="en-US" sz="1800" dirty="0"/>
          </a:p>
          <a:p>
            <a:r>
              <a:rPr lang="en-US" sz="1800" dirty="0"/>
              <a:t>A lower EUR balance results in the City being more vulnerable during an economic downturn.</a:t>
            </a:r>
          </a:p>
        </p:txBody>
      </p:sp>
    </p:spTree>
    <p:extLst>
      <p:ext uri="{BB962C8B-B14F-4D97-AF65-F5344CB8AC3E}">
        <p14:creationId xmlns:p14="http://schemas.microsoft.com/office/powerpoint/2010/main" val="2641007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DD612-F7E1-1F19-C011-4F2B354C9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078" y="2095050"/>
            <a:ext cx="2808000" cy="953400"/>
          </a:xfrm>
        </p:spPr>
        <p:txBody>
          <a:bodyPr anchor="ctr"/>
          <a:lstStyle/>
          <a:p>
            <a:pPr algn="ctr"/>
            <a:r>
              <a:rPr lang="en-US" sz="4000" dirty="0"/>
              <a:t>Upcoming Challenges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C0E0E-006F-5BD4-F4AE-C44E53610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79017" y="257443"/>
            <a:ext cx="5610097" cy="4628615"/>
          </a:xfrm>
        </p:spPr>
        <p:txBody>
          <a:bodyPr anchor="ctr"/>
          <a:lstStyle/>
          <a:p>
            <a:pPr>
              <a:buClr>
                <a:schemeClr val="bg2"/>
              </a:buClr>
              <a:buSzPct val="75000"/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bg2"/>
              </a:solidFill>
            </a:endParaRPr>
          </a:p>
          <a:p>
            <a:pPr>
              <a:buClr>
                <a:schemeClr val="bg2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/>
                </a:solidFill>
              </a:rPr>
              <a:t>Structural Budget Deficit</a:t>
            </a:r>
          </a:p>
          <a:p>
            <a:pPr lvl="1">
              <a:spcBef>
                <a:spcPts val="0"/>
              </a:spcBef>
              <a:buClr>
                <a:schemeClr val="bg2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/>
                </a:solidFill>
              </a:rPr>
              <a:t>Imbalance between expense &amp; revenue growth</a:t>
            </a:r>
          </a:p>
          <a:p>
            <a:pPr lvl="1">
              <a:spcBef>
                <a:spcPts val="0"/>
              </a:spcBef>
              <a:buClr>
                <a:schemeClr val="bg2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/>
                </a:solidFill>
              </a:rPr>
              <a:t>Future labor agreement costs</a:t>
            </a:r>
          </a:p>
          <a:p>
            <a:pPr lvl="1">
              <a:spcBef>
                <a:spcPts val="0"/>
              </a:spcBef>
              <a:buClr>
                <a:schemeClr val="bg2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/>
                </a:solidFill>
              </a:rPr>
              <a:t>Increasing insurance costs</a:t>
            </a:r>
          </a:p>
          <a:p>
            <a:pPr lvl="1">
              <a:spcBef>
                <a:spcPts val="0"/>
              </a:spcBef>
              <a:buClr>
                <a:schemeClr val="bg2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/>
                </a:solidFill>
              </a:rPr>
              <a:t>Future of State homelessness funding to cities (HHAP)</a:t>
            </a:r>
          </a:p>
          <a:p>
            <a:pPr>
              <a:buClr>
                <a:schemeClr val="bg2"/>
              </a:buClr>
              <a:buSzPct val="75000"/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bg2"/>
              </a:solidFill>
            </a:endParaRPr>
          </a:p>
          <a:p>
            <a:pPr>
              <a:buClr>
                <a:schemeClr val="bg2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/>
                </a:solidFill>
              </a:rPr>
              <a:t>Unfunded liabilities</a:t>
            </a:r>
            <a:endParaRPr lang="en-US" sz="1400" dirty="0">
              <a:solidFill>
                <a:schemeClr val="bg2"/>
              </a:solidFill>
            </a:endParaRPr>
          </a:p>
          <a:p>
            <a:pPr lvl="1">
              <a:spcBef>
                <a:spcPts val="0"/>
              </a:spcBef>
              <a:buClr>
                <a:schemeClr val="bg2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/>
                </a:solidFill>
              </a:rPr>
              <a:t>$1.4 Billion Capital</a:t>
            </a:r>
          </a:p>
          <a:p>
            <a:pPr lvl="1">
              <a:spcBef>
                <a:spcPts val="0"/>
              </a:spcBef>
              <a:buClr>
                <a:schemeClr val="bg2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/>
                </a:solidFill>
              </a:rPr>
              <a:t>$1.4 Billion Pension</a:t>
            </a:r>
          </a:p>
          <a:p>
            <a:pPr lvl="1">
              <a:spcBef>
                <a:spcPts val="0"/>
              </a:spcBef>
              <a:buClr>
                <a:schemeClr val="bg2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/>
                </a:solidFill>
              </a:rPr>
              <a:t>$0.2 Billion OPEB</a:t>
            </a:r>
          </a:p>
          <a:p>
            <a:pPr marL="152400" indent="0">
              <a:buClr>
                <a:schemeClr val="bg2"/>
              </a:buClr>
              <a:buSzPct val="75000"/>
              <a:buNone/>
            </a:pPr>
            <a:endParaRPr lang="en-US" sz="1800" dirty="0">
              <a:solidFill>
                <a:schemeClr val="bg2"/>
              </a:solidFill>
            </a:endParaRPr>
          </a:p>
          <a:p>
            <a:pPr>
              <a:buClr>
                <a:schemeClr val="bg2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/>
                </a:solidFill>
              </a:rPr>
              <a:t>Risk of recession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2EA8EC-CA05-F8C8-C308-DC1214DD2D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9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506400068"/>
      </p:ext>
    </p:extLst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Custom 1">
      <a:majorFont>
        <a:latin typeface="Gill Sans Display MT Pro BdCn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001B8B8384794784763F43A5258C87" ma:contentTypeVersion="14" ma:contentTypeDescription="Create a new document." ma:contentTypeScope="" ma:versionID="e276651786bc49c5b2783956ebdd8c9a">
  <xsd:schema xmlns:xsd="http://www.w3.org/2001/XMLSchema" xmlns:xs="http://www.w3.org/2001/XMLSchema" xmlns:p="http://schemas.microsoft.com/office/2006/metadata/properties" xmlns:ns3="f388bbdb-2cd6-4a7e-8610-a63c9d429825" xmlns:ns4="ddc72f78-3a98-470e-b5d9-51724724956c" targetNamespace="http://schemas.microsoft.com/office/2006/metadata/properties" ma:root="true" ma:fieldsID="bd2c22dd66a80ecd863efc0ce3085376" ns3:_="" ns4:_="">
    <xsd:import namespace="f388bbdb-2cd6-4a7e-8610-a63c9d429825"/>
    <xsd:import namespace="ddc72f78-3a98-470e-b5d9-51724724956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88bbdb-2cd6-4a7e-8610-a63c9d4298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c72f78-3a98-470e-b5d9-51724724956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388bbdb-2cd6-4a7e-8610-a63c9d429825" xsi:nil="true"/>
  </documentManagement>
</p:properties>
</file>

<file path=customXml/itemProps1.xml><?xml version="1.0" encoding="utf-8"?>
<ds:datastoreItem xmlns:ds="http://schemas.openxmlformats.org/officeDocument/2006/customXml" ds:itemID="{375DFD18-1054-489A-AAAA-97332DF115A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D40925B-8269-4EA4-833D-241252BBF6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88bbdb-2cd6-4a7e-8610-a63c9d429825"/>
    <ds:schemaRef ds:uri="ddc72f78-3a98-470e-b5d9-5172472495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EFA22BB-E173-4B93-9B0C-014BAC41778E}">
  <ds:schemaRefs>
    <ds:schemaRef ds:uri="http://schemas.microsoft.com/office/infopath/2007/PartnerControls"/>
    <ds:schemaRef ds:uri="http://schemas.microsoft.com/office/2006/documentManagement/types"/>
    <ds:schemaRef ds:uri="ddc72f78-3a98-470e-b5d9-51724724956c"/>
    <ds:schemaRef ds:uri="http://purl.org/dc/dcmitype/"/>
    <ds:schemaRef ds:uri="f388bbdb-2cd6-4a7e-8610-a63c9d429825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5031</TotalTime>
  <Words>739</Words>
  <Application>Microsoft Office PowerPoint</Application>
  <PresentationFormat>On-screen Show (16:9)</PresentationFormat>
  <Paragraphs>157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Roboto</vt:lpstr>
      <vt:lpstr>Symbol</vt:lpstr>
      <vt:lpstr>Arial</vt:lpstr>
      <vt:lpstr>Material</vt:lpstr>
      <vt:lpstr>Fiscal Year 2024/25 Final Budget Review and Adoption</vt:lpstr>
      <vt:lpstr>Budget Hearings Schedule</vt:lpstr>
      <vt:lpstr>Final  Budget</vt:lpstr>
      <vt:lpstr>Closing the Gap (millions)</vt:lpstr>
      <vt:lpstr>Reduction Plan – One-Time &amp; Ongoing Strategies (millions)</vt:lpstr>
      <vt:lpstr>Proposed to Final Budget Changes</vt:lpstr>
      <vt:lpstr>Updated G/MU Fund 5-Year Forecast</vt:lpstr>
      <vt:lpstr>Impact To Economic Uncertainty Reserve (millions)</vt:lpstr>
      <vt:lpstr>Upcoming Challenges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Peter Coletto</dc:creator>
  <cp:lastModifiedBy>Peter Coletto</cp:lastModifiedBy>
  <cp:revision>13</cp:revision>
  <cp:lastPrinted>2024-04-15T22:30:25Z</cp:lastPrinted>
  <dcterms:modified xsi:type="dcterms:W3CDTF">2024-06-12T15:50:08Z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0x010100AE001B8B8384794784763F43A5258C87</vt:lpwstr>
  </property>
</Properties>
</file>