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72" r:id="rId3"/>
    <p:sldId id="430" r:id="rId4"/>
    <p:sldId id="429" r:id="rId5"/>
    <p:sldId id="432" r:id="rId6"/>
    <p:sldId id="312" r:id="rId7"/>
    <p:sldId id="299" r:id="rId8"/>
    <p:sldId id="301" r:id="rId9"/>
    <p:sldId id="311" r:id="rId10"/>
    <p:sldId id="305" r:id="rId11"/>
    <p:sldId id="309" r:id="rId12"/>
    <p:sldId id="307" r:id="rId13"/>
    <p:sldId id="308" r:id="rId14"/>
    <p:sldId id="298" r:id="rId15"/>
    <p:sldId id="302" r:id="rId16"/>
    <p:sldId id="291" r:id="rId17"/>
    <p:sldId id="318" r:id="rId18"/>
    <p:sldId id="431" r:id="rId19"/>
    <p:sldId id="293" r:id="rId20"/>
    <p:sldId id="286" r:id="rId21"/>
    <p:sldId id="288" r:id="rId22"/>
    <p:sldId id="289" r:id="rId23"/>
  </p:sldIdLst>
  <p:sldSz cx="9144000" cy="5143500" type="screen16x9"/>
  <p:notesSz cx="7010400" cy="9296400"/>
  <p:embeddedFontLs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2" pos="4272" userDrawn="1">
          <p15:clr>
            <a:srgbClr val="A4A3A4"/>
          </p15:clr>
        </p15:guide>
        <p15:guide id="3" orient="horz" pos="2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3B66"/>
    <a:srgbClr val="0E1F3A"/>
    <a:srgbClr val="81448A"/>
    <a:srgbClr val="7A2221"/>
    <a:srgbClr val="9DC6E9"/>
    <a:srgbClr val="C36F2A"/>
    <a:srgbClr val="7BB179"/>
    <a:srgbClr val="AB7AA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23" autoAdjust="0"/>
    <p:restoredTop sz="90865" autoAdjust="0"/>
  </p:normalViewPr>
  <p:slideViewPr>
    <p:cSldViewPr snapToGrid="0">
      <p:cViewPr varScale="1">
        <p:scale>
          <a:sx n="129" d="100"/>
          <a:sy n="129" d="100"/>
        </p:scale>
        <p:origin x="1470" y="120"/>
      </p:cViewPr>
      <p:guideLst>
        <p:guide pos="4272"/>
        <p:guide orient="horz" pos="2820"/>
      </p:guideLst>
    </p:cSldViewPr>
  </p:slideViewPr>
  <p:outlineViewPr>
    <p:cViewPr>
      <p:scale>
        <a:sx n="33" d="100"/>
        <a:sy n="33" d="100"/>
      </p:scale>
      <p:origin x="0" y="-340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Coletto" userId="eef4879d-97ff-418f-9913-66c4285e3c57" providerId="ADAL" clId="{508817F0-6147-4FD7-AB25-3BB26EEA830D}"/>
    <pc:docChg chg="modSld">
      <pc:chgData name="Peter Coletto" userId="eef4879d-97ff-418f-9913-66c4285e3c57" providerId="ADAL" clId="{508817F0-6147-4FD7-AB25-3BB26EEA830D}" dt="2025-02-24T23:50:06.604" v="21" actId="20577"/>
      <pc:docMkLst>
        <pc:docMk/>
      </pc:docMkLst>
      <pc:sldChg chg="modSp mod">
        <pc:chgData name="Peter Coletto" userId="eef4879d-97ff-418f-9913-66c4285e3c57" providerId="ADAL" clId="{508817F0-6147-4FD7-AB25-3BB26EEA830D}" dt="2025-02-24T23:20:29.999" v="19" actId="6549"/>
        <pc:sldMkLst>
          <pc:docMk/>
          <pc:sldMk cId="622291268" sldId="288"/>
        </pc:sldMkLst>
        <pc:graphicFrameChg chg="modGraphic">
          <ac:chgData name="Peter Coletto" userId="eef4879d-97ff-418f-9913-66c4285e3c57" providerId="ADAL" clId="{508817F0-6147-4FD7-AB25-3BB26EEA830D}" dt="2025-02-24T23:20:29.999" v="19" actId="6549"/>
          <ac:graphicFrameMkLst>
            <pc:docMk/>
            <pc:sldMk cId="622291268" sldId="288"/>
            <ac:graphicFrameMk id="5" creationId="{C54F7A80-05BD-F207-30D6-8F854A270B12}"/>
          </ac:graphicFrameMkLst>
        </pc:graphicFrameChg>
      </pc:sldChg>
      <pc:sldChg chg="modSp mod">
        <pc:chgData name="Peter Coletto" userId="eef4879d-97ff-418f-9913-66c4285e3c57" providerId="ADAL" clId="{508817F0-6147-4FD7-AB25-3BB26EEA830D}" dt="2025-02-24T23:50:06.604" v="21" actId="20577"/>
        <pc:sldMkLst>
          <pc:docMk/>
          <pc:sldMk cId="4144561877" sldId="298"/>
        </pc:sldMkLst>
        <pc:spChg chg="mod">
          <ac:chgData name="Peter Coletto" userId="eef4879d-97ff-418f-9913-66c4285e3c57" providerId="ADAL" clId="{508817F0-6147-4FD7-AB25-3BB26EEA830D}" dt="2025-02-24T23:50:06.604" v="21" actId="20577"/>
          <ac:spMkLst>
            <pc:docMk/>
            <pc:sldMk cId="4144561877" sldId="298"/>
            <ac:spMk id="3" creationId="{850547ED-9E38-EB75-297F-1AB49FE4C48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accity-my.sharepoint.com/personal/pcoletto_cityofsacramento_org/Documents/FY25%20Early%20Budget%20Work%20Session%20Economic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accity-my.sharepoint.com/personal/pcoletto_cityofsacramento_org/Documents/FY25%20Early%20Budget%20Work%20Session%20Economic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accity-my.sharepoint.com/personal/pcoletto_cityofsacramento_org/Documents/FY25%20Early%20Budget%20Work%20Session%20Economic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accity-my.sharepoint.com/personal/pcoletto_cityofsacramento_org/Documents/FY25%20Early%20Budget%20Work%20Session%20Economic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D9-462C-892B-EF69301ED2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DD9-462C-892B-EF69301ED27E}"/>
              </c:ext>
            </c:extLst>
          </c:dPt>
          <c:dLbls>
            <c:dLbl>
              <c:idx val="0"/>
              <c:layout>
                <c:manualLayout>
                  <c:x val="0.21458333333333332"/>
                  <c:y val="0.151562499999999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416666666666667"/>
                      <c:h val="0.2312499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DD9-462C-892B-EF69301ED27E}"/>
                </c:ext>
              </c:extLst>
            </c:dLbl>
            <c:dLbl>
              <c:idx val="1"/>
              <c:layout>
                <c:manualLayout>
                  <c:x val="-0.19166666666666668"/>
                  <c:y val="-0.118750000000000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D9-462C-892B-EF69301ED27E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424242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One-Time</c:v>
                </c:pt>
                <c:pt idx="1">
                  <c:v>Ongoing</c:v>
                </c:pt>
              </c:strCache>
            </c:strRef>
          </c:cat>
          <c:val>
            <c:numRef>
              <c:f>Sheet1!$B$2:$B$3</c:f>
              <c:numCache>
                <c:formatCode>"$"#,##0.0</c:formatCode>
                <c:ptCount val="2"/>
                <c:pt idx="0">
                  <c:v>36.6</c:v>
                </c:pt>
                <c:pt idx="1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9-462C-892B-EF69301ED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92663100656727E-2"/>
          <c:y val="9.4213988454826147E-2"/>
          <c:w val="0.8968791137394746"/>
          <c:h val="0.7227401302816423"/>
        </c:manualLayout>
      </c:layout>
      <c:lineChart>
        <c:grouping val="standard"/>
        <c:varyColors val="0"/>
        <c:ser>
          <c:idx val="1"/>
          <c:order val="0"/>
          <c:tx>
            <c:strRef>
              <c:f>'Property Tax'!$A$9</c:f>
              <c:strCache>
                <c:ptCount val="1"/>
                <c:pt idx="0">
                  <c:v>Actual / FY 24 Proj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879981247069852E-2"/>
                  <c:y val="-6.476683937823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CE-4F42-B73B-3E144A9986CF}"/>
                </c:ext>
              </c:extLst>
            </c:dLbl>
            <c:dLbl>
              <c:idx val="1"/>
              <c:layout>
                <c:manualLayout>
                  <c:x val="-4.3131739334271016E-2"/>
                  <c:y val="-6.476683937823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CE-4F42-B73B-3E144A9986CF}"/>
                </c:ext>
              </c:extLst>
            </c:dLbl>
            <c:dLbl>
              <c:idx val="2"/>
              <c:layout>
                <c:manualLayout>
                  <c:x val="-4.1256446319737461E-2"/>
                  <c:y val="-6.1168681635002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CE-4F42-B73B-3E144A9986CF}"/>
                </c:ext>
              </c:extLst>
            </c:dLbl>
            <c:dLbl>
              <c:idx val="3"/>
              <c:layout>
                <c:manualLayout>
                  <c:x val="-4.125644631973753E-2"/>
                  <c:y val="-6.1168681635002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CE-4F42-B73B-3E144A9986CF}"/>
                </c:ext>
              </c:extLst>
            </c:dLbl>
            <c:dLbl>
              <c:idx val="4"/>
              <c:layout>
                <c:manualLayout>
                  <c:x val="-4.3131739334270981E-2"/>
                  <c:y val="-5.757052389176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CE-4F42-B73B-3E144A9986CF}"/>
                </c:ext>
              </c:extLst>
            </c:dLbl>
            <c:dLbl>
              <c:idx val="5"/>
              <c:layout>
                <c:manualLayout>
                  <c:x val="-5.3145804031879983E-2"/>
                  <c:y val="-4.598445595854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CE-4F42-B73B-3E144A9986CF}"/>
                </c:ext>
              </c:extLst>
            </c:dLbl>
            <c:dLbl>
              <c:idx val="6"/>
              <c:layout>
                <c:manualLayout>
                  <c:x val="-4.0687361337216954E-2"/>
                  <c:y val="-4.598445595854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1F-41A3-A952-C5C2852A95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'Property Tax'!$B$7:$H$7</c:f>
              <c:strCache>
                <c:ptCount val="7"/>
                <c:pt idx="0">
                  <c:v>FY18/19</c:v>
                </c:pt>
                <c:pt idx="1">
                  <c:v>FY19/20</c:v>
                </c:pt>
                <c:pt idx="2">
                  <c:v>FY20/21</c:v>
                </c:pt>
                <c:pt idx="3">
                  <c:v>FY21/22</c:v>
                </c:pt>
                <c:pt idx="4">
                  <c:v>FY22/23</c:v>
                </c:pt>
                <c:pt idx="5">
                  <c:v>FY 23/24</c:v>
                </c:pt>
                <c:pt idx="6">
                  <c:v>FY 24/25 Proj</c:v>
                </c:pt>
              </c:strCache>
            </c:strRef>
          </c:cat>
          <c:val>
            <c:numRef>
              <c:f>'Property Tax'!$B$9:$H$9</c:f>
              <c:numCache>
                <c:formatCode>_("$"* #,##0.0_);_("$"* \(#,##0.0\);_("$"* "-"??_);_(@_)</c:formatCode>
                <c:ptCount val="7"/>
                <c:pt idx="0">
                  <c:v>163.62</c:v>
                </c:pt>
                <c:pt idx="1">
                  <c:v>176.09700000000001</c:v>
                </c:pt>
                <c:pt idx="2">
                  <c:v>188.256</c:v>
                </c:pt>
                <c:pt idx="3">
                  <c:v>200.8</c:v>
                </c:pt>
                <c:pt idx="4">
                  <c:v>216.2</c:v>
                </c:pt>
                <c:pt idx="5">
                  <c:v>229.7</c:v>
                </c:pt>
                <c:pt idx="6">
                  <c:v>237.6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FCE-4F42-B73B-3E144A998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0716544"/>
        <c:axId val="560893888"/>
      </c:lineChart>
      <c:catAx>
        <c:axId val="88071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893888"/>
        <c:crosses val="autoZero"/>
        <c:auto val="1"/>
        <c:lblAlgn val="ctr"/>
        <c:lblOffset val="100"/>
        <c:noMultiLvlLbl val="0"/>
      </c:catAx>
      <c:valAx>
        <c:axId val="560893888"/>
        <c:scaling>
          <c:orientation val="minMax"/>
          <c:min val="0"/>
        </c:scaling>
        <c:delete val="0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7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92663100656727E-2"/>
          <c:y val="9.4213988454826147E-2"/>
          <c:w val="0.8968791137394746"/>
          <c:h val="0.66869221716267768"/>
        </c:manualLayout>
      </c:layout>
      <c:lineChart>
        <c:grouping val="standard"/>
        <c:varyColors val="0"/>
        <c:ser>
          <c:idx val="1"/>
          <c:order val="0"/>
          <c:tx>
            <c:strRef>
              <c:f>'Sales Tax'!$A$9</c:f>
              <c:strCache>
                <c:ptCount val="1"/>
                <c:pt idx="0">
                  <c:v>Actual / FY25 Proj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755274261603394E-2"/>
                  <c:y val="-5.7610954246638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DE-4A53-9CDB-5F8B5F4D8C6D}"/>
                </c:ext>
              </c:extLst>
            </c:dLbl>
            <c:dLbl>
              <c:idx val="1"/>
              <c:layout>
                <c:manualLayout>
                  <c:x val="-2.437880918893584E-2"/>
                  <c:y val="5.401026960622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E-4A53-9CDB-5F8B5F4D8C6D}"/>
                </c:ext>
              </c:extLst>
            </c:dLbl>
            <c:dLbl>
              <c:idx val="2"/>
              <c:layout>
                <c:manualLayout>
                  <c:x val="-4.1256446319737461E-2"/>
                  <c:y val="-7.201369280829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DE-4A53-9CDB-5F8B5F4D8C6D}"/>
                </c:ext>
              </c:extLst>
            </c:dLbl>
            <c:dLbl>
              <c:idx val="3"/>
              <c:layout>
                <c:manualLayout>
                  <c:x val="-3.5630567276136831E-2"/>
                  <c:y val="-6.1211638887053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DE-4A53-9CDB-5F8B5F4D8C6D}"/>
                </c:ext>
              </c:extLst>
            </c:dLbl>
            <c:dLbl>
              <c:idx val="4"/>
              <c:layout>
                <c:manualLayout>
                  <c:x val="-4.6882325363338022E-2"/>
                  <c:y val="5.401026960622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DE-4A53-9CDB-5F8B5F4D8C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'Sales Tax'!$B$7:$H$7</c:f>
              <c:strCache>
                <c:ptCount val="7"/>
                <c:pt idx="0">
                  <c:v>FY18/19</c:v>
                </c:pt>
                <c:pt idx="1">
                  <c:v>FY19/20</c:v>
                </c:pt>
                <c:pt idx="2">
                  <c:v>FY20/21</c:v>
                </c:pt>
                <c:pt idx="3">
                  <c:v>FY21/22</c:v>
                </c:pt>
                <c:pt idx="4">
                  <c:v>FY22/23</c:v>
                </c:pt>
                <c:pt idx="5">
                  <c:v>FY 23/24</c:v>
                </c:pt>
                <c:pt idx="6">
                  <c:v>FY 24/25 Proj</c:v>
                </c:pt>
              </c:strCache>
            </c:strRef>
          </c:cat>
          <c:val>
            <c:numRef>
              <c:f>'Sales Tax'!$B$9:$H$9</c:f>
              <c:numCache>
                <c:formatCode>_("$"* #,##0.0_);_("$"* \(#,##0.0\);_("$"* "-"??_);_(@_)</c:formatCode>
                <c:ptCount val="7"/>
                <c:pt idx="0">
                  <c:v>87.712576999999996</c:v>
                </c:pt>
                <c:pt idx="1">
                  <c:v>84.967560000000006</c:v>
                </c:pt>
                <c:pt idx="2">
                  <c:v>93.089866000000001</c:v>
                </c:pt>
                <c:pt idx="3">
                  <c:v>107.230332</c:v>
                </c:pt>
                <c:pt idx="4">
                  <c:v>107.017365</c:v>
                </c:pt>
                <c:pt idx="5">
                  <c:v>104.1</c:v>
                </c:pt>
                <c:pt idx="6">
                  <c:v>102.465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EDE-4A53-9CDB-5F8B5F4D8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0716544"/>
        <c:axId val="560893888"/>
      </c:lineChart>
      <c:catAx>
        <c:axId val="88071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893888"/>
        <c:crosses val="autoZero"/>
        <c:auto val="1"/>
        <c:lblAlgn val="ctr"/>
        <c:lblOffset val="100"/>
        <c:noMultiLvlLbl val="0"/>
      </c:catAx>
      <c:valAx>
        <c:axId val="560893888"/>
        <c:scaling>
          <c:orientation val="minMax"/>
        </c:scaling>
        <c:delete val="0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7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92663100656727E-2"/>
          <c:y val="9.4213988454826147E-2"/>
          <c:w val="0.8968791137394746"/>
          <c:h val="0.71533687592482564"/>
        </c:manualLayout>
      </c:layout>
      <c:lineChart>
        <c:grouping val="standard"/>
        <c:varyColors val="0"/>
        <c:ser>
          <c:idx val="1"/>
          <c:order val="0"/>
          <c:tx>
            <c:strRef>
              <c:f>'Measure U'!$A$9</c:f>
              <c:strCache>
                <c:ptCount val="1"/>
                <c:pt idx="0">
                  <c:v>Actual / FY25 Proj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9385841537740287E-2"/>
                  <c:y val="-4.6353787491889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9F-4760-87E6-57F53282DF7D}"/>
                </c:ext>
              </c:extLst>
            </c:dLbl>
            <c:dLbl>
              <c:idx val="1"/>
              <c:layout>
                <c:manualLayout>
                  <c:x val="-4.1256446319737426E-2"/>
                  <c:y val="-7.13135192182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9F-4760-87E6-57F53282DF7D}"/>
                </c:ext>
              </c:extLst>
            </c:dLbl>
            <c:dLbl>
              <c:idx val="2"/>
              <c:layout>
                <c:manualLayout>
                  <c:x val="-4.5007032348804502E-2"/>
                  <c:y val="-5.3485139413718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9F-4760-87E6-57F53282DF7D}"/>
                </c:ext>
              </c:extLst>
            </c:dLbl>
            <c:dLbl>
              <c:idx val="3"/>
              <c:layout>
                <c:manualLayout>
                  <c:x val="-4.5007032348804571E-2"/>
                  <c:y val="-6.4182167296462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9F-4760-87E6-57F53282DF7D}"/>
                </c:ext>
              </c:extLst>
            </c:dLbl>
            <c:dLbl>
              <c:idx val="4"/>
              <c:layout>
                <c:manualLayout>
                  <c:x val="-3.5630567276136893E-2"/>
                  <c:y val="6.1375654343913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9F-4760-87E6-57F53282DF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'Measure U'!$B$7:$H$7</c:f>
              <c:strCache>
                <c:ptCount val="7"/>
                <c:pt idx="0">
                  <c:v>FY18/19</c:v>
                </c:pt>
                <c:pt idx="1">
                  <c:v>FY19/20</c:v>
                </c:pt>
                <c:pt idx="2">
                  <c:v>FY20/21</c:v>
                </c:pt>
                <c:pt idx="3">
                  <c:v>FY21/22</c:v>
                </c:pt>
                <c:pt idx="4">
                  <c:v>FY22/23</c:v>
                </c:pt>
                <c:pt idx="5">
                  <c:v>FY 23/24</c:v>
                </c:pt>
                <c:pt idx="6">
                  <c:v>FY 24/25 Proj</c:v>
                </c:pt>
              </c:strCache>
            </c:strRef>
          </c:cat>
          <c:val>
            <c:numRef>
              <c:f>'Measure U'!$B$9:$H$9</c:f>
              <c:numCache>
                <c:formatCode>_("$"* #,##0.0_);_("$"* \(#,##0.0\);_("$"* "-"??_);_(@_)</c:formatCode>
                <c:ptCount val="7"/>
                <c:pt idx="0">
                  <c:v>64.797471999999999</c:v>
                </c:pt>
                <c:pt idx="1">
                  <c:v>104.711804</c:v>
                </c:pt>
                <c:pt idx="2">
                  <c:v>117.40555500000001</c:v>
                </c:pt>
                <c:pt idx="3">
                  <c:v>133.710554</c:v>
                </c:pt>
                <c:pt idx="4">
                  <c:v>131.764488</c:v>
                </c:pt>
                <c:pt idx="5">
                  <c:v>134.30000000000001</c:v>
                </c:pt>
                <c:pt idx="6" formatCode="General">
                  <c:v>133.19999999999999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F9F-4760-87E6-57F53282D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0716544"/>
        <c:axId val="560893888"/>
      </c:lineChart>
      <c:catAx>
        <c:axId val="88071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893888"/>
        <c:crosses val="autoZero"/>
        <c:auto val="1"/>
        <c:lblAlgn val="ctr"/>
        <c:lblOffset val="100"/>
        <c:noMultiLvlLbl val="0"/>
      </c:catAx>
      <c:valAx>
        <c:axId val="560893888"/>
        <c:scaling>
          <c:orientation val="minMax"/>
          <c:min val="0"/>
        </c:scaling>
        <c:delete val="0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7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92663100656727E-2"/>
          <c:y val="9.4213988454826147E-2"/>
          <c:w val="0.8968791137394746"/>
          <c:h val="0.7104931532863622"/>
        </c:manualLayout>
      </c:layout>
      <c:lineChart>
        <c:grouping val="standard"/>
        <c:varyColors val="0"/>
        <c:ser>
          <c:idx val="1"/>
          <c:order val="0"/>
          <c:tx>
            <c:strRef>
              <c:f>UUT!$A$9</c:f>
              <c:strCache>
                <c:ptCount val="1"/>
                <c:pt idx="0">
                  <c:v>Actual / FY24 Proj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863847653321335E-2"/>
                  <c:y val="6.116868163500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9A-47F6-82F3-5DB5F81BFA03}"/>
                </c:ext>
              </c:extLst>
            </c:dLbl>
            <c:dLbl>
              <c:idx val="1"/>
              <c:layout>
                <c:manualLayout>
                  <c:x val="-1.49947518368571E-2"/>
                  <c:y val="8.6355785837651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225071225071226E-2"/>
                      <c:h val="8.27576280944156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29A-47F6-82F3-5DB5F81BFA03}"/>
                </c:ext>
              </c:extLst>
            </c:dLbl>
            <c:dLbl>
              <c:idx val="2"/>
              <c:layout>
                <c:manualLayout>
                  <c:x val="-5.0607287449392781E-2"/>
                  <c:y val="-5.3972366148531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9A-47F6-82F3-5DB5F81BFA03}"/>
                </c:ext>
              </c:extLst>
            </c:dLbl>
            <c:dLbl>
              <c:idx val="3"/>
              <c:layout>
                <c:manualLayout>
                  <c:x val="-4.4984255510571301E-2"/>
                  <c:y val="-7.55613126079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9A-47F6-82F3-5DB5F81BFA03}"/>
                </c:ext>
              </c:extLst>
            </c:dLbl>
            <c:dLbl>
              <c:idx val="4"/>
              <c:layout>
                <c:manualLayout>
                  <c:x val="-3.2548592566753951E-2"/>
                  <c:y val="-5.3995665040938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9A-47F6-82F3-5DB5F81BFA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UUT!$B$7:$H$7</c:f>
              <c:strCache>
                <c:ptCount val="7"/>
                <c:pt idx="0">
                  <c:v>FY18/19</c:v>
                </c:pt>
                <c:pt idx="1">
                  <c:v>FY19/20</c:v>
                </c:pt>
                <c:pt idx="2">
                  <c:v>FY20/21</c:v>
                </c:pt>
                <c:pt idx="3">
                  <c:v>FY21/22</c:v>
                </c:pt>
                <c:pt idx="4">
                  <c:v>FY22/23</c:v>
                </c:pt>
                <c:pt idx="5">
                  <c:v>FY 23/24</c:v>
                </c:pt>
                <c:pt idx="6">
                  <c:v>FY 24/25 Proj</c:v>
                </c:pt>
              </c:strCache>
            </c:strRef>
          </c:cat>
          <c:val>
            <c:numRef>
              <c:f>UUT!$B$9:$H$9</c:f>
              <c:numCache>
                <c:formatCode>_("$"* #,##0.0_);_("$"* \(#,##0.0\);_("$"* "-"??_);_(@_)</c:formatCode>
                <c:ptCount val="7"/>
                <c:pt idx="0">
                  <c:v>60.041983000000002</c:v>
                </c:pt>
                <c:pt idx="1">
                  <c:v>60.007444</c:v>
                </c:pt>
                <c:pt idx="2">
                  <c:v>62.088625450000002</c:v>
                </c:pt>
                <c:pt idx="3">
                  <c:v>65.484692999999993</c:v>
                </c:pt>
                <c:pt idx="4">
                  <c:v>69.5</c:v>
                </c:pt>
                <c:pt idx="5">
                  <c:v>64.099999999999994</c:v>
                </c:pt>
                <c:pt idx="6">
                  <c:v>67.5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29A-47F6-82F3-5DB5F81BFA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0716544"/>
        <c:axId val="560893888"/>
      </c:lineChart>
      <c:catAx>
        <c:axId val="88071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893888"/>
        <c:crosses val="autoZero"/>
        <c:auto val="1"/>
        <c:lblAlgn val="ctr"/>
        <c:lblOffset val="100"/>
        <c:noMultiLvlLbl val="0"/>
      </c:catAx>
      <c:valAx>
        <c:axId val="560893888"/>
        <c:scaling>
          <c:orientation val="minMax"/>
          <c:min val="0"/>
        </c:scaling>
        <c:delete val="0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7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 2025/26</c:v>
                </c:pt>
                <c:pt idx="1">
                  <c:v>FY 2026/27</c:v>
                </c:pt>
                <c:pt idx="2">
                  <c:v>FY 2027/28</c:v>
                </c:pt>
                <c:pt idx="3">
                  <c:v>FY 2028/29</c:v>
                </c:pt>
              </c:strCache>
            </c:strRef>
          </c:cat>
          <c:val>
            <c:numRef>
              <c:f>Sheet1!$B$2:$B$5</c:f>
              <c:numCache>
                <c:formatCode>_("$"* #,##0.0_);_("$"* \(#,##0.0\);_("$"* "-"??_);_(@_)</c:formatCode>
                <c:ptCount val="4"/>
                <c:pt idx="0">
                  <c:v>-62.2</c:v>
                </c:pt>
                <c:pt idx="1">
                  <c:v>-97.6</c:v>
                </c:pt>
                <c:pt idx="2">
                  <c:v>-110.1</c:v>
                </c:pt>
                <c:pt idx="3">
                  <c:v>-130.30000000000001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F-483A-8B4B-6F2EC4C7D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5794208"/>
        <c:axId val="1225794688"/>
      </c:barChart>
      <c:catAx>
        <c:axId val="122579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5794688"/>
        <c:crosses val="autoZero"/>
        <c:auto val="1"/>
        <c:lblAlgn val="ctr"/>
        <c:lblOffset val="100"/>
        <c:noMultiLvlLbl val="0"/>
      </c:catAx>
      <c:valAx>
        <c:axId val="1225794688"/>
        <c:scaling>
          <c:orientation val="minMax"/>
        </c:scaling>
        <c:delete val="1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crossAx val="122579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5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17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8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3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>
          <a:extLst>
            <a:ext uri="{FF2B5EF4-FFF2-40B4-BE49-F238E27FC236}">
              <a16:creationId xmlns:a16="http://schemas.microsoft.com/office/drawing/2014/main" id="{5A5122CC-DB02-50C7-17F1-1DD6CF97B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5:notes">
            <a:extLst>
              <a:ext uri="{FF2B5EF4-FFF2-40B4-BE49-F238E27FC236}">
                <a16:creationId xmlns:a16="http://schemas.microsoft.com/office/drawing/2014/main" id="{9A00636F-AD13-9EF9-8BA5-EFDF2BAC69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5:notes">
            <a:extLst>
              <a:ext uri="{FF2B5EF4-FFF2-40B4-BE49-F238E27FC236}">
                <a16:creationId xmlns:a16="http://schemas.microsoft.com/office/drawing/2014/main" id="{8D2BD164-86B1-A2D7-D5BA-872006E868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8932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6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25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2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2A3B6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2A3B66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rgbClr val="2A3B66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2A3B66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rgbClr val="2A3B66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rgbClr val="2A3B66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2A3B6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5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DC6E9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1F852C8E-19FA-4E68-AF26-B59EB7BAB3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0" t="7848" r="9368"/>
          <a:stretch/>
        </p:blipFill>
        <p:spPr>
          <a:xfrm>
            <a:off x="0" y="2740233"/>
            <a:ext cx="9144000" cy="2403267"/>
          </a:xfrm>
          <a:prstGeom prst="rect">
            <a:avLst/>
          </a:prstGeom>
          <a:effectLst>
            <a:glow rad="127000">
              <a:srgbClr val="E6E6E6">
                <a:alpha val="20000"/>
              </a:srgbClr>
            </a:glow>
            <a:softEdge rad="0"/>
          </a:effectLst>
        </p:spPr>
      </p:pic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446475" y="4158623"/>
            <a:ext cx="8564902" cy="6169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FY2023/24 Close </a:t>
            </a:r>
            <a:b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FY2024/25 Update</a:t>
            </a:r>
            <a:b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FY2025/26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FFD675-0B92-48C7-8D98-655B276D0969}"/>
              </a:ext>
            </a:extLst>
          </p:cNvPr>
          <p:cNvSpPr txBox="1"/>
          <p:nvPr/>
        </p:nvSpPr>
        <p:spPr>
          <a:xfrm>
            <a:off x="592016" y="1269895"/>
            <a:ext cx="18013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February 25, 2025</a:t>
            </a:r>
            <a:endParaRPr lang="en-US" sz="1400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 descr="City of Sacramento logo">
            <a:extLst>
              <a:ext uri="{FF2B5EF4-FFF2-40B4-BE49-F238E27FC236}">
                <a16:creationId xmlns:a16="http://schemas.microsoft.com/office/drawing/2014/main" id="{7531B5CC-81B6-4E47-9813-2CAF857CA47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7093" y="232573"/>
            <a:ext cx="2478883" cy="95413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C6D508-E2BA-41F3-870E-60488782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6475" y="3664568"/>
            <a:ext cx="0" cy="1046215"/>
          </a:xfrm>
          <a:prstGeom prst="line">
            <a:avLst/>
          </a:prstGeom>
          <a:ln w="28575" cap="rnd">
            <a:solidFill>
              <a:srgbClr val="EAC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887-5FC6-2CCA-254D-3267F17D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1% Sales Tax – FY 25 Update 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7210A-A276-C2EA-1E3F-97837378DF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1F2C99C-790C-F519-A93D-322A653913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396742"/>
              </p:ext>
            </p:extLst>
          </p:nvPr>
        </p:nvGraphicFramePr>
        <p:xfrm>
          <a:off x="1125412" y="939732"/>
          <a:ext cx="6772275" cy="352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900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43DC9-50DD-7A49-2B15-DB7629E3D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A4E46-B219-DFD2-86A5-90E735DFD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U Sales Tax – FY 25 Update 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C8D92-0F16-1242-561C-C8CD99E923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9A9E347-C203-4361-B93D-AAB849931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102622"/>
              </p:ext>
            </p:extLst>
          </p:nvPr>
        </p:nvGraphicFramePr>
        <p:xfrm>
          <a:off x="1185862" y="876468"/>
          <a:ext cx="6772275" cy="3561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469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D49B-A023-782D-EE1A-4A6B58C49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Users Tax – FY 25 Update 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E6D4C-4FEC-5E49-465F-34D4CC9467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B571274-D4AC-4A3D-BDB2-AB51808291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232284"/>
              </p:ext>
            </p:extLst>
          </p:nvPr>
        </p:nvGraphicFramePr>
        <p:xfrm>
          <a:off x="1184148" y="1025168"/>
          <a:ext cx="6775704" cy="3529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982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>
          <a:extLst>
            <a:ext uri="{FF2B5EF4-FFF2-40B4-BE49-F238E27FC236}">
              <a16:creationId xmlns:a16="http://schemas.microsoft.com/office/drawing/2014/main" id="{B182C7E7-123A-F70E-849F-A70F2E27E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>
            <a:extLst>
              <a:ext uri="{FF2B5EF4-FFF2-40B4-BE49-F238E27FC236}">
                <a16:creationId xmlns:a16="http://schemas.microsoft.com/office/drawing/2014/main" id="{3C1052F8-E664-A374-29BA-D3C2682F97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5-Y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ar Forecast Update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3BC252-DFAA-008E-A2F4-4D88271EAA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fld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City of Sacramento logo">
            <a:extLst>
              <a:ext uri="{FF2B5EF4-FFF2-40B4-BE49-F238E27FC236}">
                <a16:creationId xmlns:a16="http://schemas.microsoft.com/office/drawing/2014/main" id="{BE9CA889-EA1F-F12A-D9F9-D750292CB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50" y="242514"/>
            <a:ext cx="1680882" cy="64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8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81D0-8C04-F39F-821F-4BF146D4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F1E58-C852-B706-2E5B-D2E88FD4AB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547ED-9E38-EB75-297F-1AB49FE4C48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892098"/>
            <a:ext cx="8924850" cy="4021873"/>
          </a:xfrm>
        </p:spPr>
        <p:txBody>
          <a:bodyPr/>
          <a:lstStyle/>
          <a:p>
            <a:r>
              <a:rPr lang="en-US" sz="1600" dirty="0"/>
              <a:t>Continued economic growth / No recession</a:t>
            </a:r>
          </a:p>
          <a:p>
            <a:endParaRPr lang="en-US" sz="1600" dirty="0"/>
          </a:p>
          <a:p>
            <a:r>
              <a:rPr lang="en-US" sz="1600" dirty="0"/>
              <a:t>Incorporates labor agreement with Local 522 (net G/MU fund neutral)</a:t>
            </a:r>
          </a:p>
          <a:p>
            <a:endParaRPr lang="en-US" sz="1600" dirty="0"/>
          </a:p>
          <a:p>
            <a:r>
              <a:rPr lang="en-US" sz="1600"/>
              <a:t>Included </a:t>
            </a:r>
            <a:r>
              <a:rPr lang="en-US" sz="1600" dirty="0"/>
              <a:t>projected HHAP-6 allocation for FY2025/26 of $18.3M (average of prior 3 years homeless services portion)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On February 24</a:t>
            </a:r>
            <a:r>
              <a:rPr lang="en-US" sz="1200" baseline="30000" dirty="0"/>
              <a:t>th</a:t>
            </a:r>
            <a:r>
              <a:rPr lang="en-US" sz="1200" dirty="0"/>
              <a:t>, the State released HHAP-6 allocations &amp; City of Sacramento allocation was lower than our projection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If the portion of HHAP-6 for homelessness services is the same as prior years, the G/MU budget impact will be ($5.4M)</a:t>
            </a:r>
          </a:p>
          <a:p>
            <a:pPr lvl="1">
              <a:spcBef>
                <a:spcPts val="600"/>
              </a:spcBef>
            </a:pPr>
            <a:endParaRPr lang="en-US" sz="1600" dirty="0"/>
          </a:p>
          <a:p>
            <a:r>
              <a:rPr lang="en-US" sz="1600" dirty="0"/>
              <a:t>Does NOT include potential loss of federal funding</a:t>
            </a:r>
          </a:p>
        </p:txBody>
      </p:sp>
    </p:spTree>
    <p:extLst>
      <p:ext uri="{BB962C8B-B14F-4D97-AF65-F5344CB8AC3E}">
        <p14:creationId xmlns:p14="http://schemas.microsoft.com/office/powerpoint/2010/main" val="4144561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653E7-5CF9-A367-D452-7F897F66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Projected FY 26 Funding Gap 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F1706-56AA-91C1-DF09-C2A272F420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610218-9138-63C4-AB3B-26958578B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54413"/>
              </p:ext>
            </p:extLst>
          </p:nvPr>
        </p:nvGraphicFramePr>
        <p:xfrm>
          <a:off x="2441638" y="2339542"/>
          <a:ext cx="3879138" cy="10972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728518">
                  <a:extLst>
                    <a:ext uri="{9D8B030D-6E8A-4147-A177-3AD203B41FA5}">
                      <a16:colId xmlns:a16="http://schemas.microsoft.com/office/drawing/2014/main" val="140430429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200151426"/>
                    </a:ext>
                  </a:extLst>
                </a:gridCol>
              </a:tblGrid>
              <a:tr h="229932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bg2"/>
                          </a:solidFill>
                        </a:rPr>
                        <a:t>Resources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$861.0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860252"/>
                  </a:ext>
                </a:extLst>
              </a:tr>
              <a:tr h="18898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Expenses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($923.2)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322975"/>
                  </a:ext>
                </a:extLst>
              </a:tr>
              <a:tr h="22993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Projected Funding Gap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($62.2)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90617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461B07-471B-F5FC-FB8B-1B10C22C4294}"/>
              </a:ext>
            </a:extLst>
          </p:cNvPr>
          <p:cNvSpPr txBox="1"/>
          <p:nvPr/>
        </p:nvSpPr>
        <p:spPr>
          <a:xfrm>
            <a:off x="653833" y="4110848"/>
            <a:ext cx="7716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meet our Charter mandate to balance the FY 2025/26 Budget, the City needs to close a projected </a:t>
            </a:r>
            <a:r>
              <a:rPr lang="en-US" sz="1800" b="1" dirty="0">
                <a:solidFill>
                  <a:srgbClr val="FF0000"/>
                </a:solidFill>
              </a:rPr>
              <a:t>$62.2 million </a:t>
            </a:r>
            <a:r>
              <a:rPr lang="en-US" dirty="0"/>
              <a:t>deficit.</a:t>
            </a:r>
          </a:p>
        </p:txBody>
      </p:sp>
    </p:spTree>
    <p:extLst>
      <p:ext uri="{BB962C8B-B14F-4D97-AF65-F5344CB8AC3E}">
        <p14:creationId xmlns:p14="http://schemas.microsoft.com/office/powerpoint/2010/main" val="1299509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AC45-DB34-F574-EAB1-6838B0BE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Updated Forecast </a:t>
            </a:r>
            <a:r>
              <a:rPr lang="en-US" dirty="0"/>
              <a:t>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2C8D9-BE10-9EB4-3636-766674AE1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4A926F-132B-7927-ADF0-33118E866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851178"/>
              </p:ext>
            </p:extLst>
          </p:nvPr>
        </p:nvGraphicFramePr>
        <p:xfrm>
          <a:off x="1300976" y="828423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268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E5D32-567B-4EBD-C488-64B5AB46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FY2025/26 Budget Balancing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5FDCAD-A27E-52E5-76D9-37AE6F2DF3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EAC499-38BB-1325-BDBC-BACE36080ED6}"/>
              </a:ext>
            </a:extLst>
          </p:cNvPr>
          <p:cNvSpPr txBox="1"/>
          <p:nvPr/>
        </p:nvSpPr>
        <p:spPr>
          <a:xfrm>
            <a:off x="98250" y="711517"/>
            <a:ext cx="407230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Guiding Principles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 on defining core services versus instituting across-the-board cuts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Minimize service impacts on residents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Minimize staffing impacts</a:t>
            </a:r>
          </a:p>
          <a:p>
            <a:endParaRPr lang="en-US" dirty="0"/>
          </a:p>
          <a:p>
            <a:endParaRPr lang="en-US" sz="1600" b="1" dirty="0"/>
          </a:p>
          <a:p>
            <a:r>
              <a:rPr lang="en-US" sz="1600" b="1" dirty="0"/>
              <a:t>Budget Instructions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reduction plans to hit a target reduction of 15% net G/MU fund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 service and staffing impact of each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600" b="1" dirty="0"/>
          </a:p>
          <a:p>
            <a:r>
              <a:rPr lang="en-US" sz="1600" b="1" dirty="0"/>
              <a:t>Citywide Strategies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Finance staff will review projects and other citywide budget reduction strategies.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2C1835-21D3-3A07-64A9-A96CF3776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949" y="878913"/>
            <a:ext cx="4021942" cy="401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22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D826A-9E5E-5D8B-795F-DF156CFE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Strategies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E29527-291A-2856-B5BA-26A00E8749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78A614-38C7-86B9-ED7E-115C16268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36292"/>
              </p:ext>
            </p:extLst>
          </p:nvPr>
        </p:nvGraphicFramePr>
        <p:xfrm>
          <a:off x="312970" y="1878733"/>
          <a:ext cx="8293080" cy="2743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01229">
                  <a:extLst>
                    <a:ext uri="{9D8B030D-6E8A-4147-A177-3AD203B41FA5}">
                      <a16:colId xmlns:a16="http://schemas.microsoft.com/office/drawing/2014/main" val="1721745899"/>
                    </a:ext>
                  </a:extLst>
                </a:gridCol>
                <a:gridCol w="1263805">
                  <a:extLst>
                    <a:ext uri="{9D8B030D-6E8A-4147-A177-3AD203B41FA5}">
                      <a16:colId xmlns:a16="http://schemas.microsoft.com/office/drawing/2014/main" val="2815929074"/>
                    </a:ext>
                  </a:extLst>
                </a:gridCol>
                <a:gridCol w="1115122">
                  <a:extLst>
                    <a:ext uri="{9D8B030D-6E8A-4147-A177-3AD203B41FA5}">
                      <a16:colId xmlns:a16="http://schemas.microsoft.com/office/drawing/2014/main" val="489235689"/>
                    </a:ext>
                  </a:extLst>
                </a:gridCol>
                <a:gridCol w="1174595">
                  <a:extLst>
                    <a:ext uri="{9D8B030D-6E8A-4147-A177-3AD203B41FA5}">
                      <a16:colId xmlns:a16="http://schemas.microsoft.com/office/drawing/2014/main" val="3779026905"/>
                    </a:ext>
                  </a:extLst>
                </a:gridCol>
                <a:gridCol w="1182029">
                  <a:extLst>
                    <a:ext uri="{9D8B030D-6E8A-4147-A177-3AD203B41FA5}">
                      <a16:colId xmlns:a16="http://schemas.microsoft.com/office/drawing/2014/main" val="1178870295"/>
                    </a:ext>
                  </a:extLst>
                </a:gridCol>
                <a:gridCol w="1156300">
                  <a:extLst>
                    <a:ext uri="{9D8B030D-6E8A-4147-A177-3AD203B41FA5}">
                      <a16:colId xmlns:a16="http://schemas.microsoft.com/office/drawing/2014/main" val="3081544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Strategies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 (millions)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Vacant FTE 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 FTE 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FTE 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767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Revenue Enhancement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$16.3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2.0*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82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Level 1 – Low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$9.5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(40.8)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(12.1)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(52.9)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2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Level 2 – Moderate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$12.1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(72.2)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(10.7)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(82.9)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20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Level 3 – High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$17.2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(86.5)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(71.9)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(158.4)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577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Level 4 – Severe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$33.0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(35.8)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(160.7)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(196.5)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1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138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$88.1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(235.3)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(255.3)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(488.7)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9481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C76EC7-4ACF-E314-130E-18403C4DA34A}"/>
              </a:ext>
            </a:extLst>
          </p:cNvPr>
          <p:cNvSpPr txBox="1"/>
          <p:nvPr/>
        </p:nvSpPr>
        <p:spPr>
          <a:xfrm>
            <a:off x="223023" y="4621933"/>
            <a:ext cx="8266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*Additional staff needed to implement certain revenue enhancement strategies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8C3D98-66C7-3AE2-D65E-3EB7A5D6FF05}"/>
              </a:ext>
            </a:extLst>
          </p:cNvPr>
          <p:cNvSpPr txBox="1"/>
          <p:nvPr/>
        </p:nvSpPr>
        <p:spPr>
          <a:xfrm>
            <a:off x="223023" y="756602"/>
            <a:ext cx="8383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City Manager departments have submitted 138 reduction strategies that have been categorized by service impact and analyzed for staffing impacts. Staff is also analyzing ‘Citywide’ strategies – mostly involving one-time balancing solutions. The full list of options with associated service impacts will be published and provided to Council and the public.</a:t>
            </a:r>
          </a:p>
        </p:txBody>
      </p:sp>
    </p:spTree>
    <p:extLst>
      <p:ext uri="{BB962C8B-B14F-4D97-AF65-F5344CB8AC3E}">
        <p14:creationId xmlns:p14="http://schemas.microsoft.com/office/powerpoint/2010/main" val="831369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AC45-DB34-F574-EAB1-6838B0BE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26 Budget Development Calendar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2C8D9-BE10-9EB4-3636-766674AE1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2B398A-603A-339C-EFC3-36512CD19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546" y="782624"/>
            <a:ext cx="7300332" cy="429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6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5872-54C9-5F72-540D-3D33CB66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98" y="1517973"/>
            <a:ext cx="4248135" cy="2107555"/>
          </a:xfrm>
        </p:spPr>
        <p:txBody>
          <a:bodyPr anchor="ctr"/>
          <a:lstStyle/>
          <a:p>
            <a:r>
              <a:rPr lang="en-US" sz="3200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FY24 Year-End Close</a:t>
            </a:r>
            <a:br>
              <a:rPr lang="en-US" sz="3200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3200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FY25 Budget Update</a:t>
            </a:r>
            <a:br>
              <a:rPr lang="en-US" sz="3200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3200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FY26 Budget Update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ECD70-6A69-3A47-DA03-9BD90C24EC4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3303" y="288768"/>
            <a:ext cx="3837000" cy="4603655"/>
          </a:xfrm>
        </p:spPr>
        <p:txBody>
          <a:bodyPr/>
          <a:lstStyle/>
          <a:p>
            <a:r>
              <a:rPr lang="en-US" dirty="0"/>
              <a:t>FY24 Year End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FY25 Budget Update</a:t>
            </a:r>
          </a:p>
          <a:p>
            <a:endParaRPr lang="en-US" dirty="0"/>
          </a:p>
          <a:p>
            <a:r>
              <a:rPr lang="en-US" dirty="0"/>
              <a:t>5-Year Forecast Update / FY26 Budget Gap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Budget Balancing</a:t>
            </a:r>
          </a:p>
          <a:p>
            <a:endParaRPr lang="en-US" dirty="0"/>
          </a:p>
          <a:p>
            <a:r>
              <a:rPr lang="en-US" dirty="0"/>
              <a:t>Pending Factors</a:t>
            </a:r>
          </a:p>
          <a:p>
            <a:endParaRPr lang="en-US" dirty="0"/>
          </a:p>
          <a:p>
            <a:r>
              <a:rPr lang="en-US" dirty="0"/>
              <a:t>Recommendations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8152A-A665-37C8-509A-58DE2036BF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50705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DD612-F7E1-1F19-C011-4F2B354C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78" y="2095050"/>
            <a:ext cx="2808000" cy="953400"/>
          </a:xfrm>
        </p:spPr>
        <p:txBody>
          <a:bodyPr anchor="ctr"/>
          <a:lstStyle/>
          <a:p>
            <a:pPr algn="ctr"/>
            <a:r>
              <a:rPr lang="en-US" sz="4000" dirty="0"/>
              <a:t>Pending Factors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C0E0E-006F-5BD4-F4AE-C44E5361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2144" y="257443"/>
            <a:ext cx="5610097" cy="4628615"/>
          </a:xfrm>
        </p:spPr>
        <p:txBody>
          <a:bodyPr anchor="ctr"/>
          <a:lstStyle/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Federal funding risks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Unfunded pension obligations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Unfunded capital needs</a:t>
            </a:r>
          </a:p>
          <a:p>
            <a:pPr marL="152400" indent="0">
              <a:buClr>
                <a:schemeClr val="bg2"/>
              </a:buClr>
              <a:buNone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Future of State homelessness program resources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Risk of recession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EA8EC-CA05-F8C8-C308-DC1214DD2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06400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0E9D7-CAAA-1B27-1376-29FD7E8D9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DEE81-3F0D-CE68-DB0B-416F077CB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EE545-5D3D-47B1-CF50-CAE7C8AEA0F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869796"/>
            <a:ext cx="8683083" cy="4219730"/>
          </a:xfrm>
        </p:spPr>
        <p:txBody>
          <a:bodyPr/>
          <a:lstStyle/>
          <a:p>
            <a:r>
              <a:rPr lang="en-US" sz="1600" dirty="0"/>
              <a:t>Approval of Annual Comprehensive Financial Report.</a:t>
            </a:r>
          </a:p>
          <a:p>
            <a:endParaRPr lang="en-US" sz="1600" dirty="0"/>
          </a:p>
          <a:p>
            <a:r>
              <a:rPr lang="en-US" sz="1600" dirty="0"/>
              <a:t>Approval of FY25 Revenue &amp; Expense adjustments (including $3.3M of FY24 fund balance to balance FY25 as included in FY2024/25 Approved </a:t>
            </a:r>
            <a:r>
              <a:rPr lang="en-US" sz="1600"/>
              <a:t>Budget forecast).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Use balance of one-time FY24 savings of $23.5 million towards closing the FY26 Budget gap:</a:t>
            </a:r>
          </a:p>
          <a:p>
            <a:endParaRPr lang="en-US" sz="1600" dirty="0"/>
          </a:p>
          <a:p>
            <a:pPr marL="114300" indent="0">
              <a:buNone/>
            </a:pPr>
            <a:endParaRPr lang="en-US" sz="1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F7A80-05BD-F207-30D6-8F854A270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844183"/>
              </p:ext>
            </p:extLst>
          </p:nvPr>
        </p:nvGraphicFramePr>
        <p:xfrm>
          <a:off x="2236700" y="3114423"/>
          <a:ext cx="4549699" cy="177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9387">
                  <a:extLst>
                    <a:ext uri="{9D8B030D-6E8A-4147-A177-3AD203B41FA5}">
                      <a16:colId xmlns:a16="http://schemas.microsoft.com/office/drawing/2014/main" val="1094950196"/>
                    </a:ext>
                  </a:extLst>
                </a:gridCol>
                <a:gridCol w="1940312">
                  <a:extLst>
                    <a:ext uri="{9D8B030D-6E8A-4147-A177-3AD203B41FA5}">
                      <a16:colId xmlns:a16="http://schemas.microsoft.com/office/drawing/2014/main" val="248063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FY2025/26 Budget Gap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($62.2M)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1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2"/>
                          </a:solidFill>
                        </a:rPr>
                        <a:t>        One-Time Balancing Strategy -          Use of prior year savings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2"/>
                          </a:solidFill>
                        </a:rPr>
                        <a:t>$23.5M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64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1638" indent="0" algn="l"/>
                      <a:r>
                        <a:rPr lang="en-US" i="1" dirty="0">
                          <a:solidFill>
                            <a:schemeClr val="bg2"/>
                          </a:solidFill>
                        </a:rPr>
                        <a:t>Feb 24 - HHAP-6 Actual    Allocation vs Projection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2"/>
                          </a:solidFill>
                        </a:rPr>
                        <a:t>($5.4M)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43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Remaining FY26 Budget Gap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($44.1M)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83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291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B4C3-CB5F-DEC2-6B1F-D909D6892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Discussions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E0983B-DEC9-83F0-7EF4-A7FE037D4F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212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883052-D90C-209C-E06A-836BDDA6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FY2023/24 Year End 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12B89-7B72-12C1-AA23-2ACF88A95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794AFA-248B-6E95-FF61-9DA989668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74128"/>
              </p:ext>
            </p:extLst>
          </p:nvPr>
        </p:nvGraphicFramePr>
        <p:xfrm>
          <a:off x="1911288" y="1242161"/>
          <a:ext cx="4422605" cy="1458979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512029">
                  <a:extLst>
                    <a:ext uri="{9D8B030D-6E8A-4147-A177-3AD203B41FA5}">
                      <a16:colId xmlns:a16="http://schemas.microsoft.com/office/drawing/2014/main" val="277560739"/>
                    </a:ext>
                  </a:extLst>
                </a:gridCol>
                <a:gridCol w="1910576">
                  <a:extLst>
                    <a:ext uri="{9D8B030D-6E8A-4147-A177-3AD203B41FA5}">
                      <a16:colId xmlns:a16="http://schemas.microsoft.com/office/drawing/2014/main" val="9971233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Category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Performance vs Budget ($s in 000s)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68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 dirty="0">
                          <a:solidFill>
                            <a:schemeClr val="bg2"/>
                          </a:solidFill>
                          <a:effectLst/>
                        </a:rPr>
                        <a:t>Major Tax Revenues</a:t>
                      </a:r>
                      <a:endParaRPr lang="en-US" sz="11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 dirty="0">
                          <a:solidFill>
                            <a:schemeClr val="bg2"/>
                          </a:solidFill>
                          <a:effectLst/>
                        </a:rPr>
                        <a:t>$6.5</a:t>
                      </a:r>
                      <a:endParaRPr lang="en-US" sz="11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6457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>
                          <a:solidFill>
                            <a:schemeClr val="bg2"/>
                          </a:solidFill>
                          <a:effectLst/>
                        </a:rPr>
                        <a:t>City Operations</a:t>
                      </a:r>
                      <a:endParaRPr lang="en-US" sz="11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 dirty="0">
                          <a:solidFill>
                            <a:schemeClr val="bg2"/>
                          </a:solidFill>
                          <a:effectLst/>
                        </a:rPr>
                        <a:t>$7.6</a:t>
                      </a:r>
                      <a:endParaRPr lang="en-US" sz="11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994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TOTAL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$14.1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960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 dirty="0">
                          <a:solidFill>
                            <a:schemeClr val="bg2"/>
                          </a:solidFill>
                          <a:effectLst/>
                        </a:rPr>
                        <a:t>Investments Fair Market Gain</a:t>
                      </a:r>
                      <a:endParaRPr lang="en-US" sz="11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200" b="0" dirty="0">
                          <a:solidFill>
                            <a:schemeClr val="bg2"/>
                          </a:solidFill>
                          <a:effectLst/>
                        </a:rPr>
                        <a:t>$12.7</a:t>
                      </a:r>
                      <a:endParaRPr lang="en-US" sz="11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7616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</a:rPr>
                        <a:t>GRAND TOTAL</a:t>
                      </a:r>
                      <a:endParaRPr lang="en-US" sz="1400" b="1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tabLst>
                          <a:tab pos="0" algn="l"/>
                          <a:tab pos="1924050" algn="l"/>
                        </a:tabLs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</a:rPr>
                        <a:t>$26.8</a:t>
                      </a:r>
                      <a:endParaRPr lang="en-US" sz="1400" b="1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0836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1010E19-D93F-6C06-ED15-1EF4A02BC6D3}"/>
              </a:ext>
            </a:extLst>
          </p:cNvPr>
          <p:cNvSpPr txBox="1"/>
          <p:nvPr/>
        </p:nvSpPr>
        <p:spPr>
          <a:xfrm>
            <a:off x="360848" y="3324251"/>
            <a:ext cx="81626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Investments Fair Market Gain is the one-time repayment of prior year unrealized losses on the City’s investment pool.</a:t>
            </a:r>
          </a:p>
          <a:p>
            <a:endParaRPr lang="en-US" dirty="0"/>
          </a:p>
          <a:p>
            <a:r>
              <a:rPr lang="en-US" dirty="0"/>
              <a:t>Based on FY2023/24 year-end close, the City has $26.8 million in General/Measure U available fund balance ($3.3 million was assumed as fund balance in the Approved Budget forecast).</a:t>
            </a:r>
          </a:p>
        </p:txBody>
      </p:sp>
    </p:spTree>
    <p:extLst>
      <p:ext uri="{BB962C8B-B14F-4D97-AF65-F5344CB8AC3E}">
        <p14:creationId xmlns:p14="http://schemas.microsoft.com/office/powerpoint/2010/main" val="285679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3A04-2EF1-A73D-F18A-42149CD62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14" y="1241925"/>
            <a:ext cx="4045200" cy="2659651"/>
          </a:xfrm>
        </p:spPr>
        <p:txBody>
          <a:bodyPr/>
          <a:lstStyle/>
          <a:p>
            <a:r>
              <a:rPr lang="en-US" dirty="0"/>
              <a:t>Fiscal Year 2024/25 Approved Budget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0E37E-D5A2-9012-E350-01EEBAA6D5C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60891" y="602129"/>
            <a:ext cx="3837000" cy="3695100"/>
          </a:xfrm>
        </p:spPr>
        <p:txBody>
          <a:bodyPr/>
          <a:lstStyle/>
          <a:p>
            <a:r>
              <a:rPr lang="en-US" dirty="0"/>
              <a:t>$1.6 Billion All Funds</a:t>
            </a:r>
          </a:p>
          <a:p>
            <a:endParaRPr lang="en-US" dirty="0"/>
          </a:p>
          <a:p>
            <a:r>
              <a:rPr lang="en-US" dirty="0"/>
              <a:t>$847 Million General/Measure U Funds</a:t>
            </a:r>
          </a:p>
          <a:p>
            <a:endParaRPr lang="en-US" dirty="0"/>
          </a:p>
          <a:p>
            <a:r>
              <a:rPr lang="en-US" dirty="0"/>
              <a:t>Supports over 5,000 full-time equivalent employees</a:t>
            </a:r>
          </a:p>
          <a:p>
            <a:endParaRPr lang="en-US" dirty="0"/>
          </a:p>
          <a:p>
            <a:r>
              <a:rPr lang="en-US" dirty="0"/>
              <a:t>Closed $66 Million Funding Gap Without Eliminating Filled Positions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C2673-DA3E-7CE4-413F-1CE45F05C2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82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D0B50-ED89-817F-3B2A-3B4F4700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FY2024/25 Budget Balancing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98CA02-CDDC-8C49-00DC-C254F5D71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0E455B-D8BA-6B4C-282D-88B9E9F561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9"/>
          <a:stretch/>
        </p:blipFill>
        <p:spPr bwMode="auto">
          <a:xfrm>
            <a:off x="1613217" y="1077197"/>
            <a:ext cx="5917565" cy="3521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482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4C7C8-CEAA-EFFF-C12A-79A6D9EB3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4B397-4309-9EA5-012B-436AE724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Onetime vs Ongoing Balancing Strategies (millions)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1E1B4-44FD-9799-F5B1-1CAEC795C4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A2EC146-8BA2-60A6-4F9E-8BBDC91A57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9068658"/>
              </p:ext>
            </p:extLst>
          </p:nvPr>
        </p:nvGraphicFramePr>
        <p:xfrm>
          <a:off x="1523999" y="713603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817098-15E7-E4C9-F55F-F3C10448CF5F}"/>
              </a:ext>
            </a:extLst>
          </p:cNvPr>
          <p:cNvSpPr txBox="1"/>
          <p:nvPr/>
        </p:nvSpPr>
        <p:spPr>
          <a:xfrm>
            <a:off x="501162" y="4623715"/>
            <a:ext cx="8141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One-time balancing solutions must be made up for in future Fiscal Years </a:t>
            </a:r>
          </a:p>
        </p:txBody>
      </p:sp>
    </p:spTree>
    <p:extLst>
      <p:ext uri="{BB962C8B-B14F-4D97-AF65-F5344CB8AC3E}">
        <p14:creationId xmlns:p14="http://schemas.microsoft.com/office/powerpoint/2010/main" val="343067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511AA-A17D-D984-E00B-358E2F54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25 – Budget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E80A7-A991-63A0-89AA-23B596410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950" y="1947746"/>
            <a:ext cx="8222100" cy="3141477"/>
          </a:xfrm>
        </p:spPr>
        <p:txBody>
          <a:bodyPr anchor="ctr"/>
          <a:lstStyle/>
          <a:p>
            <a:r>
              <a:rPr lang="en-US" dirty="0"/>
              <a:t>1% Bradley Burns Sales Tax and Measure U Sales Tax projected below budget.</a:t>
            </a:r>
          </a:p>
          <a:p>
            <a:endParaRPr lang="en-US" b="1" dirty="0"/>
          </a:p>
          <a:p>
            <a:r>
              <a:rPr lang="en-US" dirty="0"/>
              <a:t>Property Tax, Transfer Tax, Utility Users Tax, and Cannabis BOT projected above budget.</a:t>
            </a:r>
          </a:p>
          <a:p>
            <a:endParaRPr lang="en-US" dirty="0"/>
          </a:p>
          <a:p>
            <a:r>
              <a:rPr lang="en-US" dirty="0"/>
              <a:t>Departmental revenue projected above budget, additional offset adjustment for YPCE, and 911 facilities repair adjustments.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2AFBF-C0C5-26AE-DA8B-A87BFD8D69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8652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328D-E17D-6C6B-AE81-2738DF0E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24" y="1647542"/>
            <a:ext cx="2808000" cy="1848417"/>
          </a:xfrm>
        </p:spPr>
        <p:txBody>
          <a:bodyPr/>
          <a:lstStyle/>
          <a:p>
            <a:pPr algn="ctr"/>
            <a:r>
              <a:rPr lang="en-US" sz="3600" b="1" dirty="0"/>
              <a:t>FY 25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185BA-A152-C0C1-3923-B60D5EB97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0FB9C6-04AE-178B-89AB-B6D8AE694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28782"/>
              </p:ext>
            </p:extLst>
          </p:nvPr>
        </p:nvGraphicFramePr>
        <p:xfrm>
          <a:off x="3427077" y="133693"/>
          <a:ext cx="5233639" cy="4693920"/>
        </p:xfrm>
        <a:graphic>
          <a:graphicData uri="http://schemas.openxmlformats.org/drawingml/2006/table">
            <a:tbl>
              <a:tblPr firstRow="1">
                <a:tableStyleId>{8EC20E35-A176-4012-BC5E-935CFFF8708E}</a:tableStyleId>
              </a:tblPr>
              <a:tblGrid>
                <a:gridCol w="3367300">
                  <a:extLst>
                    <a:ext uri="{9D8B030D-6E8A-4147-A177-3AD203B41FA5}">
                      <a16:colId xmlns:a16="http://schemas.microsoft.com/office/drawing/2014/main" val="315063959"/>
                    </a:ext>
                  </a:extLst>
                </a:gridCol>
                <a:gridCol w="1866339">
                  <a:extLst>
                    <a:ext uri="{9D8B030D-6E8A-4147-A177-3AD203B41FA5}">
                      <a16:colId xmlns:a16="http://schemas.microsoft.com/office/drawing/2014/main" val="2017857236"/>
                    </a:ext>
                  </a:extLst>
                </a:gridCol>
              </a:tblGrid>
              <a:tr h="1895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24/25 Adjustment (millions)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88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Sales Tax (1%)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006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Sales Tax – Measure U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553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Utility Users Tax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21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Property Tax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$2.6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672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Property Tax In-Lieu of VLF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44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Property Transfer Tax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$2.7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79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Cannabis BOT*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$0.9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53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Department Revenues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$3.8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591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Total Revenue Adj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$3.0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962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YPCE Offsets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($0.8)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27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Measure L True-Up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87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911 Communications Center Repairs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$1.0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035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Total Expense Adj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$0.6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9478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08594A6-FF75-98BC-0DE2-A312555039EB}"/>
              </a:ext>
            </a:extLst>
          </p:cNvPr>
          <p:cNvSpPr txBox="1"/>
          <p:nvPr/>
        </p:nvSpPr>
        <p:spPr>
          <a:xfrm>
            <a:off x="3419643" y="4853911"/>
            <a:ext cx="52336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*Equivalent of 40% will go to Children’s Fund</a:t>
            </a:r>
          </a:p>
        </p:txBody>
      </p:sp>
    </p:spTree>
    <p:extLst>
      <p:ext uri="{BB962C8B-B14F-4D97-AF65-F5344CB8AC3E}">
        <p14:creationId xmlns:p14="http://schemas.microsoft.com/office/powerpoint/2010/main" val="197616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6FF961-9B95-6BBB-E04D-6020BAA8F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30B2-7E9A-4A44-9B8E-A2B9816E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Tax – FY 25 Update ($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3A2A6-51A7-29C9-523E-785821E86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E43479C-453B-45CC-A352-BBABC490B0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830310"/>
              </p:ext>
            </p:extLst>
          </p:nvPr>
        </p:nvGraphicFramePr>
        <p:xfrm>
          <a:off x="1185862" y="1111758"/>
          <a:ext cx="6772275" cy="3529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214782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Custom 1">
      <a:majorFont>
        <a:latin typeface="Gill Sans Display MT Pro BdCn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6975</TotalTime>
  <Words>897</Words>
  <Application>Microsoft Office PowerPoint</Application>
  <PresentationFormat>On-screen Show (16:9)</PresentationFormat>
  <Paragraphs>207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Roboto</vt:lpstr>
      <vt:lpstr>Arial</vt:lpstr>
      <vt:lpstr>Calibri</vt:lpstr>
      <vt:lpstr>Material</vt:lpstr>
      <vt:lpstr>FY2023/24 Close  FY2024/25 Update FY2025/26 Budget</vt:lpstr>
      <vt:lpstr>FY24 Year-End Close FY25 Budget Update FY26 Budget Update</vt:lpstr>
      <vt:lpstr>FY2023/24 Year End Results</vt:lpstr>
      <vt:lpstr>Fiscal Year 2024/25 Approved Budget</vt:lpstr>
      <vt:lpstr>FY2024/25 Budget Balancing</vt:lpstr>
      <vt:lpstr>Onetime vs Ongoing Balancing Strategies (millions)</vt:lpstr>
      <vt:lpstr>FY 25 – Budget Updates</vt:lpstr>
      <vt:lpstr>FY 25 Updates</vt:lpstr>
      <vt:lpstr>Property Tax – FY 25 Update ($ millions)</vt:lpstr>
      <vt:lpstr>1% Sales Tax – FY 25 Update ($ millions)</vt:lpstr>
      <vt:lpstr>Measure U Sales Tax – FY 25 Update ($ millions)</vt:lpstr>
      <vt:lpstr>Utility Users Tax – FY 25 Update ($ millions)</vt:lpstr>
      <vt:lpstr>5-Year Forecast Update</vt:lpstr>
      <vt:lpstr>Forecast Assumptions</vt:lpstr>
      <vt:lpstr>Projected FY 26 Funding Gap ($ millions)</vt:lpstr>
      <vt:lpstr>Updated Forecast ($ millions)</vt:lpstr>
      <vt:lpstr>FY2025/26 Budget Balancing</vt:lpstr>
      <vt:lpstr>Reduction Strategies</vt:lpstr>
      <vt:lpstr>FY 26 Budget Development Calendar</vt:lpstr>
      <vt:lpstr>Pending Factors</vt:lpstr>
      <vt:lpstr>Recommendations</vt:lpstr>
      <vt:lpstr>Questions &amp; Discussions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Peter Coletto</dc:creator>
  <cp:lastModifiedBy>Peter Coletto</cp:lastModifiedBy>
  <cp:revision>51</cp:revision>
  <cp:lastPrinted>2025-02-24T20:47:51Z</cp:lastPrinted>
  <dcterms:modified xsi:type="dcterms:W3CDTF">2025-02-24T23:50:08Z</dcterms:modified>
</cp:coreProperties>
</file>