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notesMasterIdLst>
    <p:notesMasterId r:id="rId18"/>
  </p:notesMasterIdLst>
  <p:sldIdLst>
    <p:sldId id="280" r:id="rId2"/>
    <p:sldId id="275" r:id="rId3"/>
    <p:sldId id="282" r:id="rId4"/>
    <p:sldId id="277" r:id="rId5"/>
    <p:sldId id="291" r:id="rId6"/>
    <p:sldId id="292" r:id="rId7"/>
    <p:sldId id="276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81" r:id="rId1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D1B9A-1223-44B1-BDC4-27B8C7CF6630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295B5-7F4B-43F0-B267-4F5196F71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1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64B8CF-6DD2-4055-B874-8667ED2BCA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40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64B8CF-6DD2-4055-B874-8667ED2BCA5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714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64B8CF-6DD2-4055-B874-8667ED2BCA5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11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64B8CF-6DD2-4055-B874-8667ED2BCA5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637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64B8CF-6DD2-4055-B874-8667ED2BCA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74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64B8CF-6DD2-4055-B874-8667ED2BCA5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94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64B8CF-6DD2-4055-B874-8667ED2BCA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89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64B8CF-6DD2-4055-B874-8667ED2BCA5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90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64B8CF-6DD2-4055-B874-8667ED2BCA5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897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64B8CF-6DD2-4055-B874-8667ED2BCA5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57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64B8CF-6DD2-4055-B874-8667ED2BCA5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7557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64B8CF-6DD2-4055-B874-8667ED2BCA5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31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864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021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258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028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0008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1886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623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45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229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590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9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056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81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95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579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981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7DE6118-2437-4B30-8E3C-4D2BE6020583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610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4DFAAE7-061D-4086-99EC-872CB3050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04A7F-B8D3-464E-BE4F-EF1BB35B8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451" y="685800"/>
            <a:ext cx="7648573" cy="1752599"/>
          </a:xfrm>
        </p:spPr>
        <p:txBody>
          <a:bodyPr>
            <a:normAutofit/>
          </a:bodyPr>
          <a:lstStyle/>
          <a:p>
            <a:pPr algn="r"/>
            <a:r>
              <a:rPr lang="en-US" sz="4400" b="1" dirty="0">
                <a:latin typeface="Century Gothic" panose="020B0502020202020204" pitchFamily="34" charset="0"/>
              </a:rPr>
              <a:t>Cannabis </a:t>
            </a:r>
            <a:br>
              <a:rPr lang="en-US" sz="4400" b="1" dirty="0">
                <a:latin typeface="Century Gothic" panose="020B0502020202020204" pitchFamily="34" charset="0"/>
              </a:rPr>
            </a:br>
            <a:r>
              <a:rPr lang="en-US" sz="4400" b="1" dirty="0">
                <a:latin typeface="Century Gothic" panose="020B0502020202020204" pitchFamily="34" charset="0"/>
              </a:rPr>
              <a:t>Stakeholder Meeting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570099-A243-48DD-9EAE-36F4AC095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45E4A74B-6514-424A-ADFA-C232FA6B9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5233" y="1"/>
            <a:ext cx="858884" cy="2780957"/>
          </a:xfrm>
          <a:custGeom>
            <a:avLst/>
            <a:gdLst/>
            <a:ahLst/>
            <a:cxnLst/>
            <a:rect l="0" t="0" r="r" b="b"/>
            <a:pathLst>
              <a:path w="670" h="1753">
                <a:moveTo>
                  <a:pt x="0" y="1696"/>
                </a:moveTo>
                <a:lnTo>
                  <a:pt x="225" y="1753"/>
                </a:lnTo>
                <a:lnTo>
                  <a:pt x="670" y="0"/>
                </a:lnTo>
                <a:lnTo>
                  <a:pt x="430" y="0"/>
                </a:lnTo>
                <a:lnTo>
                  <a:pt x="0" y="1696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F61C5C86-C785-4B92-9F2D-133B8B8C2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1424" y="1"/>
            <a:ext cx="835810" cy="2671495"/>
          </a:xfrm>
          <a:custGeom>
            <a:avLst/>
            <a:gdLst/>
            <a:ahLst/>
            <a:cxnLst/>
            <a:rect l="0" t="0" r="r" b="b"/>
            <a:pathLst>
              <a:path w="652" h="1684">
                <a:moveTo>
                  <a:pt x="225" y="1684"/>
                </a:moveTo>
                <a:lnTo>
                  <a:pt x="652" y="0"/>
                </a:lnTo>
                <a:lnTo>
                  <a:pt x="411" y="0"/>
                </a:lnTo>
                <a:lnTo>
                  <a:pt x="0" y="1627"/>
                </a:lnTo>
                <a:lnTo>
                  <a:pt x="219" y="1681"/>
                </a:lnTo>
                <a:lnTo>
                  <a:pt x="225" y="1684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954D0BF9-002C-4D3A-A222-C166094A5D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1424" y="2585830"/>
            <a:ext cx="2175413" cy="4272171"/>
          </a:xfrm>
          <a:custGeom>
            <a:avLst/>
            <a:gdLst/>
            <a:ahLst/>
            <a:cxnLst/>
            <a:rect l="0" t="0" r="r" b="b"/>
            <a:pathLst>
              <a:path w="1697" h="2693">
                <a:moveTo>
                  <a:pt x="0" y="0"/>
                </a:moveTo>
                <a:lnTo>
                  <a:pt x="1622" y="2693"/>
                </a:lnTo>
                <a:lnTo>
                  <a:pt x="1697" y="2693"/>
                </a:lnTo>
                <a:lnTo>
                  <a:pt x="0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6080EB6E-D69F-43B1-91EC-75C303342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9078" y="2695292"/>
            <a:ext cx="2690743" cy="4162709"/>
          </a:xfrm>
          <a:custGeom>
            <a:avLst/>
            <a:gdLst/>
            <a:ahLst/>
            <a:cxnLst/>
            <a:rect l="0" t="0" r="r" b="b"/>
            <a:pathLst>
              <a:path w="2099" h="2624">
                <a:moveTo>
                  <a:pt x="2099" y="2624"/>
                </a:moveTo>
                <a:lnTo>
                  <a:pt x="0" y="0"/>
                </a:lnTo>
                <a:lnTo>
                  <a:pt x="2021" y="2624"/>
                </a:lnTo>
                <a:lnTo>
                  <a:pt x="2099" y="262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1BA816A-EE68-4A96-BA05-73303B2F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5233" y="2690532"/>
            <a:ext cx="2904320" cy="4167469"/>
          </a:xfrm>
          <a:custGeom>
            <a:avLst/>
            <a:gdLst>
              <a:gd name="connsiteX0" fmla="*/ 0 w 2904320"/>
              <a:gd name="connsiteY0" fmla="*/ 0 h 4167469"/>
              <a:gd name="connsiteX1" fmla="*/ 288431 w 2904320"/>
              <a:gd name="connsiteY1" fmla="*/ 90425 h 4167469"/>
              <a:gd name="connsiteX2" fmla="*/ 2904320 w 2904320"/>
              <a:gd name="connsiteY2" fmla="*/ 3220465 h 4167469"/>
              <a:gd name="connsiteX3" fmla="*/ 2904320 w 2904320"/>
              <a:gd name="connsiteY3" fmla="*/ 4167469 h 4167469"/>
              <a:gd name="connsiteX4" fmla="*/ 2694589 w 2904320"/>
              <a:gd name="connsiteY4" fmla="*/ 4167469 h 4167469"/>
              <a:gd name="connsiteX5" fmla="*/ 3846 w 2904320"/>
              <a:gd name="connsiteY5" fmla="*/ 4759 h 4167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4320" h="4167469">
                <a:moveTo>
                  <a:pt x="0" y="0"/>
                </a:moveTo>
                <a:lnTo>
                  <a:pt x="288431" y="90425"/>
                </a:lnTo>
                <a:lnTo>
                  <a:pt x="2904320" y="3220465"/>
                </a:lnTo>
                <a:lnTo>
                  <a:pt x="2904320" y="4167469"/>
                </a:lnTo>
                <a:lnTo>
                  <a:pt x="2694589" y="4167469"/>
                </a:lnTo>
                <a:lnTo>
                  <a:pt x="3846" y="4759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22" name="Freeform 15">
            <a:extLst>
              <a:ext uri="{FF2B5EF4-FFF2-40B4-BE49-F238E27FC236}">
                <a16:creationId xmlns:a16="http://schemas.microsoft.com/office/drawing/2014/main" id="{22A94CDB-5D63-4C75-9CB6-6C18CDF37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1424" y="2581071"/>
            <a:ext cx="2894568" cy="4276930"/>
          </a:xfrm>
          <a:custGeom>
            <a:avLst/>
            <a:gdLst/>
            <a:ahLst/>
            <a:cxnLst/>
            <a:rect l="0" t="0" r="r" b="b"/>
            <a:pathLst>
              <a:path w="2258" h="2696">
                <a:moveTo>
                  <a:pt x="2258" y="2696"/>
                </a:moveTo>
                <a:lnTo>
                  <a:pt x="264" y="111"/>
                </a:lnTo>
                <a:lnTo>
                  <a:pt x="228" y="60"/>
                </a:lnTo>
                <a:lnTo>
                  <a:pt x="225" y="57"/>
                </a:lnTo>
                <a:lnTo>
                  <a:pt x="0" y="0"/>
                </a:lnTo>
                <a:lnTo>
                  <a:pt x="0" y="3"/>
                </a:lnTo>
                <a:lnTo>
                  <a:pt x="1697" y="2696"/>
                </a:lnTo>
                <a:lnTo>
                  <a:pt x="2258" y="2696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D9B71-D35E-45FA-8CC1-46BF8C3CF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4451" y="3959051"/>
            <a:ext cx="7648572" cy="1832149"/>
          </a:xfrm>
        </p:spPr>
        <p:txBody>
          <a:bodyPr anchor="t">
            <a:normAutofit/>
          </a:bodyPr>
          <a:lstStyle/>
          <a:p>
            <a:pPr marL="0" indent="0" algn="r">
              <a:buNone/>
            </a:pPr>
            <a:r>
              <a:rPr lang="en-US" sz="3600" b="1" dirty="0"/>
              <a:t>January 23, 2020</a:t>
            </a:r>
          </a:p>
          <a:p>
            <a:pPr marL="0" indent="0" algn="r">
              <a:buNone/>
            </a:pPr>
            <a:r>
              <a:rPr lang="en-US" sz="3000" b="1" dirty="0"/>
              <a:t>Presented by Office of Cannabis Management</a:t>
            </a:r>
          </a:p>
        </p:txBody>
      </p:sp>
    </p:spTree>
    <p:extLst>
      <p:ext uri="{BB962C8B-B14F-4D97-AF65-F5344CB8AC3E}">
        <p14:creationId xmlns:p14="http://schemas.microsoft.com/office/powerpoint/2010/main" val="3286853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FAF94-AD2C-4F18-842D-176CDEE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43" y="676613"/>
            <a:ext cx="10018713" cy="730156"/>
          </a:xfrm>
        </p:spPr>
        <p:txBody>
          <a:bodyPr>
            <a:norm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Cannabis Equity Grant Funds 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C860F-D050-4077-8F2E-536E59965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144" y="1485875"/>
            <a:ext cx="9524588" cy="5115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latin typeface="Century Gothic" panose="020B0502020202020204" pitchFamily="34" charset="0"/>
              </a:rPr>
              <a:t>Criteria: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Must complete CORE Program from either facilitators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Must own 51% of the proposed business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Must submit a BOP application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Must complete a funding request application and submit all required documentations</a:t>
            </a:r>
            <a:endParaRPr lang="en-US" sz="2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971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FAF94-AD2C-4F18-842D-176CDEE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43" y="676613"/>
            <a:ext cx="10018713" cy="730156"/>
          </a:xfrm>
        </p:spPr>
        <p:txBody>
          <a:bodyPr>
            <a:norm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Cannabis Equity Grant Funds 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C860F-D050-4077-8F2E-536E59965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1363" y="1068077"/>
            <a:ext cx="9524588" cy="5115341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Funding will be available on a per permit basis; not per individual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Full documentation including receipts are required to receive the reimbursement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Businesses who hold a permit may not submit a retroactive reimbursement for expenses incurred prior to obtaining the permit, but may apply for costs incurred during the renewal process</a:t>
            </a:r>
            <a:endParaRPr lang="en-US" sz="2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568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FAF94-AD2C-4F18-842D-176CDEE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43" y="421431"/>
            <a:ext cx="10018713" cy="730156"/>
          </a:xfrm>
        </p:spPr>
        <p:txBody>
          <a:bodyPr>
            <a:norm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Cannabis Equity Grant Funds 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C860F-D050-4077-8F2E-536E59965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8409" y="1151587"/>
            <a:ext cx="9377916" cy="54087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>
                <a:latin typeface="Century Gothic" panose="020B0502020202020204" pitchFamily="34" charset="0"/>
              </a:rPr>
              <a:t>Qualifying Expenses: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Building permit fees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State application fees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Fees for other permits necessary to operate (i.e. Air Resources Board, County Environmental, Water District)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Rent subsidy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>
                <a:latin typeface="Century Gothic" panose="020B0502020202020204" pitchFamily="34" charset="0"/>
              </a:rPr>
              <a:t>Those who paid for CUP can qualify for a reimbursement up to the amount of the CUP fees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>
                <a:latin typeface="Century Gothic" panose="020B0502020202020204" pitchFamily="34" charset="0"/>
              </a:rPr>
              <a:t>For a shared manufacturing facility Type S license holder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>
                <a:latin typeface="Century Gothic" panose="020B0502020202020204" pitchFamily="34" charset="0"/>
              </a:rPr>
              <a:t>For incubators providing space to a certain number of CORE applicants</a:t>
            </a:r>
          </a:p>
        </p:txBody>
      </p:sp>
    </p:spTree>
    <p:extLst>
      <p:ext uri="{BB962C8B-B14F-4D97-AF65-F5344CB8AC3E}">
        <p14:creationId xmlns:p14="http://schemas.microsoft.com/office/powerpoint/2010/main" val="3042525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FAF94-AD2C-4F18-842D-176CDEE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43" y="421431"/>
            <a:ext cx="10018713" cy="730156"/>
          </a:xfrm>
        </p:spPr>
        <p:txBody>
          <a:bodyPr>
            <a:norm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Cannabis Equity Grant Funds 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C860F-D050-4077-8F2E-536E59965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7440" y="2012824"/>
            <a:ext cx="9377916" cy="540870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b="1" dirty="0">
                <a:latin typeface="Century Gothic" panose="020B0502020202020204" pitchFamily="34" charset="0"/>
              </a:rPr>
              <a:t>Qualifying Expenses: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Security deposit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Security system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Equipment specific to the business type, including: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Century Gothic" panose="020B0502020202020204" pitchFamily="34" charset="0"/>
              </a:rPr>
              <a:t>POS system, manufacturing equipment, cultivation equipment, secured storage/safes, equipment for delivery vehicle, inventory management system</a:t>
            </a:r>
            <a:endParaRPr lang="en-US" sz="2800" dirty="0">
              <a:latin typeface="Century Gothic" panose="020B0502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SMUD power upgrade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Additional business-related training and education (security investors, mentorship programs, networking, etc.)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>
              <a:latin typeface="Century Gothic" panose="020B0502020202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>
              <a:latin typeface="Century Gothic" panose="020B0502020202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>
              <a:latin typeface="Century Gothic" panose="020B0502020202020204" pitchFamily="34" charset="0"/>
            </a:endParaRPr>
          </a:p>
          <a:p>
            <a:pPr marL="914400" lvl="2" indent="0">
              <a:buNone/>
            </a:pPr>
            <a:endParaRPr lang="en-US" sz="2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823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FAF94-AD2C-4F18-842D-176CDEE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43" y="485227"/>
            <a:ext cx="10018713" cy="730156"/>
          </a:xfrm>
        </p:spPr>
        <p:txBody>
          <a:bodyPr>
            <a:norm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Cannabis Equity Grant Funds 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C860F-D050-4077-8F2E-536E59965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9969" y="1027487"/>
            <a:ext cx="10018713" cy="5724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latin typeface="Century Gothic" panose="020B0502020202020204" pitchFamily="34" charset="0"/>
              </a:rPr>
              <a:t>II. Go-Biz Cannabis Equity Grant Funds for Local Jurisdictions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$30 million available for fiscal year 2019-2020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>
                <a:latin typeface="Century Gothic" panose="020B0502020202020204" pitchFamily="34" charset="0"/>
              </a:rPr>
              <a:t>Funding Request Type 1 (Max. $75,000) – Assistance for Cannabis Equity Assessment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>
                <a:latin typeface="Century Gothic" panose="020B0502020202020204" pitchFamily="34" charset="0"/>
              </a:rPr>
              <a:t>Funding Request Type 2  (Max. $10 million) – assistance in: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2200" dirty="0">
                <a:latin typeface="Century Gothic" panose="020B0502020202020204" pitchFamily="34" charset="0"/>
              </a:rPr>
              <a:t>Low-interest or no interest loans or grants to assist with startup and ongoing costs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2200" dirty="0">
                <a:latin typeface="Century Gothic" panose="020B0502020202020204" pitchFamily="34" charset="0"/>
              </a:rPr>
              <a:t>Sources of capital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2200" dirty="0">
                <a:latin typeface="Century Gothic" panose="020B0502020202020204" pitchFamily="34" charset="0"/>
              </a:rPr>
              <a:t>Technical assistance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2200" dirty="0">
                <a:latin typeface="Century Gothic" panose="020B0502020202020204" pitchFamily="34" charset="0"/>
              </a:rPr>
              <a:t>Administration of local equity program (no more than 10%)</a:t>
            </a:r>
          </a:p>
        </p:txBody>
      </p:sp>
    </p:spTree>
    <p:extLst>
      <p:ext uri="{BB962C8B-B14F-4D97-AF65-F5344CB8AC3E}">
        <p14:creationId xmlns:p14="http://schemas.microsoft.com/office/powerpoint/2010/main" val="1556392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FAF94-AD2C-4F18-842D-176CDEE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43" y="697878"/>
            <a:ext cx="10018713" cy="730156"/>
          </a:xfrm>
        </p:spPr>
        <p:txBody>
          <a:bodyPr>
            <a:norm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Cannabis Equity Grant Funds 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C860F-D050-4077-8F2E-536E59965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1235" y="1084221"/>
            <a:ext cx="9793826" cy="388824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Grant deadline: 2/28/20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OCM will be working in collaboration with Office of Innovation and Economic Development in submitting an application</a:t>
            </a:r>
          </a:p>
        </p:txBody>
      </p:sp>
    </p:spTree>
    <p:extLst>
      <p:ext uri="{BB962C8B-B14F-4D97-AF65-F5344CB8AC3E}">
        <p14:creationId xmlns:p14="http://schemas.microsoft.com/office/powerpoint/2010/main" val="3326254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FAF94-AD2C-4F18-842D-176CDEE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43" y="676613"/>
            <a:ext cx="10018713" cy="730156"/>
          </a:xfrm>
        </p:spPr>
        <p:txBody>
          <a:bodyPr>
            <a:normAutofit/>
          </a:bodyPr>
          <a:lstStyle/>
          <a:p>
            <a:r>
              <a:rPr lang="en-US" b="1" u="sng" dirty="0">
                <a:latin typeface="Century Gothic" panose="020B0502020202020204" pitchFamily="34" charset="0"/>
              </a:rPr>
              <a:t>CONTACT US:</a:t>
            </a:r>
          </a:p>
        </p:txBody>
      </p:sp>
      <p:pic>
        <p:nvPicPr>
          <p:cNvPr id="4" name="Content Placeholder 3" descr="Telephone">
            <a:extLst>
              <a:ext uri="{FF2B5EF4-FFF2-40B4-BE49-F238E27FC236}">
                <a16:creationId xmlns:a16="http://schemas.microsoft.com/office/drawing/2014/main" id="{F4D736E8-A62B-4D1E-A36E-F294808604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30073" y="1744385"/>
            <a:ext cx="914400" cy="914400"/>
          </a:xfrm>
          <a:prstGeom prst="rect">
            <a:avLst/>
          </a:prstGeom>
        </p:spPr>
      </p:pic>
      <p:pic>
        <p:nvPicPr>
          <p:cNvPr id="5" name="Graphic 4" descr="Share">
            <a:extLst>
              <a:ext uri="{FF2B5EF4-FFF2-40B4-BE49-F238E27FC236}">
                <a16:creationId xmlns:a16="http://schemas.microsoft.com/office/drawing/2014/main" id="{1D9A33B2-9875-46FF-A118-5D8EA3098E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57700" y="2759649"/>
            <a:ext cx="914400" cy="914400"/>
          </a:xfrm>
          <a:prstGeom prst="rect">
            <a:avLst/>
          </a:prstGeom>
        </p:spPr>
      </p:pic>
      <p:pic>
        <p:nvPicPr>
          <p:cNvPr id="6" name="Graphic 5" descr="Internet">
            <a:extLst>
              <a:ext uri="{FF2B5EF4-FFF2-40B4-BE49-F238E27FC236}">
                <a16:creationId xmlns:a16="http://schemas.microsoft.com/office/drawing/2014/main" id="{64B7BE09-D65B-4A87-B8FF-5ED2EB9E3A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915673" y="4037373"/>
            <a:ext cx="914400" cy="9144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2A41965-B36C-4698-9FD4-C95996509F11}"/>
              </a:ext>
            </a:extLst>
          </p:cNvPr>
          <p:cNvSpPr txBox="1">
            <a:spLocks/>
          </p:cNvSpPr>
          <p:nvPr/>
        </p:nvSpPr>
        <p:spPr>
          <a:xfrm>
            <a:off x="5089567" y="1848684"/>
            <a:ext cx="3794236" cy="6385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dirty="0">
                <a:latin typeface="Century Gothic" panose="020B0502020202020204" pitchFamily="34" charset="0"/>
              </a:rPr>
              <a:t>916-808-8955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5B98982-0488-4F04-8382-B112A8863494}"/>
              </a:ext>
            </a:extLst>
          </p:cNvPr>
          <p:cNvSpPr txBox="1">
            <a:spLocks/>
          </p:cNvSpPr>
          <p:nvPr/>
        </p:nvSpPr>
        <p:spPr>
          <a:xfrm>
            <a:off x="4209887" y="3028808"/>
            <a:ext cx="5695343" cy="63855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dirty="0">
                <a:latin typeface="Century Gothic" panose="020B0502020202020204" pitchFamily="34" charset="0"/>
              </a:rPr>
              <a:t>cannabis@cityofsacramento.org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1F81E84-F8C5-4055-B4AD-94D301DB6631}"/>
              </a:ext>
            </a:extLst>
          </p:cNvPr>
          <p:cNvSpPr txBox="1">
            <a:spLocks/>
          </p:cNvSpPr>
          <p:nvPr/>
        </p:nvSpPr>
        <p:spPr>
          <a:xfrm>
            <a:off x="4072100" y="4250450"/>
            <a:ext cx="6174190" cy="63855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dirty="0">
                <a:latin typeface="Century Gothic" panose="020B0502020202020204" pitchFamily="34" charset="0"/>
              </a:rPr>
              <a:t>www.cityofsacramento.org/cannabis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673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FAF94-AD2C-4F18-842D-176CDEE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0853" y="1125415"/>
            <a:ext cx="10018713" cy="783771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tx2"/>
                </a:solidFill>
                <a:latin typeface="Century Gothic" panose="020B0502020202020204" pitchFamily="34" charset="0"/>
              </a:rPr>
              <a:t>CUP and BOP Update</a:t>
            </a:r>
            <a:br>
              <a:rPr lang="en-US" sz="3600" b="1" dirty="0">
                <a:solidFill>
                  <a:schemeClr val="tx2"/>
                </a:solidFill>
                <a:latin typeface="Century Gothic" panose="020B0502020202020204" pitchFamily="34" charset="0"/>
              </a:rPr>
            </a:br>
            <a:br>
              <a:rPr lang="en-US" sz="3600" dirty="0"/>
            </a:br>
            <a:r>
              <a:rPr lang="en-US" sz="3600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6C615E-1157-4C92-9D00-072042D4F2FE}"/>
              </a:ext>
            </a:extLst>
          </p:cNvPr>
          <p:cNvSpPr txBox="1"/>
          <p:nvPr/>
        </p:nvSpPr>
        <p:spPr>
          <a:xfrm>
            <a:off x="1371599" y="1700712"/>
            <a:ext cx="1019796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32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CONDITIONAL USE PERMITS (CUPs) </a:t>
            </a:r>
            <a:br>
              <a:rPr lang="en-US" sz="32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r>
              <a:rPr lang="en-US" sz="32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	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Approved </a:t>
            </a:r>
            <a:r>
              <a:rPr lang="en-US" sz="320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- 228</a:t>
            </a:r>
            <a:br>
              <a:rPr lang="en-US" sz="32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br>
              <a:rPr lang="en-US" sz="32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r>
              <a:rPr lang="en-US" sz="32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BUSINESS OPERATING PERMITS (BOPs)</a:t>
            </a:r>
            <a:br>
              <a:rPr lang="en-US" sz="32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r>
              <a:rPr lang="en-US" sz="32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	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Total Submitted - 394</a:t>
            </a:r>
            <a:br>
              <a:rPr lang="en-US" sz="32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	Issued – 107; (85 Operating; 22 Non-Op)</a:t>
            </a:r>
            <a:br>
              <a:rPr lang="en-US" sz="32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	Pending: 265</a:t>
            </a:r>
            <a:br>
              <a:rPr lang="en-US" sz="32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	Denied – 22</a:t>
            </a:r>
            <a:endParaRPr lang="en-US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072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FAF94-AD2C-4F18-842D-176CDEE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0853" y="1125415"/>
            <a:ext cx="10018713" cy="783771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tx2"/>
                </a:solidFill>
                <a:latin typeface="Century Gothic" panose="020B0502020202020204" pitchFamily="34" charset="0"/>
              </a:rPr>
              <a:t>Update on January 31, 2020 Deadline </a:t>
            </a:r>
            <a:br>
              <a:rPr lang="en-US" sz="3600" b="1" dirty="0">
                <a:solidFill>
                  <a:schemeClr val="tx2"/>
                </a:solidFill>
                <a:latin typeface="Century Gothic" panose="020B0502020202020204" pitchFamily="34" charset="0"/>
              </a:rPr>
            </a:br>
            <a:br>
              <a:rPr lang="en-US" sz="3600" dirty="0"/>
            </a:br>
            <a:r>
              <a:rPr lang="en-US" sz="3600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6C615E-1157-4C92-9D00-072042D4F2FE}"/>
              </a:ext>
            </a:extLst>
          </p:cNvPr>
          <p:cNvSpPr txBox="1"/>
          <p:nvPr/>
        </p:nvSpPr>
        <p:spPr>
          <a:xfrm>
            <a:off x="1371599" y="2127183"/>
            <a:ext cx="1019796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dirty="0">
                <a:latin typeface="Century Gothic" panose="020B0502020202020204" pitchFamily="34" charset="0"/>
              </a:rPr>
              <a:t>58 businesses subject to deadline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dirty="0">
                <a:latin typeface="Century Gothic" panose="020B0502020202020204" pitchFamily="34" charset="0"/>
              </a:rPr>
              <a:t>Must obtain business operating permit or cease operations until fully permitted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dirty="0">
                <a:latin typeface="Century Gothic" panose="020B0502020202020204" pitchFamily="34" charset="0"/>
              </a:rPr>
              <a:t>Coordinating enforcement strategy across various departments</a:t>
            </a:r>
          </a:p>
          <a:p>
            <a:pPr lvl="1"/>
            <a:endParaRPr lang="en-US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344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A0583-6166-44D1-9B29-4C45226A5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193" y="263769"/>
            <a:ext cx="10440237" cy="1524838"/>
          </a:xfrm>
        </p:spPr>
        <p:txBody>
          <a:bodyPr/>
          <a:lstStyle/>
          <a:p>
            <a:r>
              <a:rPr lang="en-US" b="1" dirty="0">
                <a:latin typeface="Century Gothic" panose="020B0502020202020204" pitchFamily="34" charset="0"/>
              </a:rPr>
              <a:t>Recap of Council Workshop on </a:t>
            </a:r>
            <a:br>
              <a:rPr lang="en-US" b="1" dirty="0">
                <a:latin typeface="Century Gothic" panose="020B0502020202020204" pitchFamily="34" charset="0"/>
              </a:rPr>
            </a:br>
            <a:r>
              <a:rPr lang="en-US" b="1" dirty="0">
                <a:latin typeface="Century Gothic" panose="020B0502020202020204" pitchFamily="34" charset="0"/>
              </a:rPr>
              <a:t>Storefront Dispensaries (1/14/20)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51510-2B74-439E-ACB9-CC32AD844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3617" y="2020186"/>
            <a:ext cx="9993201" cy="42223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</a:rPr>
              <a:t>I. Adjustments to the cap on cannabis storefront dispensaries </a:t>
            </a:r>
          </a:p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</a:rPr>
              <a:t>II. Eligibility for new storefront dispensary permits: </a:t>
            </a:r>
          </a:p>
          <a:p>
            <a:pPr lvl="1" indent="-514350">
              <a:buFont typeface="Arial" panose="020B0604020202020204" pitchFamily="34" charset="0"/>
              <a:buChar char="•"/>
            </a:pPr>
            <a:r>
              <a:rPr lang="en-US" sz="2600" i="0" dirty="0">
                <a:latin typeface="Century Gothic" panose="020B0502020202020204" pitchFamily="34" charset="0"/>
              </a:rPr>
              <a:t>Cannabis Opportunity Reinvestment Equity program (CORE)-Priority vs. CORE Exclusive</a:t>
            </a:r>
          </a:p>
          <a:p>
            <a:pPr lvl="1" indent="-514350">
              <a:buFont typeface="Arial" panose="020B0604020202020204" pitchFamily="34" charset="0"/>
              <a:buChar char="•"/>
            </a:pPr>
            <a:r>
              <a:rPr lang="en-US" sz="2600" i="0" dirty="0">
                <a:latin typeface="Century Gothic" panose="020B0502020202020204" pitchFamily="34" charset="0"/>
              </a:rPr>
              <a:t>Term and Ownership of permits issued to CORE participants</a:t>
            </a:r>
          </a:p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</a:rPr>
              <a:t>III. Timeline by which new storefront dispensaries must be operational</a:t>
            </a:r>
          </a:p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</a:rPr>
              <a:t>IV. Location of storefront dispensaries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949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A0583-6166-44D1-9B29-4C45226A5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193" y="263769"/>
            <a:ext cx="10440237" cy="1524838"/>
          </a:xfrm>
        </p:spPr>
        <p:txBody>
          <a:bodyPr/>
          <a:lstStyle/>
          <a:p>
            <a:r>
              <a:rPr lang="en-US" b="1" dirty="0">
                <a:latin typeface="Century Gothic" panose="020B0502020202020204" pitchFamily="34" charset="0"/>
              </a:rPr>
              <a:t>Recap of Council Workshop on </a:t>
            </a:r>
            <a:br>
              <a:rPr lang="en-US" b="1" dirty="0">
                <a:latin typeface="Century Gothic" panose="020B0502020202020204" pitchFamily="34" charset="0"/>
              </a:rPr>
            </a:br>
            <a:r>
              <a:rPr lang="en-US" b="1" dirty="0">
                <a:latin typeface="Century Gothic" panose="020B0502020202020204" pitchFamily="34" charset="0"/>
              </a:rPr>
              <a:t>Storefront Dispensaries (1/14/20)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51510-2B74-439E-ACB9-CC32AD844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4229" y="1605515"/>
            <a:ext cx="9993201" cy="5082363"/>
          </a:xfrm>
        </p:spPr>
        <p:txBody>
          <a:bodyPr>
            <a:normAutofit lnSpcReduction="10000"/>
          </a:bodyPr>
          <a:lstStyle/>
          <a:p>
            <a:pPr marL="571500" indent="-571500">
              <a:buAutoNum type="romanUcPeriod"/>
            </a:pPr>
            <a:r>
              <a:rPr lang="en-US" sz="2600" dirty="0">
                <a:latin typeface="Century Gothic" panose="020B0502020202020204" pitchFamily="34" charset="0"/>
              </a:rPr>
              <a:t>Adjustments to the cap on cannabis storefront dispensaries </a:t>
            </a:r>
          </a:p>
          <a:p>
            <a:pPr lvl="2"/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10 permits phased in over a 2-year period; 5 now 5 after 12 months</a:t>
            </a:r>
          </a:p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</a:rPr>
              <a:t>II. Eligibility for new storefront dispensary permits: </a:t>
            </a:r>
          </a:p>
          <a:p>
            <a:pPr lvl="1" indent="-514350">
              <a:buFont typeface="Arial" panose="020B0604020202020204" pitchFamily="34" charset="0"/>
              <a:buChar char="•"/>
            </a:pPr>
            <a:r>
              <a:rPr lang="en-US" sz="2600" i="0" dirty="0">
                <a:latin typeface="Century Gothic" panose="020B0502020202020204" pitchFamily="34" charset="0"/>
              </a:rPr>
              <a:t>Cannabis Opportunity Reinvestment Equity program (CORE)-Priority vs. CORE Exclusive</a:t>
            </a:r>
          </a:p>
          <a:p>
            <a:pPr lvl="2" indent="-514350">
              <a:buFont typeface="Arial" panose="020B0604020202020204" pitchFamily="34" charset="0"/>
              <a:buChar char="•"/>
            </a:pPr>
            <a:r>
              <a:rPr lang="en-US" sz="2400" i="0" dirty="0">
                <a:solidFill>
                  <a:srgbClr val="FF0000"/>
                </a:solidFill>
                <a:latin typeface="Century Gothic" panose="020B0502020202020204" pitchFamily="34" charset="0"/>
              </a:rPr>
              <a:t>CORE exclusive</a:t>
            </a:r>
          </a:p>
          <a:p>
            <a:pPr lvl="1" indent="-514350">
              <a:buFont typeface="Arial" panose="020B0604020202020204" pitchFamily="34" charset="0"/>
              <a:buChar char="•"/>
            </a:pPr>
            <a:r>
              <a:rPr lang="en-US" sz="2600" i="0" dirty="0">
                <a:latin typeface="Century Gothic" panose="020B0502020202020204" pitchFamily="34" charset="0"/>
              </a:rPr>
              <a:t>Term and Ownership of permits issued to CORE participants</a:t>
            </a:r>
          </a:p>
          <a:p>
            <a:pPr lvl="2" indent="-514350">
              <a:buFont typeface="Arial" panose="020B0604020202020204" pitchFamily="34" charset="0"/>
              <a:buChar char="•"/>
            </a:pPr>
            <a:r>
              <a:rPr lang="en-US" sz="2400" i="0" dirty="0">
                <a:solidFill>
                  <a:srgbClr val="FF0000"/>
                </a:solidFill>
                <a:latin typeface="Century Gothic" panose="020B0502020202020204" pitchFamily="34" charset="0"/>
              </a:rPr>
              <a:t>CORE participant must own 51% of business</a:t>
            </a:r>
          </a:p>
        </p:txBody>
      </p:sp>
    </p:spTree>
    <p:extLst>
      <p:ext uri="{BB962C8B-B14F-4D97-AF65-F5344CB8AC3E}">
        <p14:creationId xmlns:p14="http://schemas.microsoft.com/office/powerpoint/2010/main" val="2249807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A0583-6166-44D1-9B29-4C45226A5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193" y="263769"/>
            <a:ext cx="10440237" cy="1524838"/>
          </a:xfrm>
        </p:spPr>
        <p:txBody>
          <a:bodyPr/>
          <a:lstStyle/>
          <a:p>
            <a:r>
              <a:rPr lang="en-US" b="1" dirty="0">
                <a:latin typeface="Century Gothic" panose="020B0502020202020204" pitchFamily="34" charset="0"/>
              </a:rPr>
              <a:t>Recap of Council Workshop on </a:t>
            </a:r>
            <a:br>
              <a:rPr lang="en-US" b="1" dirty="0">
                <a:latin typeface="Century Gothic" panose="020B0502020202020204" pitchFamily="34" charset="0"/>
              </a:rPr>
            </a:br>
            <a:r>
              <a:rPr lang="en-US" b="1" dirty="0">
                <a:latin typeface="Century Gothic" panose="020B0502020202020204" pitchFamily="34" charset="0"/>
              </a:rPr>
              <a:t>Storefront Dispensaries (1/14/20)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51510-2B74-439E-ACB9-CC32AD844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3617" y="2020186"/>
            <a:ext cx="9993201" cy="4222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</a:rPr>
              <a:t>III. Timeline by which new storefront dispensaries must be operational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3 years</a:t>
            </a:r>
          </a:p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</a:rPr>
              <a:t>IV. Location of storefront dispensaries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Existing zones + Shopping Centers (C3) + Del Paso Blvd.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Extend CUPs for locations previously occupied by storefront dispensaries</a:t>
            </a:r>
          </a:p>
          <a:p>
            <a:pPr marL="0" indent="0">
              <a:buNone/>
            </a:pPr>
            <a:endParaRPr lang="en-US" sz="2600" dirty="0">
              <a:latin typeface="Century Gothic" panose="020B0502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406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FAF94-AD2C-4F18-842D-176CDEE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43" y="676613"/>
            <a:ext cx="10018713" cy="730156"/>
          </a:xfrm>
        </p:spPr>
        <p:txBody>
          <a:bodyPr>
            <a:norm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Title 5 Cleanup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C860F-D050-4077-8F2E-536E59965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144" y="1485875"/>
            <a:ext cx="8968212" cy="48723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>
                <a:latin typeface="Century Gothic" panose="020B0502020202020204" pitchFamily="34" charset="0"/>
              </a:rPr>
              <a:t>Chapter 5.150 (Title 5) Cleanup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latin typeface="Century Gothic" panose="020B0502020202020204" pitchFamily="34" charset="0"/>
              </a:rPr>
              <a:t>Ordinance adopted by Council on 1/14/20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latin typeface="Century Gothic" panose="020B0502020202020204" pitchFamily="34" charset="0"/>
              </a:rPr>
              <a:t>In effect 2/14/20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latin typeface="Century Gothic" panose="020B0502020202020204" pitchFamily="34" charset="0"/>
              </a:rPr>
              <a:t>Highlights: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Delete collectives, cooperatives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No maintenance of medical records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Cultivation permit for nurseries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ID badge specifications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Allow shared manufacturing sites</a:t>
            </a:r>
          </a:p>
        </p:txBody>
      </p:sp>
    </p:spTree>
    <p:extLst>
      <p:ext uri="{BB962C8B-B14F-4D97-AF65-F5344CB8AC3E}">
        <p14:creationId xmlns:p14="http://schemas.microsoft.com/office/powerpoint/2010/main" val="3346093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FAF94-AD2C-4F18-842D-176CDEE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43" y="676613"/>
            <a:ext cx="10018713" cy="730156"/>
          </a:xfrm>
        </p:spPr>
        <p:txBody>
          <a:bodyPr>
            <a:norm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Title 5 Cleanup (cont.)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C860F-D050-4077-8F2E-536E59965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144" y="1485875"/>
            <a:ext cx="8968212" cy="487239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latin typeface="Century Gothic" panose="020B0502020202020204" pitchFamily="34" charset="0"/>
              </a:rPr>
              <a:t>Highlights: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Requires permit holders to report surrendered State licenses to the City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Creates uniform security video retention requirement for entire supply chain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Expands grounds for denial, including: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600" dirty="0">
                <a:latin typeface="Century Gothic" panose="020B0502020202020204" pitchFamily="34" charset="0"/>
              </a:rPr>
              <a:t>Incomplete applications 180 days after submission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600" dirty="0">
                <a:latin typeface="Century Gothic" panose="020B0502020202020204" pitchFamily="34" charset="0"/>
              </a:rPr>
              <a:t>Violations of chapter 5.150 and certain sections of Building and Fire code</a:t>
            </a:r>
          </a:p>
        </p:txBody>
      </p:sp>
    </p:spTree>
    <p:extLst>
      <p:ext uri="{BB962C8B-B14F-4D97-AF65-F5344CB8AC3E}">
        <p14:creationId xmlns:p14="http://schemas.microsoft.com/office/powerpoint/2010/main" val="2955420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FAF94-AD2C-4F18-842D-176CDEE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43" y="676613"/>
            <a:ext cx="10018713" cy="730156"/>
          </a:xfrm>
        </p:spPr>
        <p:txBody>
          <a:bodyPr>
            <a:norm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Cannabis Equity Grant Funds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C860F-D050-4077-8F2E-536E59965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2196" y="1066046"/>
            <a:ext cx="9524588" cy="5115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Century Gothic" panose="020B0502020202020204" pitchFamily="34" charset="0"/>
              </a:rPr>
              <a:t>I. </a:t>
            </a:r>
            <a:r>
              <a:rPr lang="en-US" sz="3200" b="1" dirty="0">
                <a:latin typeface="Century Gothic" panose="020B0502020202020204" pitchFamily="34" charset="0"/>
              </a:rPr>
              <a:t>Proposed spending plan for $1.12 from BCC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$25,000 grant available to 40 BOP applicants who have completed the CORE program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In the form of reimbursement for qualifying expenses within the BOP application period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Cafeteria Plan – mix-and-match items from list of qualifying expenses</a:t>
            </a:r>
            <a:endParaRPr lang="en-US" sz="2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9369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1018</TotalTime>
  <Words>827</Words>
  <Application>Microsoft Office PowerPoint</Application>
  <PresentationFormat>Widescreen</PresentationFormat>
  <Paragraphs>109</Paragraphs>
  <Slides>16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Corbel</vt:lpstr>
      <vt:lpstr>Wingdings</vt:lpstr>
      <vt:lpstr>Parallax</vt:lpstr>
      <vt:lpstr>Cannabis  Stakeholder Meeting</vt:lpstr>
      <vt:lpstr>CUP and BOP Update   </vt:lpstr>
      <vt:lpstr>Update on January 31, 2020 Deadline    </vt:lpstr>
      <vt:lpstr>Recap of Council Workshop on  Storefront Dispensaries (1/14/20)</vt:lpstr>
      <vt:lpstr>Recap of Council Workshop on  Storefront Dispensaries (1/14/20)</vt:lpstr>
      <vt:lpstr>Recap of Council Workshop on  Storefront Dispensaries (1/14/20)</vt:lpstr>
      <vt:lpstr>Title 5 Cleanup </vt:lpstr>
      <vt:lpstr>Title 5 Cleanup (cont.) </vt:lpstr>
      <vt:lpstr>Cannabis Equity Grant Funds</vt:lpstr>
      <vt:lpstr>Cannabis Equity Grant Funds (cont.)</vt:lpstr>
      <vt:lpstr>Cannabis Equity Grant Funds (cont.)</vt:lpstr>
      <vt:lpstr>Cannabis Equity Grant Funds (cont.)</vt:lpstr>
      <vt:lpstr>Cannabis Equity Grant Funds (cont.)</vt:lpstr>
      <vt:lpstr>Cannabis Equity Grant Funds (cont.)</vt:lpstr>
      <vt:lpstr>Cannabis Equity Grant Funds (cont.)</vt:lpstr>
      <vt:lpstr>CONTACT US: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Cannabis  Stakeholder Meeting</dc:title>
  <dc:creator>Zarah Cruz</dc:creator>
  <cp:lastModifiedBy>Zarah Cruz</cp:lastModifiedBy>
  <cp:revision>17</cp:revision>
  <dcterms:created xsi:type="dcterms:W3CDTF">2020-01-17T16:52:05Z</dcterms:created>
  <dcterms:modified xsi:type="dcterms:W3CDTF">2020-01-28T00:40:30Z</dcterms:modified>
</cp:coreProperties>
</file>