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72" r:id="rId2"/>
    <p:sldId id="266" r:id="rId3"/>
    <p:sldId id="256" r:id="rId4"/>
    <p:sldId id="273" r:id="rId5"/>
    <p:sldId id="274" r:id="rId6"/>
    <p:sldId id="279" r:id="rId7"/>
    <p:sldId id="275" r:id="rId8"/>
    <p:sldId id="278" r:id="rId9"/>
    <p:sldId id="259" r:id="rId10"/>
    <p:sldId id="276" r:id="rId11"/>
    <p:sldId id="257" r:id="rId12"/>
    <p:sldId id="277" r:id="rId13"/>
    <p:sldId id="264" r:id="rId14"/>
  </p:sldIdLst>
  <p:sldSz cx="9144000" cy="5143500" type="screen16x9"/>
  <p:notesSz cx="6858000" cy="9144000"/>
  <p:embeddedFontLst>
    <p:embeddedFont>
      <p:font typeface="Arial Black" panose="020B0A04020102020204" pitchFamily="34" charset="0"/>
      <p:bold r:id="rId16"/>
    </p:embeddedFont>
    <p:embeddedFont>
      <p:font typeface="Poppins" panose="00000500000000000000" pitchFamily="2" charset="0"/>
      <p:regular r:id="rId17"/>
      <p:bold r:id="rId18"/>
      <p:italic r:id="rId19"/>
      <p:boldItalic r:id="rId20"/>
    </p:embeddedFont>
    <p:embeddedFont>
      <p:font typeface="Poppins Light" panose="00000400000000000000" pitchFamily="2" charset="0"/>
      <p:regular r:id="rId21"/>
      <p:bold r:id="rId22"/>
      <p:italic r:id="rId23"/>
      <p:boldItalic r:id="rId24"/>
    </p:embeddedFont>
    <p:embeddedFont>
      <p:font typeface="Poppins SemiBold" panose="00000700000000000000" pitchFamily="2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65250C1-36BE-9DD5-5438-EA7E5E6B0AD0}" name="Fiona Mattson" initials="FM" userId="S::fmattson@cityofsacramento.org::14bc0432-8c25-4d4f-a6fb-d4ec2223c4d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C891"/>
    <a:srgbClr val="2A3B66"/>
    <a:srgbClr val="77B0DF"/>
    <a:srgbClr val="9CC7F2"/>
    <a:srgbClr val="339933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4DF3A2-7B4C-472D-BE82-6C7F5A5EB46B}" v="102" dt="2026-03-26T17:14:09.444"/>
    <p1510:client id="{626F7A0B-DC3F-954C-C0A6-1FA68C352559}" v="1307" dt="2026-03-26T17:32:44.241"/>
    <p1510:client id="{8CE5995B-2561-4AE4-C1BC-94387D33AA64}" v="564" dt="2026-03-25T20:45:27.399"/>
    <p1510:client id="{B5F32B4C-8AB8-0482-5498-1948F3C5B552}" v="25" dt="2026-03-26T15:55:31.422"/>
    <p1510:client id="{B733EE00-E55E-F21A-98B7-2C413D2D8584}" v="34" dt="2026-03-25T20:00:57.1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34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4657ded29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4657ded29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Slide V2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8045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996BF3DA-77B0-3B4F-3568-ACD84018D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FFAE888F-2460-6157-5424-2A4E59AADE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AE517A7B-3FEC-12CF-27A9-74DEC75E1E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Slide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4396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45968467b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145968467b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Slide V1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324267AE-58F4-DBF4-4501-A44AB1AE0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9BA55DDD-D36C-E193-73A8-886014DACE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A916382A-40C8-D9F1-EB14-2CF41416AD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Slide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912995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45968467ba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45968467ba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DE5042B-3436-E100-47F6-B6F4BB2E2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45968467ba_0_34:notes">
            <a:extLst>
              <a:ext uri="{FF2B5EF4-FFF2-40B4-BE49-F238E27FC236}">
                <a16:creationId xmlns:a16="http://schemas.microsoft.com/office/drawing/2014/main" id="{010F7B60-F2B3-939D-06B2-0846B7BA1E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45968467ba_0_34:notes">
            <a:extLst>
              <a:ext uri="{FF2B5EF4-FFF2-40B4-BE49-F238E27FC236}">
                <a16:creationId xmlns:a16="http://schemas.microsoft.com/office/drawing/2014/main" id="{7A6055E4-C3D4-AFB0-9765-B2858E8133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Slide V2 with copy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2277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Slide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3B5E6EE4-F1FC-DC11-BF70-7B481EDCE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047DA98-0053-EB35-AE61-DB21BB61DA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7CF0A210-CA9A-5B39-ED06-C2BAB33CF5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Slide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15888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376F724F-7133-D0B9-A69B-885EA9EF6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90786B9A-F6B8-2EB4-F12B-FF0A331942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9FEF2B20-201C-C50E-FD5E-DDFB69D789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Slide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686639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92ACCF32-9131-8518-F7E3-C5A4224ED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2FD97DB5-D36E-0067-3049-40952E2CCD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16A7F147-F62C-DBD8-B358-25AA4E24EB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Slide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59118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674B6558-AA4E-2C90-25F0-B3D5FD8A0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49DF748-1FE3-25F0-1250-37C54CA950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705E874C-7E65-BD73-4B85-5F0E7BC739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Slide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99538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2D48D708-6D7C-1684-93B3-929F8ADF2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4657ded290_0_0:notes">
            <a:extLst>
              <a:ext uri="{FF2B5EF4-FFF2-40B4-BE49-F238E27FC236}">
                <a16:creationId xmlns:a16="http://schemas.microsoft.com/office/drawing/2014/main" id="{1B3D2A7C-99B0-C800-4264-42B0AB531A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4657ded290_0_0:notes">
            <a:extLst>
              <a:ext uri="{FF2B5EF4-FFF2-40B4-BE49-F238E27FC236}">
                <a16:creationId xmlns:a16="http://schemas.microsoft.com/office/drawing/2014/main" id="{BB204FE8-54B3-9ACC-CE54-72462C85C2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Slide V2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77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45968467ba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45968467ba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Slide V2 with copy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mailto:COREsummit@cityofsacramento.org" TargetMode="External"/><Relationship Id="rId3" Type="http://schemas.openxmlformats.org/officeDocument/2006/relationships/image" Target="../media/image2.png"/><Relationship Id="rId7" Type="http://schemas.openxmlformats.org/officeDocument/2006/relationships/hyperlink" Target="mailto:cannabis@cityofsacramento.or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cityofsacramento.gov/finance/cannabis-management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0" y="0"/>
            <a:ext cx="9144000" cy="5181300"/>
          </a:xfrm>
          <a:prstGeom prst="rect">
            <a:avLst/>
          </a:prstGeom>
          <a:solidFill>
            <a:srgbClr val="E9C8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 amt="31000"/>
          </a:blip>
          <a:stretch>
            <a:fillRect/>
          </a:stretch>
        </p:blipFill>
        <p:spPr>
          <a:xfrm rot="5400000">
            <a:off x="5566262" y="2172337"/>
            <a:ext cx="5792525" cy="136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 rotWithShape="1">
          <a:blip r:embed="rId4">
            <a:alphaModFix/>
          </a:blip>
          <a:srcRect l="13348" t="31099" r="13348" b="31103"/>
          <a:stretch/>
        </p:blipFill>
        <p:spPr>
          <a:xfrm>
            <a:off x="304824" y="4296399"/>
            <a:ext cx="2685199" cy="7795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133;p20">
            <a:extLst>
              <a:ext uri="{FF2B5EF4-FFF2-40B4-BE49-F238E27FC236}">
                <a16:creationId xmlns:a16="http://schemas.microsoft.com/office/drawing/2014/main" id="{CDCD8306-6320-8A4E-D606-ADB040C29F24}"/>
              </a:ext>
            </a:extLst>
          </p:cNvPr>
          <p:cNvSpPr/>
          <p:nvPr/>
        </p:nvSpPr>
        <p:spPr>
          <a:xfrm>
            <a:off x="961662" y="2364459"/>
            <a:ext cx="5927510" cy="139750"/>
          </a:xfrm>
          <a:prstGeom prst="rect">
            <a:avLst/>
          </a:prstGeom>
          <a:solidFill>
            <a:srgbClr val="77B0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31BC3F-F4FE-7BA7-77A7-A3343457F0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C8F97E0-D944-6D15-E8D4-849EE9FA2C8C}"/>
              </a:ext>
            </a:extLst>
          </p:cNvPr>
          <p:cNvSpPr txBox="1"/>
          <p:nvPr/>
        </p:nvSpPr>
        <p:spPr>
          <a:xfrm>
            <a:off x="2603425" y="2671107"/>
            <a:ext cx="299429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March</a:t>
            </a:r>
            <a:r>
              <a:rPr lang="en-US" sz="1400">
                <a:latin typeface="Arial"/>
                <a:cs typeface="Arial"/>
              </a:rPr>
              <a:t> 26, 2026</a:t>
            </a:r>
            <a:r>
              <a:rPr lang="en-US"/>
              <a:t> - 2:30pm-4:00pm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829CD9-1A58-E528-A82B-F0517B66418B}"/>
              </a:ext>
            </a:extLst>
          </p:cNvPr>
          <p:cNvSpPr txBox="1"/>
          <p:nvPr/>
        </p:nvSpPr>
        <p:spPr>
          <a:xfrm>
            <a:off x="662510" y="1737233"/>
            <a:ext cx="70486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CORE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Careholders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Meeting </a:t>
            </a:r>
            <a:endParaRPr lang="en-US" sz="3200" b="1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66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B0DF"/>
        </a:solidFill>
        <a:effectLst/>
      </p:bgPr>
    </p:bg>
    <p:spTree>
      <p:nvGrpSpPr>
        <p:cNvPr id="1" name="Shape 53">
          <a:extLst>
            <a:ext uri="{FF2B5EF4-FFF2-40B4-BE49-F238E27FC236}">
              <a16:creationId xmlns:a16="http://schemas.microsoft.com/office/drawing/2014/main" id="{4EA0F242-A754-7E65-5789-B07EF2A10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>
            <a:extLst>
              <a:ext uri="{FF2B5EF4-FFF2-40B4-BE49-F238E27FC236}">
                <a16:creationId xmlns:a16="http://schemas.microsoft.com/office/drawing/2014/main" id="{25960291-714D-187C-5995-D6CB01C23FA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348" t="31099" r="13348" b="31103"/>
          <a:stretch/>
        </p:blipFill>
        <p:spPr>
          <a:xfrm>
            <a:off x="467574" y="4149817"/>
            <a:ext cx="2504040" cy="743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>
            <a:extLst>
              <a:ext uri="{FF2B5EF4-FFF2-40B4-BE49-F238E27FC236}">
                <a16:creationId xmlns:a16="http://schemas.microsoft.com/office/drawing/2014/main" id="{53381424-85F5-FEC0-A148-61E92613A513}"/>
              </a:ext>
            </a:extLst>
          </p:cNvPr>
          <p:cNvPicPr preferRelativeResize="0"/>
          <p:nvPr/>
        </p:nvPicPr>
        <p:blipFill rotWithShape="1">
          <a:blip r:embed="rId4">
            <a:alphaModFix amt="41000"/>
          </a:blip>
          <a:srcRect l="11338" t="-2095" r="6559" b="3261"/>
          <a:stretch/>
        </p:blipFill>
        <p:spPr>
          <a:xfrm rot="-5400000">
            <a:off x="5855438" y="1845913"/>
            <a:ext cx="5125449" cy="145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52CC62-9F1A-A0C7-FD93-D75C75394D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  <p:sp>
        <p:nvSpPr>
          <p:cNvPr id="9" name="Google Shape;81;p16">
            <a:extLst>
              <a:ext uri="{FF2B5EF4-FFF2-40B4-BE49-F238E27FC236}">
                <a16:creationId xmlns:a16="http://schemas.microsoft.com/office/drawing/2014/main" id="{DF5DDAB1-0FBA-3184-381E-CF943BA9ACCD}"/>
              </a:ext>
            </a:extLst>
          </p:cNvPr>
          <p:cNvSpPr txBox="1">
            <a:spLocks/>
          </p:cNvSpPr>
          <p:nvPr/>
        </p:nvSpPr>
        <p:spPr>
          <a:xfrm>
            <a:off x="603389" y="818334"/>
            <a:ext cx="6154494" cy="635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90"/>
            </a:pPr>
            <a:r>
              <a:rPr lang="en" sz="3600">
                <a:solidFill>
                  <a:srgbClr val="2A3B66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Summit – Day 2</a:t>
            </a:r>
            <a:endParaRPr lang="en-US" sz="3600">
              <a:solidFill>
                <a:srgbClr val="2A3B66"/>
              </a:solidFill>
              <a:latin typeface="Poppins SemiBold"/>
              <a:ea typeface="Poppins SemiBold"/>
              <a:cs typeface="Poppins SemiBold"/>
            </a:endParaRPr>
          </a:p>
        </p:txBody>
      </p:sp>
      <p:cxnSp>
        <p:nvCxnSpPr>
          <p:cNvPr id="10" name="Google Shape;83;p16">
            <a:extLst>
              <a:ext uri="{FF2B5EF4-FFF2-40B4-BE49-F238E27FC236}">
                <a16:creationId xmlns:a16="http://schemas.microsoft.com/office/drawing/2014/main" id="{69C974F5-FD68-41A6-8A16-2C3CC29C8C61}"/>
              </a:ext>
            </a:extLst>
          </p:cNvPr>
          <p:cNvCxnSpPr/>
          <p:nvPr/>
        </p:nvCxnSpPr>
        <p:spPr>
          <a:xfrm flipH="1">
            <a:off x="467574" y="500954"/>
            <a:ext cx="6600" cy="1270500"/>
          </a:xfrm>
          <a:prstGeom prst="straightConnector1">
            <a:avLst/>
          </a:prstGeom>
          <a:noFill/>
          <a:ln w="76200" cap="flat" cmpd="sng">
            <a:solidFill>
              <a:srgbClr val="E9C89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Google Shape;82;p16">
            <a:extLst>
              <a:ext uri="{FF2B5EF4-FFF2-40B4-BE49-F238E27FC236}">
                <a16:creationId xmlns:a16="http://schemas.microsoft.com/office/drawing/2014/main" id="{D741D48A-F533-7C3F-CAD0-07740AF34FB1}"/>
              </a:ext>
            </a:extLst>
          </p:cNvPr>
          <p:cNvSpPr txBox="1"/>
          <p:nvPr/>
        </p:nvSpPr>
        <p:spPr>
          <a:xfrm>
            <a:off x="2971614" y="1540633"/>
            <a:ext cx="2299053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u="sng">
                <a:solidFill>
                  <a:schemeClr val="lt1"/>
                </a:solidFill>
                <a:latin typeface="Poppins Light"/>
                <a:ea typeface="Poppins Light"/>
                <a:cs typeface="Poppins Light"/>
                <a:sym typeface="Poppins Light"/>
              </a:rPr>
              <a:t>Summit Agenda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85CB8D2-CF99-9502-3E7C-BAD82F03E0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988190"/>
              </p:ext>
            </p:extLst>
          </p:nvPr>
        </p:nvGraphicFramePr>
        <p:xfrm>
          <a:off x="452290" y="2252619"/>
          <a:ext cx="3141652" cy="14160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4121">
                  <a:extLst>
                    <a:ext uri="{9D8B030D-6E8A-4147-A177-3AD203B41FA5}">
                      <a16:colId xmlns:a16="http://schemas.microsoft.com/office/drawing/2014/main" val="1694732180"/>
                    </a:ext>
                  </a:extLst>
                </a:gridCol>
                <a:gridCol w="2367531">
                  <a:extLst>
                    <a:ext uri="{9D8B030D-6E8A-4147-A177-3AD203B41FA5}">
                      <a16:colId xmlns:a16="http://schemas.microsoft.com/office/drawing/2014/main" val="199664176"/>
                    </a:ext>
                  </a:extLst>
                </a:gridCol>
              </a:tblGrid>
              <a:tr h="319610"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9:30am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Opening Session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88040"/>
                  </a:ext>
                </a:extLst>
              </a:tr>
              <a:tr h="319610"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9:55am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Regulatory &amp; Equity Update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89008"/>
                  </a:ext>
                </a:extLst>
              </a:tr>
              <a:tr h="347122"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10:45am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Women Shaping the Cannabis Industry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13504"/>
                  </a:ext>
                </a:extLst>
              </a:tr>
              <a:tr h="319610"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11:45am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Break – Lunch &amp; Networking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52356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27492C9-6E2F-7C0E-D3FF-458185247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517894"/>
              </p:ext>
            </p:extLst>
          </p:nvPr>
        </p:nvGraphicFramePr>
        <p:xfrm>
          <a:off x="4402180" y="2252619"/>
          <a:ext cx="3103939" cy="14160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4828">
                  <a:extLst>
                    <a:ext uri="{9D8B030D-6E8A-4147-A177-3AD203B41FA5}">
                      <a16:colId xmlns:a16="http://schemas.microsoft.com/office/drawing/2014/main" val="1694732180"/>
                    </a:ext>
                  </a:extLst>
                </a:gridCol>
                <a:gridCol w="2339111">
                  <a:extLst>
                    <a:ext uri="{9D8B030D-6E8A-4147-A177-3AD203B41FA5}">
                      <a16:colId xmlns:a16="http://schemas.microsoft.com/office/drawing/2014/main" val="199664176"/>
                    </a:ext>
                  </a:extLst>
                </a:gridCol>
              </a:tblGrid>
              <a:tr h="346550"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1:55pm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Legal Environment of Cannabis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88040"/>
                  </a:ext>
                </a:extLst>
              </a:tr>
              <a:tr h="346550"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2:40pm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Municipal Panel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89008"/>
                  </a:ext>
                </a:extLst>
              </a:tr>
              <a:tr h="376381"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3:50pm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Closing Keynote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13504"/>
                  </a:ext>
                </a:extLst>
              </a:tr>
              <a:tr h="346550">
                <a:tc>
                  <a:txBody>
                    <a:bodyPr/>
                    <a:lstStyle/>
                    <a:p>
                      <a:pPr algn="r"/>
                      <a:r>
                        <a:rPr lang="en-US" sz="1200"/>
                        <a:t>4:30pm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Final 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523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016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7CAE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 amt="70000"/>
          </a:blip>
          <a:srcRect l="62737" t="59291" r="23473"/>
          <a:stretch/>
        </p:blipFill>
        <p:spPr>
          <a:xfrm>
            <a:off x="7218655" y="3267225"/>
            <a:ext cx="1885594" cy="1878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 rotWithShape="1">
          <a:blip r:embed="rId3">
            <a:alphaModFix amt="70000"/>
          </a:blip>
          <a:srcRect l="56498" t="17798" r="34431" b="59300"/>
          <a:stretch/>
        </p:blipFill>
        <p:spPr>
          <a:xfrm>
            <a:off x="6001223" y="4124677"/>
            <a:ext cx="1240330" cy="105662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56;p13">
            <a:extLst>
              <a:ext uri="{FF2B5EF4-FFF2-40B4-BE49-F238E27FC236}">
                <a16:creationId xmlns:a16="http://schemas.microsoft.com/office/drawing/2014/main" id="{B75B71A3-4E0E-EDD1-8462-E9C4122C292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13348" t="31099" r="13348" b="31103"/>
          <a:stretch/>
        </p:blipFill>
        <p:spPr>
          <a:xfrm>
            <a:off x="467574" y="4149817"/>
            <a:ext cx="2504040" cy="74332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81;p16">
            <a:extLst>
              <a:ext uri="{FF2B5EF4-FFF2-40B4-BE49-F238E27FC236}">
                <a16:creationId xmlns:a16="http://schemas.microsoft.com/office/drawing/2014/main" id="{2514E9C9-7021-2F0E-0681-D8D3CEFF2BB7}"/>
              </a:ext>
            </a:extLst>
          </p:cNvPr>
          <p:cNvSpPr txBox="1">
            <a:spLocks/>
          </p:cNvSpPr>
          <p:nvPr/>
        </p:nvSpPr>
        <p:spPr>
          <a:xfrm>
            <a:off x="624170" y="877906"/>
            <a:ext cx="4600629" cy="743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90"/>
            </a:pPr>
            <a:r>
              <a:rPr lang="en-US">
                <a:solidFill>
                  <a:srgbClr val="9CC7F2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Summit Panels</a:t>
            </a:r>
          </a:p>
        </p:txBody>
      </p:sp>
      <p:cxnSp>
        <p:nvCxnSpPr>
          <p:cNvPr id="4" name="Google Shape;83;p16">
            <a:extLst>
              <a:ext uri="{FF2B5EF4-FFF2-40B4-BE49-F238E27FC236}">
                <a16:creationId xmlns:a16="http://schemas.microsoft.com/office/drawing/2014/main" id="{D7686E39-D49B-5D91-0305-56BD84113EFF}"/>
              </a:ext>
            </a:extLst>
          </p:cNvPr>
          <p:cNvCxnSpPr/>
          <p:nvPr/>
        </p:nvCxnSpPr>
        <p:spPr>
          <a:xfrm flipH="1">
            <a:off x="467574" y="500954"/>
            <a:ext cx="6600" cy="1270500"/>
          </a:xfrm>
          <a:prstGeom prst="straightConnector1">
            <a:avLst/>
          </a:prstGeom>
          <a:noFill/>
          <a:ln w="76200" cap="flat" cmpd="sng">
            <a:solidFill>
              <a:srgbClr val="E9C89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7802CC4-EA61-C291-DAF8-2257415626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  <p:sp>
        <p:nvSpPr>
          <p:cNvPr id="6" name="Google Shape;82;p16">
            <a:extLst>
              <a:ext uri="{FF2B5EF4-FFF2-40B4-BE49-F238E27FC236}">
                <a16:creationId xmlns:a16="http://schemas.microsoft.com/office/drawing/2014/main" id="{C9C63021-0AB7-0EC7-3D74-71BBAFFB9BC0}"/>
              </a:ext>
            </a:extLst>
          </p:cNvPr>
          <p:cNvSpPr txBox="1"/>
          <p:nvPr/>
        </p:nvSpPr>
        <p:spPr>
          <a:xfrm>
            <a:off x="624170" y="1800139"/>
            <a:ext cx="2032630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u="sng">
                <a:solidFill>
                  <a:schemeClr val="lt1"/>
                </a:solidFill>
                <a:latin typeface="Poppins Light"/>
                <a:ea typeface="Poppins Light"/>
                <a:cs typeface="Poppins Light"/>
                <a:sym typeface="Poppins Light"/>
              </a:rPr>
              <a:t>Municipal</a:t>
            </a:r>
            <a:endParaRPr sz="1600" u="sng">
              <a:solidFill>
                <a:schemeClr val="lt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C6ED7B-990A-B1E2-5EC9-41667D96512F}"/>
              </a:ext>
            </a:extLst>
          </p:cNvPr>
          <p:cNvSpPr txBox="1"/>
          <p:nvPr/>
        </p:nvSpPr>
        <p:spPr>
          <a:xfrm>
            <a:off x="624170" y="2222206"/>
            <a:ext cx="32347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Los Angeles – Dr Imani Brown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San Francisco – Nikesh Patel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Oakland – Kathleen Torio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Fresno - TBA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A21A59-7B87-A293-A611-62DBC65E3704}"/>
              </a:ext>
            </a:extLst>
          </p:cNvPr>
          <p:cNvSpPr txBox="1"/>
          <p:nvPr/>
        </p:nvSpPr>
        <p:spPr>
          <a:xfrm>
            <a:off x="4226601" y="2230995"/>
            <a:ext cx="32347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Mary Jane Oatman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Shanita Penny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Beatrice Carranza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Whitney Beatty</a:t>
            </a:r>
          </a:p>
        </p:txBody>
      </p:sp>
      <p:sp>
        <p:nvSpPr>
          <p:cNvPr id="9" name="Google Shape;82;p16">
            <a:extLst>
              <a:ext uri="{FF2B5EF4-FFF2-40B4-BE49-F238E27FC236}">
                <a16:creationId xmlns:a16="http://schemas.microsoft.com/office/drawing/2014/main" id="{38F47ED2-6DE1-2FC8-CA74-E9F8AD61FFDF}"/>
              </a:ext>
            </a:extLst>
          </p:cNvPr>
          <p:cNvSpPr txBox="1"/>
          <p:nvPr/>
        </p:nvSpPr>
        <p:spPr>
          <a:xfrm>
            <a:off x="4066336" y="1789854"/>
            <a:ext cx="4173656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u="sng">
                <a:solidFill>
                  <a:schemeClr val="lt1"/>
                </a:solidFill>
                <a:latin typeface="Poppins Light"/>
                <a:ea typeface="Poppins Light"/>
                <a:cs typeface="Poppins Light"/>
                <a:sym typeface="Poppins Light"/>
              </a:rPr>
              <a:t>Women Shaping the Cannabis Industry</a:t>
            </a:r>
            <a:endParaRPr sz="1600" u="sng">
              <a:solidFill>
                <a:schemeClr val="lt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B0DF"/>
        </a:solidFill>
        <a:effectLst/>
      </p:bgPr>
    </p:bg>
    <p:spTree>
      <p:nvGrpSpPr>
        <p:cNvPr id="1" name="Shape 53">
          <a:extLst>
            <a:ext uri="{FF2B5EF4-FFF2-40B4-BE49-F238E27FC236}">
              <a16:creationId xmlns:a16="http://schemas.microsoft.com/office/drawing/2014/main" id="{06AAAA24-C764-28EC-F387-754B76E1C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>
            <a:extLst>
              <a:ext uri="{FF2B5EF4-FFF2-40B4-BE49-F238E27FC236}">
                <a16:creationId xmlns:a16="http://schemas.microsoft.com/office/drawing/2014/main" id="{06E9D606-B3D1-F530-78CB-9C8FD9E8DB8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348" t="31099" r="13348" b="31103"/>
          <a:stretch/>
        </p:blipFill>
        <p:spPr>
          <a:xfrm>
            <a:off x="467574" y="4149817"/>
            <a:ext cx="2504040" cy="743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>
            <a:extLst>
              <a:ext uri="{FF2B5EF4-FFF2-40B4-BE49-F238E27FC236}">
                <a16:creationId xmlns:a16="http://schemas.microsoft.com/office/drawing/2014/main" id="{5FA684A3-7267-FF6D-F300-47B0DC0A1A25}"/>
              </a:ext>
            </a:extLst>
          </p:cNvPr>
          <p:cNvPicPr preferRelativeResize="0"/>
          <p:nvPr/>
        </p:nvPicPr>
        <p:blipFill rotWithShape="1">
          <a:blip r:embed="rId4">
            <a:alphaModFix amt="41000"/>
          </a:blip>
          <a:srcRect l="11338" t="-2095" r="6559" b="3261"/>
          <a:stretch/>
        </p:blipFill>
        <p:spPr>
          <a:xfrm rot="-5400000">
            <a:off x="5855438" y="1845913"/>
            <a:ext cx="5125449" cy="145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B28093C-C8F0-7E63-2493-44C7D29037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  <p:sp>
        <p:nvSpPr>
          <p:cNvPr id="9" name="Google Shape;81;p16">
            <a:extLst>
              <a:ext uri="{FF2B5EF4-FFF2-40B4-BE49-F238E27FC236}">
                <a16:creationId xmlns:a16="http://schemas.microsoft.com/office/drawing/2014/main" id="{537DCBFD-0586-5B36-BFB6-B80593B84470}"/>
              </a:ext>
            </a:extLst>
          </p:cNvPr>
          <p:cNvSpPr txBox="1">
            <a:spLocks/>
          </p:cNvSpPr>
          <p:nvPr/>
        </p:nvSpPr>
        <p:spPr>
          <a:xfrm>
            <a:off x="576338" y="895972"/>
            <a:ext cx="5942885" cy="602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90"/>
            </a:pPr>
            <a:r>
              <a:rPr lang="en-US">
                <a:solidFill>
                  <a:srgbClr val="2A3B66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Summit Plenaries and Keynote</a:t>
            </a:r>
          </a:p>
        </p:txBody>
      </p:sp>
      <p:cxnSp>
        <p:nvCxnSpPr>
          <p:cNvPr id="10" name="Google Shape;83;p16">
            <a:extLst>
              <a:ext uri="{FF2B5EF4-FFF2-40B4-BE49-F238E27FC236}">
                <a16:creationId xmlns:a16="http://schemas.microsoft.com/office/drawing/2014/main" id="{24EC42E4-F72A-0CBB-EDEF-15B4ED13068C}"/>
              </a:ext>
            </a:extLst>
          </p:cNvPr>
          <p:cNvCxnSpPr/>
          <p:nvPr/>
        </p:nvCxnSpPr>
        <p:spPr>
          <a:xfrm flipH="1">
            <a:off x="467574" y="500954"/>
            <a:ext cx="6600" cy="1270500"/>
          </a:xfrm>
          <a:prstGeom prst="straightConnector1">
            <a:avLst/>
          </a:prstGeom>
          <a:noFill/>
          <a:ln w="76200" cap="flat" cmpd="sng">
            <a:solidFill>
              <a:srgbClr val="E9C89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09BA434-07A2-7E75-B75D-1AF71E7884A0}"/>
              </a:ext>
            </a:extLst>
          </p:cNvPr>
          <p:cNvSpPr txBox="1"/>
          <p:nvPr/>
        </p:nvSpPr>
        <p:spPr>
          <a:xfrm>
            <a:off x="934003" y="2042967"/>
            <a:ext cx="5085197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Eugene Hillsman – Department of Cannabis Control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81E080-E09B-3521-0CBA-33B5FF5052C8}"/>
              </a:ext>
            </a:extLst>
          </p:cNvPr>
          <p:cNvSpPr txBox="1"/>
          <p:nvPr/>
        </p:nvSpPr>
        <p:spPr>
          <a:xfrm>
            <a:off x="934003" y="2435383"/>
            <a:ext cx="4825997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Amber Littlejohn Esq. And Toni Forge Esq. – Legal Environment of Cannabis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B6FA50-4428-A8AC-E91D-D78970FB4863}"/>
              </a:ext>
            </a:extLst>
          </p:cNvPr>
          <p:cNvSpPr txBox="1"/>
          <p:nvPr/>
        </p:nvSpPr>
        <p:spPr>
          <a:xfrm>
            <a:off x="934003" y="2992635"/>
            <a:ext cx="471079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Stephanie Shepard – Last Prisoner Project</a:t>
            </a:r>
          </a:p>
        </p:txBody>
      </p:sp>
    </p:spTree>
    <p:extLst>
      <p:ext uri="{BB962C8B-B14F-4D97-AF65-F5344CB8AC3E}">
        <p14:creationId xmlns:p14="http://schemas.microsoft.com/office/powerpoint/2010/main" val="2465816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7D31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/>
          <p:nvPr/>
        </p:nvSpPr>
        <p:spPr>
          <a:xfrm>
            <a:off x="125" y="0"/>
            <a:ext cx="9144000" cy="5181300"/>
          </a:xfrm>
          <a:prstGeom prst="rect">
            <a:avLst/>
          </a:prstGeom>
          <a:solidFill>
            <a:srgbClr val="E9C8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1"/>
          <p:cNvSpPr txBox="1">
            <a:spLocks noGrp="1"/>
          </p:cNvSpPr>
          <p:nvPr>
            <p:ph type="ctrTitle" idx="4294967295"/>
          </p:nvPr>
        </p:nvSpPr>
        <p:spPr>
          <a:xfrm>
            <a:off x="167016" y="1158121"/>
            <a:ext cx="8520600" cy="86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Thank you!</a:t>
            </a:r>
            <a:endParaRPr sz="3600" b="1">
              <a:solidFill>
                <a:srgbClr val="2A3B6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2" name="Google Shape;142;p21"/>
          <p:cNvSpPr/>
          <p:nvPr/>
        </p:nvSpPr>
        <p:spPr>
          <a:xfrm>
            <a:off x="3143550" y="2029740"/>
            <a:ext cx="2856900" cy="84600"/>
          </a:xfrm>
          <a:prstGeom prst="rect">
            <a:avLst/>
          </a:prstGeom>
          <a:solidFill>
            <a:srgbClr val="77B0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3" name="Google Shape;143;p21"/>
          <p:cNvPicPr preferRelativeResize="0"/>
          <p:nvPr/>
        </p:nvPicPr>
        <p:blipFill rotWithShape="1">
          <a:blip r:embed="rId3">
            <a:alphaModFix/>
          </a:blip>
          <a:srcRect l="13348" t="31099" r="13348" b="31103"/>
          <a:stretch/>
        </p:blipFill>
        <p:spPr>
          <a:xfrm>
            <a:off x="3084716" y="277399"/>
            <a:ext cx="2685199" cy="77952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6083EDE-8B28-B45E-E6BD-B0F96FFC5D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4261" y="3948810"/>
            <a:ext cx="4762500" cy="81915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EB1353B-5BF7-709F-458A-2BC50E223D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1042" y="2244007"/>
            <a:ext cx="369570" cy="13639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986B870-66FA-37F5-018B-7FFB80E08CAF}"/>
              </a:ext>
            </a:extLst>
          </p:cNvPr>
          <p:cNvSpPr txBox="1"/>
          <p:nvPr/>
        </p:nvSpPr>
        <p:spPr>
          <a:xfrm>
            <a:off x="1381118" y="2348372"/>
            <a:ext cx="6970882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/>
              <a:t>Phone:</a:t>
            </a:r>
            <a:r>
              <a:rPr lang="en-US"/>
              <a:t> (916) 808-8955</a:t>
            </a:r>
          </a:p>
          <a:p>
            <a:endParaRPr lang="en-US"/>
          </a:p>
          <a:p>
            <a:r>
              <a:rPr lang="en-US" b="1"/>
              <a:t>Web: </a:t>
            </a:r>
            <a:r>
              <a:rPr lang="en-US">
                <a:hlinkClick r:id="rId6"/>
              </a:rPr>
              <a:t>https://www.cityofsacramento.gov/finance/cannabis-management</a:t>
            </a:r>
            <a:endParaRPr lang="en-US"/>
          </a:p>
          <a:p>
            <a:endParaRPr lang="en-US"/>
          </a:p>
          <a:p>
            <a:r>
              <a:rPr lang="en-US" b="1"/>
              <a:t>Email:</a:t>
            </a:r>
            <a:r>
              <a:rPr lang="en-US"/>
              <a:t> </a:t>
            </a:r>
            <a:r>
              <a:rPr lang="en-US">
                <a:hlinkClick r:id="rId7"/>
              </a:rPr>
              <a:t>cannabis@cityofsacramento.org</a:t>
            </a:r>
            <a:r>
              <a:rPr lang="en-US"/>
              <a:t>, </a:t>
            </a:r>
            <a:r>
              <a:rPr lang="en-US">
                <a:hlinkClick r:id="rId8"/>
              </a:rPr>
              <a:t>COREsummit@cityofsacramento.org</a:t>
            </a:r>
            <a:r>
              <a:rPr lang="en-US"/>
              <a:t> 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7CAE"/>
        </a:solidFill>
        <a:effectLst/>
      </p:bgPr>
    </p:bg>
    <p:spTree>
      <p:nvGrpSpPr>
        <p:cNvPr id="1" name="Shape 80">
          <a:extLst>
            <a:ext uri="{FF2B5EF4-FFF2-40B4-BE49-F238E27FC236}">
              <a16:creationId xmlns:a16="http://schemas.microsoft.com/office/drawing/2014/main" id="{2474580F-0F9E-85CD-E803-14AEDFB21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>
            <a:extLst>
              <a:ext uri="{FF2B5EF4-FFF2-40B4-BE49-F238E27FC236}">
                <a16:creationId xmlns:a16="http://schemas.microsoft.com/office/drawing/2014/main" id="{BE864592-EC82-006E-E267-13A6825AC1DE}"/>
              </a:ext>
            </a:extLst>
          </p:cNvPr>
          <p:cNvSpPr txBox="1">
            <a:spLocks noGrp="1"/>
          </p:cNvSpPr>
          <p:nvPr>
            <p:ph type="ctrTitle" idx="4294967295"/>
          </p:nvPr>
        </p:nvSpPr>
        <p:spPr>
          <a:xfrm>
            <a:off x="629210" y="758714"/>
            <a:ext cx="6242972" cy="75497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00">
                <a:solidFill>
                  <a:srgbClr val="9CC7F2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CORE Careholder Meeting</a:t>
            </a:r>
            <a:endParaRPr sz="3600">
              <a:solidFill>
                <a:srgbClr val="9CC7F2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83" name="Google Shape;83;p16">
            <a:extLst>
              <a:ext uri="{FF2B5EF4-FFF2-40B4-BE49-F238E27FC236}">
                <a16:creationId xmlns:a16="http://schemas.microsoft.com/office/drawing/2014/main" id="{994EB90D-2BB7-AF4E-91C7-D0E1124E8900}"/>
              </a:ext>
            </a:extLst>
          </p:cNvPr>
          <p:cNvCxnSpPr/>
          <p:nvPr/>
        </p:nvCxnSpPr>
        <p:spPr>
          <a:xfrm flipH="1">
            <a:off x="467574" y="500954"/>
            <a:ext cx="6600" cy="1270500"/>
          </a:xfrm>
          <a:prstGeom prst="straightConnector1">
            <a:avLst/>
          </a:prstGeom>
          <a:noFill/>
          <a:ln w="76200" cap="flat" cmpd="sng">
            <a:solidFill>
              <a:srgbClr val="E9C89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5" name="Google Shape;85;p16">
            <a:extLst>
              <a:ext uri="{FF2B5EF4-FFF2-40B4-BE49-F238E27FC236}">
                <a16:creationId xmlns:a16="http://schemas.microsoft.com/office/drawing/2014/main" id="{8103C30F-2927-79D5-F913-BA94F24A5E98}"/>
              </a:ext>
            </a:extLst>
          </p:cNvPr>
          <p:cNvPicPr preferRelativeResize="0"/>
          <p:nvPr/>
        </p:nvPicPr>
        <p:blipFill rotWithShape="1">
          <a:blip r:embed="rId3">
            <a:alphaModFix amt="70000"/>
          </a:blip>
          <a:srcRect l="62737" t="59291" r="23473"/>
          <a:stretch/>
        </p:blipFill>
        <p:spPr>
          <a:xfrm>
            <a:off x="7218655" y="3267225"/>
            <a:ext cx="1885594" cy="1878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>
            <a:extLst>
              <a:ext uri="{FF2B5EF4-FFF2-40B4-BE49-F238E27FC236}">
                <a16:creationId xmlns:a16="http://schemas.microsoft.com/office/drawing/2014/main" id="{24D0651C-802E-2393-6AEE-4B1B3313A596}"/>
              </a:ext>
            </a:extLst>
          </p:cNvPr>
          <p:cNvPicPr preferRelativeResize="0"/>
          <p:nvPr/>
        </p:nvPicPr>
        <p:blipFill rotWithShape="1">
          <a:blip r:embed="rId3">
            <a:alphaModFix amt="70000"/>
          </a:blip>
          <a:srcRect l="56498" t="17798" r="34431" b="59300"/>
          <a:stretch/>
        </p:blipFill>
        <p:spPr>
          <a:xfrm>
            <a:off x="6001223" y="4124677"/>
            <a:ext cx="1240330" cy="105662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9944A8B-0581-08F5-E930-B52011D1AE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68315F3-C745-2C64-D49D-3682E0BD9C1A}"/>
              </a:ext>
            </a:extLst>
          </p:cNvPr>
          <p:cNvSpPr txBox="1"/>
          <p:nvPr/>
        </p:nvSpPr>
        <p:spPr>
          <a:xfrm>
            <a:off x="1058138" y="1977746"/>
            <a:ext cx="702772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Questions will be taken at the end of the presentation.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Round-table meeting format. Feedback to be kept within 3 minutes.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Hard stop at 4:00pm - Follow-up questions to be responded via email.</a:t>
            </a:r>
          </a:p>
          <a:p>
            <a:endParaRPr lang="en-US" sz="15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/>
              <a:t>Today’s presentation will be available on the OCM website.</a:t>
            </a:r>
          </a:p>
        </p:txBody>
      </p:sp>
    </p:spTree>
    <p:extLst>
      <p:ext uri="{BB962C8B-B14F-4D97-AF65-F5344CB8AC3E}">
        <p14:creationId xmlns:p14="http://schemas.microsoft.com/office/powerpoint/2010/main" val="263469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B0D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l="13348" t="31099" r="13348" b="31103"/>
          <a:stretch/>
        </p:blipFill>
        <p:spPr>
          <a:xfrm>
            <a:off x="467574" y="4149817"/>
            <a:ext cx="2504040" cy="743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4">
            <a:alphaModFix amt="41000"/>
          </a:blip>
          <a:srcRect l="11338" t="-2095" r="6559" b="3261"/>
          <a:stretch/>
        </p:blipFill>
        <p:spPr>
          <a:xfrm rot="-5400000">
            <a:off x="5855438" y="1845913"/>
            <a:ext cx="5125449" cy="145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B8FEDCD-BB89-8BF0-4B1C-BD7B04DD6F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  <p:sp>
        <p:nvSpPr>
          <p:cNvPr id="9" name="Google Shape;81;p16">
            <a:extLst>
              <a:ext uri="{FF2B5EF4-FFF2-40B4-BE49-F238E27FC236}">
                <a16:creationId xmlns:a16="http://schemas.microsoft.com/office/drawing/2014/main" id="{6E605628-A418-61BC-C86E-FE9AF48869AD}"/>
              </a:ext>
            </a:extLst>
          </p:cNvPr>
          <p:cNvSpPr txBox="1">
            <a:spLocks/>
          </p:cNvSpPr>
          <p:nvPr/>
        </p:nvSpPr>
        <p:spPr>
          <a:xfrm>
            <a:off x="603388" y="840459"/>
            <a:ext cx="5272671" cy="591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90"/>
            </a:pPr>
            <a:r>
              <a:rPr lang="en-US">
                <a:solidFill>
                  <a:srgbClr val="2A3B66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Meeting Agenda</a:t>
            </a:r>
          </a:p>
        </p:txBody>
      </p:sp>
      <p:cxnSp>
        <p:nvCxnSpPr>
          <p:cNvPr id="10" name="Google Shape;83;p16">
            <a:extLst>
              <a:ext uri="{FF2B5EF4-FFF2-40B4-BE49-F238E27FC236}">
                <a16:creationId xmlns:a16="http://schemas.microsoft.com/office/drawing/2014/main" id="{686AF969-CEFA-5EFB-3CB2-32EC4E2269CD}"/>
              </a:ext>
            </a:extLst>
          </p:cNvPr>
          <p:cNvCxnSpPr/>
          <p:nvPr/>
        </p:nvCxnSpPr>
        <p:spPr>
          <a:xfrm flipH="1">
            <a:off x="467574" y="500954"/>
            <a:ext cx="6600" cy="1270500"/>
          </a:xfrm>
          <a:prstGeom prst="straightConnector1">
            <a:avLst/>
          </a:prstGeom>
          <a:noFill/>
          <a:ln w="76200" cap="flat" cmpd="sng">
            <a:solidFill>
              <a:srgbClr val="E9C89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E1924FE-5D21-5EB0-58A7-7B64C18482B9}"/>
              </a:ext>
            </a:extLst>
          </p:cNvPr>
          <p:cNvSpPr txBox="1"/>
          <p:nvPr/>
        </p:nvSpPr>
        <p:spPr>
          <a:xfrm>
            <a:off x="943998" y="1586475"/>
            <a:ext cx="5416811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50"/>
              <a:t>Introductions</a:t>
            </a:r>
          </a:p>
          <a:p>
            <a:r>
              <a:rPr lang="en-US" sz="1450"/>
              <a:t>CORE Program – General Updates</a:t>
            </a:r>
          </a:p>
          <a:p>
            <a:endParaRPr lang="en-US" sz="1450"/>
          </a:p>
          <a:p>
            <a:pPr marL="285750" lvl="2" indent="-285750">
              <a:buFont typeface="Wingdings" panose="05000000000000000000" pitchFamily="2" charset="2"/>
              <a:buChar char="v"/>
            </a:pPr>
            <a:r>
              <a:rPr lang="en-US" sz="1450"/>
              <a:t>2026 City Sponsored Events</a:t>
            </a:r>
          </a:p>
          <a:p>
            <a:pPr marL="285750" lvl="2" indent="-285750">
              <a:buFont typeface="Wingdings" panose="05000000000000000000" pitchFamily="2" charset="2"/>
              <a:buChar char="v"/>
            </a:pPr>
            <a:r>
              <a:rPr lang="en-US"/>
              <a:t>Global Reach Strategies (GRS) – CORE Program Study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50"/>
              <a:t>Grant &amp; Loan Program Update</a:t>
            </a:r>
          </a:p>
          <a:p>
            <a:pPr marL="285750" indent="-285750">
              <a:buFont typeface="Wingdings,Sans-Serif" panose="05000000000000000000" pitchFamily="2" charset="2"/>
              <a:buChar char="v"/>
            </a:pPr>
            <a:r>
              <a:rPr lang="en-US"/>
              <a:t>City Council Update</a:t>
            </a:r>
          </a:p>
          <a:p>
            <a:pPr marL="285750" indent="-285750">
              <a:buFont typeface="Wingdings,Sans-Serif" panose="05000000000000000000" pitchFamily="2" charset="2"/>
              <a:buChar char="v"/>
            </a:pPr>
            <a:r>
              <a:rPr lang="en-US"/>
              <a:t>BOP Renewal Reminders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50"/>
              <a:t>CORE Summit 2026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B0DF"/>
        </a:solidFill>
        <a:effectLst/>
      </p:bgPr>
    </p:bg>
    <p:spTree>
      <p:nvGrpSpPr>
        <p:cNvPr id="1" name="Shape 53">
          <a:extLst>
            <a:ext uri="{FF2B5EF4-FFF2-40B4-BE49-F238E27FC236}">
              <a16:creationId xmlns:a16="http://schemas.microsoft.com/office/drawing/2014/main" id="{570EAFFD-6E26-A8F3-D488-C6BC01D56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>
            <a:extLst>
              <a:ext uri="{FF2B5EF4-FFF2-40B4-BE49-F238E27FC236}">
                <a16:creationId xmlns:a16="http://schemas.microsoft.com/office/drawing/2014/main" id="{E888D20A-B369-1EF6-FA9B-68FF69D8D4B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348" t="31099" r="13348" b="31103"/>
          <a:stretch/>
        </p:blipFill>
        <p:spPr>
          <a:xfrm>
            <a:off x="467574" y="4149817"/>
            <a:ext cx="2504040" cy="743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>
            <a:extLst>
              <a:ext uri="{FF2B5EF4-FFF2-40B4-BE49-F238E27FC236}">
                <a16:creationId xmlns:a16="http://schemas.microsoft.com/office/drawing/2014/main" id="{7403171D-AD2D-0BE7-1F98-768575AEB7F2}"/>
              </a:ext>
            </a:extLst>
          </p:cNvPr>
          <p:cNvPicPr preferRelativeResize="0"/>
          <p:nvPr/>
        </p:nvPicPr>
        <p:blipFill rotWithShape="1">
          <a:blip r:embed="rId4">
            <a:alphaModFix amt="41000"/>
          </a:blip>
          <a:srcRect l="11338" t="-2095" r="6559" b="3261"/>
          <a:stretch/>
        </p:blipFill>
        <p:spPr>
          <a:xfrm rot="-5400000">
            <a:off x="5855438" y="1845913"/>
            <a:ext cx="5125449" cy="145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66B4EF9-C663-BF4E-4244-A0D5DD3AB7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  <p:sp>
        <p:nvSpPr>
          <p:cNvPr id="9" name="Google Shape;81;p16">
            <a:extLst>
              <a:ext uri="{FF2B5EF4-FFF2-40B4-BE49-F238E27FC236}">
                <a16:creationId xmlns:a16="http://schemas.microsoft.com/office/drawing/2014/main" id="{327ECA64-C94F-3607-FC58-4FF31D45DEB1}"/>
              </a:ext>
            </a:extLst>
          </p:cNvPr>
          <p:cNvSpPr txBox="1">
            <a:spLocks/>
          </p:cNvSpPr>
          <p:nvPr/>
        </p:nvSpPr>
        <p:spPr>
          <a:xfrm>
            <a:off x="598192" y="838956"/>
            <a:ext cx="5345407" cy="706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90"/>
            </a:pPr>
            <a:r>
              <a:rPr lang="en-US">
                <a:solidFill>
                  <a:srgbClr val="2A3B66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CORE General Updates</a:t>
            </a:r>
          </a:p>
        </p:txBody>
      </p:sp>
      <p:cxnSp>
        <p:nvCxnSpPr>
          <p:cNvPr id="10" name="Google Shape;83;p16">
            <a:extLst>
              <a:ext uri="{FF2B5EF4-FFF2-40B4-BE49-F238E27FC236}">
                <a16:creationId xmlns:a16="http://schemas.microsoft.com/office/drawing/2014/main" id="{B197E76B-6DC8-285F-0790-953F9009CC97}"/>
              </a:ext>
            </a:extLst>
          </p:cNvPr>
          <p:cNvCxnSpPr/>
          <p:nvPr/>
        </p:nvCxnSpPr>
        <p:spPr>
          <a:xfrm flipH="1">
            <a:off x="467574" y="500954"/>
            <a:ext cx="6600" cy="1270500"/>
          </a:xfrm>
          <a:prstGeom prst="straightConnector1">
            <a:avLst/>
          </a:prstGeom>
          <a:noFill/>
          <a:ln w="76200" cap="flat" cmpd="sng">
            <a:solidFill>
              <a:srgbClr val="E9C89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62DF6EF-0D1D-E2EF-FDEC-B0D7A3C9E03D}"/>
              </a:ext>
            </a:extLst>
          </p:cNvPr>
          <p:cNvSpPr txBox="1"/>
          <p:nvPr/>
        </p:nvSpPr>
        <p:spPr>
          <a:xfrm>
            <a:off x="1804104" y="1923255"/>
            <a:ext cx="4384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en-US" sz="1800" b="1"/>
              <a:t>2026 City Sponsored Opportunities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77F1A8-6148-33C0-6FB5-2D7F6FBA0C43}"/>
              </a:ext>
            </a:extLst>
          </p:cNvPr>
          <p:cNvSpPr txBox="1"/>
          <p:nvPr/>
        </p:nvSpPr>
        <p:spPr>
          <a:xfrm>
            <a:off x="2088342" y="2366915"/>
            <a:ext cx="4533046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4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en-US" sz="1450"/>
              <a:t>The Emerald Cup – August 15, 2026</a:t>
            </a:r>
          </a:p>
        </p:txBody>
      </p:sp>
      <p:sp>
        <p:nvSpPr>
          <p:cNvPr id="5" name="TextBox 11">
            <a:extLst>
              <a:ext uri="{FF2B5EF4-FFF2-40B4-BE49-F238E27FC236}">
                <a16:creationId xmlns:a16="http://schemas.microsoft.com/office/drawing/2014/main" id="{C5FDBEEB-19CD-257E-32EB-EB99A69F0741}"/>
              </a:ext>
            </a:extLst>
          </p:cNvPr>
          <p:cNvSpPr txBox="1"/>
          <p:nvPr/>
        </p:nvSpPr>
        <p:spPr>
          <a:xfrm>
            <a:off x="1812896" y="2960748"/>
            <a:ext cx="4384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2"/>
            <a:r>
              <a:rPr lang="en-US" sz="1800" b="1"/>
              <a:t>Global Reach Strategies (GRS)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2BEADE8D-BE13-F87E-F4C6-7687F695822A}"/>
              </a:ext>
            </a:extLst>
          </p:cNvPr>
          <p:cNvSpPr txBox="1"/>
          <p:nvPr/>
        </p:nvSpPr>
        <p:spPr>
          <a:xfrm>
            <a:off x="2097134" y="3404408"/>
            <a:ext cx="4533046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marR="0" lvl="4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en-US" sz="1450"/>
              <a:t>Final stages of research</a:t>
            </a:r>
          </a:p>
          <a:p>
            <a:pPr marL="285750" marR="0" lvl="4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4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Review Process</a:t>
            </a:r>
          </a:p>
        </p:txBody>
      </p:sp>
    </p:spTree>
    <p:extLst>
      <p:ext uri="{BB962C8B-B14F-4D97-AF65-F5344CB8AC3E}">
        <p14:creationId xmlns:p14="http://schemas.microsoft.com/office/powerpoint/2010/main" val="3945045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B0DF"/>
        </a:solidFill>
        <a:effectLst/>
      </p:bgPr>
    </p:bg>
    <p:spTree>
      <p:nvGrpSpPr>
        <p:cNvPr id="1" name="Shape 53">
          <a:extLst>
            <a:ext uri="{FF2B5EF4-FFF2-40B4-BE49-F238E27FC236}">
              <a16:creationId xmlns:a16="http://schemas.microsoft.com/office/drawing/2014/main" id="{5B1C5306-EB1A-A669-05D3-51D9EEA8F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>
            <a:extLst>
              <a:ext uri="{FF2B5EF4-FFF2-40B4-BE49-F238E27FC236}">
                <a16:creationId xmlns:a16="http://schemas.microsoft.com/office/drawing/2014/main" id="{95731E0F-A3AC-9005-92E7-31DA618DBE2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348" t="31099" r="13348" b="31103"/>
          <a:stretch/>
        </p:blipFill>
        <p:spPr>
          <a:xfrm>
            <a:off x="467574" y="4149817"/>
            <a:ext cx="2504040" cy="743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>
            <a:extLst>
              <a:ext uri="{FF2B5EF4-FFF2-40B4-BE49-F238E27FC236}">
                <a16:creationId xmlns:a16="http://schemas.microsoft.com/office/drawing/2014/main" id="{D740056E-DE8A-1655-D0B0-38357BD02F32}"/>
              </a:ext>
            </a:extLst>
          </p:cNvPr>
          <p:cNvPicPr preferRelativeResize="0"/>
          <p:nvPr/>
        </p:nvPicPr>
        <p:blipFill rotWithShape="1">
          <a:blip r:embed="rId4">
            <a:alphaModFix amt="41000"/>
          </a:blip>
          <a:srcRect l="11338" t="-2095" r="6559" b="3261"/>
          <a:stretch/>
        </p:blipFill>
        <p:spPr>
          <a:xfrm rot="-5400000">
            <a:off x="5855438" y="1845913"/>
            <a:ext cx="5125449" cy="145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448B7E9-38B4-FE22-E78A-380B2AB7D3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  <p:sp>
        <p:nvSpPr>
          <p:cNvPr id="9" name="Google Shape;81;p16">
            <a:extLst>
              <a:ext uri="{FF2B5EF4-FFF2-40B4-BE49-F238E27FC236}">
                <a16:creationId xmlns:a16="http://schemas.microsoft.com/office/drawing/2014/main" id="{6F090F46-5B75-7562-281D-0E87E80EB93E}"/>
              </a:ext>
            </a:extLst>
          </p:cNvPr>
          <p:cNvSpPr txBox="1">
            <a:spLocks/>
          </p:cNvSpPr>
          <p:nvPr/>
        </p:nvSpPr>
        <p:spPr>
          <a:xfrm>
            <a:off x="608583" y="863545"/>
            <a:ext cx="5110207" cy="659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90"/>
            </a:pPr>
            <a:r>
              <a:rPr lang="en-US">
                <a:solidFill>
                  <a:srgbClr val="2A3B66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CORE General Updates</a:t>
            </a:r>
          </a:p>
        </p:txBody>
      </p:sp>
      <p:cxnSp>
        <p:nvCxnSpPr>
          <p:cNvPr id="10" name="Google Shape;83;p16">
            <a:extLst>
              <a:ext uri="{FF2B5EF4-FFF2-40B4-BE49-F238E27FC236}">
                <a16:creationId xmlns:a16="http://schemas.microsoft.com/office/drawing/2014/main" id="{D434404F-3E2E-25A9-564C-54288FB8E087}"/>
              </a:ext>
            </a:extLst>
          </p:cNvPr>
          <p:cNvCxnSpPr/>
          <p:nvPr/>
        </p:nvCxnSpPr>
        <p:spPr>
          <a:xfrm flipH="1">
            <a:off x="467574" y="500954"/>
            <a:ext cx="6600" cy="1270500"/>
          </a:xfrm>
          <a:prstGeom prst="straightConnector1">
            <a:avLst/>
          </a:prstGeom>
          <a:noFill/>
          <a:ln w="76200" cap="flat" cmpd="sng">
            <a:solidFill>
              <a:srgbClr val="E9C89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TextBox 2">
            <a:extLst>
              <a:ext uri="{FF2B5EF4-FFF2-40B4-BE49-F238E27FC236}">
                <a16:creationId xmlns:a16="http://schemas.microsoft.com/office/drawing/2014/main" id="{E931AD1E-C789-5416-B39D-6713EC4B6F48}"/>
              </a:ext>
            </a:extLst>
          </p:cNvPr>
          <p:cNvSpPr txBox="1"/>
          <p:nvPr/>
        </p:nvSpPr>
        <p:spPr>
          <a:xfrm>
            <a:off x="1795312" y="3085359"/>
            <a:ext cx="539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City Council Update – Storefront Extension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CABA7620-5525-F58D-BA38-328AB61EE944}"/>
              </a:ext>
            </a:extLst>
          </p:cNvPr>
          <p:cNvSpPr txBox="1"/>
          <p:nvPr/>
        </p:nvSpPr>
        <p:spPr>
          <a:xfrm>
            <a:off x="2079550" y="3561706"/>
            <a:ext cx="3547872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4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Fiona Mattson , Program Manager</a:t>
            </a: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293E022A-44D7-9F7D-30BD-0AACCD0A0BF1}"/>
              </a:ext>
            </a:extLst>
          </p:cNvPr>
          <p:cNvSpPr txBox="1"/>
          <p:nvPr/>
        </p:nvSpPr>
        <p:spPr>
          <a:xfrm>
            <a:off x="1786520" y="1915983"/>
            <a:ext cx="5395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800" b="1"/>
              <a:t>Grant and Loan Programs</a:t>
            </a:r>
            <a:endParaRPr kumimoji="0" 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BF89FFD1-26EB-47BE-3DBA-0D954D48DA4E}"/>
              </a:ext>
            </a:extLst>
          </p:cNvPr>
          <p:cNvSpPr txBox="1"/>
          <p:nvPr/>
        </p:nvSpPr>
        <p:spPr>
          <a:xfrm>
            <a:off x="2070758" y="2392330"/>
            <a:ext cx="5111114" cy="3154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v"/>
              <a:defRPr/>
            </a:pPr>
            <a:r>
              <a:rPr lang="en-US" sz="1450"/>
              <a:t>Lindsay Brown, Administrative Officer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52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B0DF"/>
        </a:solidFill>
        <a:effectLst/>
      </p:bgPr>
    </p:bg>
    <p:spTree>
      <p:nvGrpSpPr>
        <p:cNvPr id="1" name="Shape 53">
          <a:extLst>
            <a:ext uri="{FF2B5EF4-FFF2-40B4-BE49-F238E27FC236}">
              <a16:creationId xmlns:a16="http://schemas.microsoft.com/office/drawing/2014/main" id="{0E67826B-58B6-BAB2-9DCA-962C1C6C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>
            <a:extLst>
              <a:ext uri="{FF2B5EF4-FFF2-40B4-BE49-F238E27FC236}">
                <a16:creationId xmlns:a16="http://schemas.microsoft.com/office/drawing/2014/main" id="{E21FC1ED-59E6-FEAB-3ECD-2A2BDE7EC61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348" t="31099" r="13348" b="31103"/>
          <a:stretch/>
        </p:blipFill>
        <p:spPr>
          <a:xfrm>
            <a:off x="467574" y="4149817"/>
            <a:ext cx="2504040" cy="743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>
            <a:extLst>
              <a:ext uri="{FF2B5EF4-FFF2-40B4-BE49-F238E27FC236}">
                <a16:creationId xmlns:a16="http://schemas.microsoft.com/office/drawing/2014/main" id="{099A6530-8820-8447-1844-3ED08F5388B9}"/>
              </a:ext>
            </a:extLst>
          </p:cNvPr>
          <p:cNvPicPr preferRelativeResize="0"/>
          <p:nvPr/>
        </p:nvPicPr>
        <p:blipFill rotWithShape="1">
          <a:blip r:embed="rId4">
            <a:alphaModFix amt="41000"/>
          </a:blip>
          <a:srcRect l="11338" t="-2095" r="6559" b="3261"/>
          <a:stretch/>
        </p:blipFill>
        <p:spPr>
          <a:xfrm rot="-5400000">
            <a:off x="5855438" y="1845913"/>
            <a:ext cx="5125449" cy="145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563EF31-6CAD-EE1E-2C5B-42F9B398D5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  <p:sp>
        <p:nvSpPr>
          <p:cNvPr id="9" name="Google Shape;81;p16">
            <a:extLst>
              <a:ext uri="{FF2B5EF4-FFF2-40B4-BE49-F238E27FC236}">
                <a16:creationId xmlns:a16="http://schemas.microsoft.com/office/drawing/2014/main" id="{46BDEA2D-4FD1-DC14-16E9-77A29EC353E3}"/>
              </a:ext>
            </a:extLst>
          </p:cNvPr>
          <p:cNvSpPr txBox="1">
            <a:spLocks/>
          </p:cNvSpPr>
          <p:nvPr/>
        </p:nvSpPr>
        <p:spPr>
          <a:xfrm>
            <a:off x="474174" y="549624"/>
            <a:ext cx="5110207" cy="659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90"/>
            </a:pPr>
            <a:r>
              <a:rPr lang="en-US">
                <a:solidFill>
                  <a:srgbClr val="2A3B66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BOP Renewal Reminders</a:t>
            </a:r>
          </a:p>
        </p:txBody>
      </p:sp>
      <p:cxnSp>
        <p:nvCxnSpPr>
          <p:cNvPr id="10" name="Google Shape;83;p16">
            <a:extLst>
              <a:ext uri="{FF2B5EF4-FFF2-40B4-BE49-F238E27FC236}">
                <a16:creationId xmlns:a16="http://schemas.microsoft.com/office/drawing/2014/main" id="{CC1BD733-0729-F671-C55C-2251D4844117}"/>
              </a:ext>
            </a:extLst>
          </p:cNvPr>
          <p:cNvCxnSpPr/>
          <p:nvPr/>
        </p:nvCxnSpPr>
        <p:spPr>
          <a:xfrm flipH="1">
            <a:off x="467574" y="191699"/>
            <a:ext cx="6600" cy="1270500"/>
          </a:xfrm>
          <a:prstGeom prst="straightConnector1">
            <a:avLst/>
          </a:prstGeom>
          <a:noFill/>
          <a:ln w="76200" cap="flat" cmpd="sng">
            <a:solidFill>
              <a:srgbClr val="E9C89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8AFB76B-7B8A-D8D3-82C4-B54F93A4E2BC}"/>
              </a:ext>
            </a:extLst>
          </p:cNvPr>
          <p:cNvSpPr txBox="1"/>
          <p:nvPr/>
        </p:nvSpPr>
        <p:spPr>
          <a:xfrm>
            <a:off x="714127" y="1233972"/>
            <a:ext cx="6985432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lvl="4" indent="-285750">
              <a:buFont typeface="Wingdings" panose="05000000000000000000" pitchFamily="2" charset="2"/>
              <a:buChar char="v"/>
              <a:defRPr/>
            </a:pPr>
            <a:r>
              <a:rPr lang="en-US"/>
              <a:t>Reminders sent via Accela 90-, 60-, 30-, 7- and 1-day before BOP expiration</a:t>
            </a:r>
            <a:endParaRPr lang="en-US" dirty="0"/>
          </a:p>
          <a:p>
            <a:pPr lvl="4">
              <a:defRPr/>
            </a:pPr>
            <a:endParaRPr lang="en-US" dirty="0"/>
          </a:p>
          <a:p>
            <a:pPr marL="285750" lvl="4" indent="-285750">
              <a:buFont typeface="Wingdings" panose="05000000000000000000" pitchFamily="2" charset="2"/>
              <a:buChar char="v"/>
              <a:defRPr/>
            </a:pPr>
            <a:r>
              <a:rPr lang="en-US"/>
              <a:t>Renewal forms, fees, and all required renewal documentation are </a:t>
            </a:r>
            <a:r>
              <a:rPr lang="en-US" b="1"/>
              <a:t>due 30 days prior to expiration</a:t>
            </a:r>
            <a:endParaRPr lang="en-US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85750" lvl="4" indent="-285750">
              <a:buFont typeface="Wingdings" panose="05000000000000000000" pitchFamily="2" charset="2"/>
              <a:buChar char="v"/>
              <a:defRPr/>
            </a:pPr>
            <a:endParaRPr lang="en-US" b="1" dirty="0"/>
          </a:p>
          <a:p>
            <a:pPr marL="285750" lvl="4" indent="-285750">
              <a:buFont typeface="Wingdings" panose="05000000000000000000" pitchFamily="2" charset="2"/>
              <a:buChar char="v"/>
              <a:defRPr/>
            </a:pPr>
            <a:r>
              <a:rPr lang="en-US"/>
              <a:t>Late Renewals: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2AE28B-5A4C-1D45-2BD2-380D464784AD}"/>
              </a:ext>
            </a:extLst>
          </p:cNvPr>
          <p:cNvSpPr txBox="1"/>
          <p:nvPr/>
        </p:nvSpPr>
        <p:spPr>
          <a:xfrm>
            <a:off x="1079284" y="2614311"/>
            <a:ext cx="6401516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lvl="4" indent="-171450">
              <a:buFont typeface="Arial" panose="020B0604020202020204" pitchFamily="34" charset="0"/>
              <a:buChar char="•"/>
              <a:defRPr/>
            </a:pPr>
            <a:r>
              <a:rPr lang="en-US"/>
              <a:t>Late fees (10% of BOP fee) and </a:t>
            </a:r>
            <a:r>
              <a:rPr lang="en-US" b="1"/>
              <a:t>ALL</a:t>
            </a:r>
            <a:r>
              <a:rPr lang="en-US"/>
              <a:t> complete, correct, and current documentation needed to approve renewal are 30 days past expiration</a:t>
            </a:r>
            <a:endParaRPr lang="en-US" dirty="0"/>
          </a:p>
          <a:p>
            <a:pPr marL="171450" lvl="4" indent="-171450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marL="171450" lvl="4" indent="-171450">
              <a:buFont typeface="Arial" panose="020B0604020202020204" pitchFamily="34" charset="0"/>
              <a:buChar char="•"/>
              <a:defRPr/>
            </a:pPr>
            <a:r>
              <a:rPr lang="en-US"/>
              <a:t>During late renewal period, failure to respond to OCM requests within 24 hours will result in a referral to Code Enforcement</a:t>
            </a:r>
            <a:endParaRPr lang="en-US" dirty="0"/>
          </a:p>
          <a:p>
            <a:pPr lvl="4">
              <a:defRPr/>
            </a:pPr>
            <a:endParaRPr lang="en-US" dirty="0"/>
          </a:p>
          <a:p>
            <a:pPr marL="171450" lvl="4" indent="-171450">
              <a:buFont typeface="Arial" panose="020B0604020202020204" pitchFamily="34" charset="0"/>
              <a:buChar char="•"/>
              <a:defRPr/>
            </a:pPr>
            <a:r>
              <a:rPr lang="en-US"/>
              <a:t>Businesses are required to complete their late renewal within 30 days of the approved extension to prevent denial of the new permit</a:t>
            </a:r>
          </a:p>
        </p:txBody>
      </p:sp>
    </p:spTree>
    <p:extLst>
      <p:ext uri="{BB962C8B-B14F-4D97-AF65-F5344CB8AC3E}">
        <p14:creationId xmlns:p14="http://schemas.microsoft.com/office/powerpoint/2010/main" val="1192977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B0DF"/>
        </a:solidFill>
        <a:effectLst/>
      </p:bgPr>
    </p:bg>
    <p:spTree>
      <p:nvGrpSpPr>
        <p:cNvPr id="1" name="Shape 53">
          <a:extLst>
            <a:ext uri="{FF2B5EF4-FFF2-40B4-BE49-F238E27FC236}">
              <a16:creationId xmlns:a16="http://schemas.microsoft.com/office/drawing/2014/main" id="{9E0D7B50-9656-4E49-4900-95342FA2D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>
            <a:extLst>
              <a:ext uri="{FF2B5EF4-FFF2-40B4-BE49-F238E27FC236}">
                <a16:creationId xmlns:a16="http://schemas.microsoft.com/office/drawing/2014/main" id="{94CC7D6F-052B-90D9-CB5F-42AE8E2EF3F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348" t="31099" r="13348" b="31103"/>
          <a:stretch/>
        </p:blipFill>
        <p:spPr>
          <a:xfrm>
            <a:off x="467574" y="4149817"/>
            <a:ext cx="2504040" cy="743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>
            <a:extLst>
              <a:ext uri="{FF2B5EF4-FFF2-40B4-BE49-F238E27FC236}">
                <a16:creationId xmlns:a16="http://schemas.microsoft.com/office/drawing/2014/main" id="{9220B013-AACE-B177-FF92-7F2719E795DF}"/>
              </a:ext>
            </a:extLst>
          </p:cNvPr>
          <p:cNvPicPr preferRelativeResize="0"/>
          <p:nvPr/>
        </p:nvPicPr>
        <p:blipFill rotWithShape="1">
          <a:blip r:embed="rId4">
            <a:alphaModFix amt="41000"/>
          </a:blip>
          <a:srcRect l="11338" t="-2095" r="6559" b="3261"/>
          <a:stretch/>
        </p:blipFill>
        <p:spPr>
          <a:xfrm rot="-5400000">
            <a:off x="5855438" y="1845913"/>
            <a:ext cx="5125449" cy="145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26216DE-FD40-77E8-84D3-97FCFE2B10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  <p:sp>
        <p:nvSpPr>
          <p:cNvPr id="9" name="Google Shape;81;p16">
            <a:extLst>
              <a:ext uri="{FF2B5EF4-FFF2-40B4-BE49-F238E27FC236}">
                <a16:creationId xmlns:a16="http://schemas.microsoft.com/office/drawing/2014/main" id="{656404B2-86F9-5C9B-B171-B81DB8AAE8C6}"/>
              </a:ext>
            </a:extLst>
          </p:cNvPr>
          <p:cNvSpPr txBox="1">
            <a:spLocks/>
          </p:cNvSpPr>
          <p:nvPr/>
        </p:nvSpPr>
        <p:spPr>
          <a:xfrm>
            <a:off x="624170" y="803910"/>
            <a:ext cx="5564489" cy="66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90"/>
            </a:pPr>
            <a:r>
              <a:rPr lang="en-US">
                <a:solidFill>
                  <a:srgbClr val="2A3B66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CORE Summit 2026</a:t>
            </a:r>
          </a:p>
        </p:txBody>
      </p:sp>
      <p:cxnSp>
        <p:nvCxnSpPr>
          <p:cNvPr id="10" name="Google Shape;83;p16">
            <a:extLst>
              <a:ext uri="{FF2B5EF4-FFF2-40B4-BE49-F238E27FC236}">
                <a16:creationId xmlns:a16="http://schemas.microsoft.com/office/drawing/2014/main" id="{0E84EF57-E332-79CD-46E7-43EC80D9E689}"/>
              </a:ext>
            </a:extLst>
          </p:cNvPr>
          <p:cNvCxnSpPr/>
          <p:nvPr/>
        </p:nvCxnSpPr>
        <p:spPr>
          <a:xfrm flipH="1">
            <a:off x="467574" y="500954"/>
            <a:ext cx="6600" cy="1270500"/>
          </a:xfrm>
          <a:prstGeom prst="straightConnector1">
            <a:avLst/>
          </a:prstGeom>
          <a:noFill/>
          <a:ln w="76200" cap="flat" cmpd="sng">
            <a:solidFill>
              <a:srgbClr val="E9C89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DEB0B80-0EBC-2825-F368-E1E639216949}"/>
              </a:ext>
            </a:extLst>
          </p:cNvPr>
          <p:cNvSpPr txBox="1"/>
          <p:nvPr/>
        </p:nvSpPr>
        <p:spPr>
          <a:xfrm>
            <a:off x="826873" y="1719499"/>
            <a:ext cx="6512753" cy="18774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marR="0" lvl="4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en-US" sz="1450"/>
              <a:t>Registration</a:t>
            </a:r>
          </a:p>
          <a:p>
            <a:pPr marL="285750" marR="0" lvl="4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endParaRPr lang="en-US" sz="1450"/>
          </a:p>
          <a:p>
            <a:pPr marL="285750" marR="0" lvl="4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en-US" sz="1450"/>
              <a:t>CORE Businesses Table/Exhibit Opportunity – no Cannabis Products</a:t>
            </a:r>
          </a:p>
          <a:p>
            <a:pPr marL="285750" marR="0" lvl="4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endParaRPr lang="en-US" sz="1450"/>
          </a:p>
          <a:p>
            <a:pPr marL="285750" lvl="7" indent="-285750">
              <a:buFont typeface="Wingdings" panose="05000000000000000000" pitchFamily="2" charset="2"/>
              <a:buChar char="v"/>
              <a:defRPr/>
            </a:pPr>
            <a:r>
              <a:rPr kumimoji="0" lang="en-US" sz="145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Secure your spot now!</a:t>
            </a:r>
          </a:p>
          <a:p>
            <a:pPr lvl="7">
              <a:defRPr/>
            </a:pPr>
            <a:endParaRPr kumimoji="0" lang="en-US" sz="145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85750" lvl="7" indent="-285750">
              <a:buFont typeface="Wingdings" panose="05000000000000000000" pitchFamily="2" charset="2"/>
              <a:buChar char="v"/>
              <a:defRPr/>
            </a:pPr>
            <a:r>
              <a:rPr kumimoji="0" lang="en-US" sz="145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Admission is </a:t>
            </a:r>
            <a:r>
              <a:rPr kumimoji="0" lang="en-US" sz="145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FREE</a:t>
            </a:r>
            <a:r>
              <a:rPr kumimoji="0" lang="en-US" sz="145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 for verified CORE participants </a:t>
            </a:r>
            <a:r>
              <a:rPr lang="en-US" sz="1450"/>
              <a:t>– everyone</a:t>
            </a:r>
            <a:r>
              <a:rPr kumimoji="0" lang="en-US" sz="145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 register</a:t>
            </a:r>
            <a:r>
              <a:rPr lang="en-US" sz="1450"/>
              <a:t>!</a:t>
            </a:r>
            <a:endParaRPr lang="en-US" sz="145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  <a:p>
            <a:pPr marL="285750" lvl="7" indent="-285750">
              <a:buFont typeface="Wingdings" panose="05000000000000000000" pitchFamily="2" charset="2"/>
              <a:buChar char="v"/>
              <a:defRPr/>
            </a:pPr>
            <a:endParaRPr kumimoji="0" lang="en-US" sz="145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4977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EAA5370E-DA4D-AF65-BCC7-F018558A4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>
            <a:extLst>
              <a:ext uri="{FF2B5EF4-FFF2-40B4-BE49-F238E27FC236}">
                <a16:creationId xmlns:a16="http://schemas.microsoft.com/office/drawing/2014/main" id="{F5730AE6-8325-17C5-D9C6-1C5B657CFEE1}"/>
              </a:ext>
            </a:extLst>
          </p:cNvPr>
          <p:cNvSpPr/>
          <p:nvPr/>
        </p:nvSpPr>
        <p:spPr>
          <a:xfrm>
            <a:off x="0" y="0"/>
            <a:ext cx="9144000" cy="5181300"/>
          </a:xfrm>
          <a:prstGeom prst="rect">
            <a:avLst/>
          </a:prstGeom>
          <a:solidFill>
            <a:srgbClr val="E9C8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3" name="Google Shape;73;p15">
            <a:extLst>
              <a:ext uri="{FF2B5EF4-FFF2-40B4-BE49-F238E27FC236}">
                <a16:creationId xmlns:a16="http://schemas.microsoft.com/office/drawing/2014/main" id="{A6E83DFA-9362-D74C-B5EA-C2B1F000CD60}"/>
              </a:ext>
            </a:extLst>
          </p:cNvPr>
          <p:cNvPicPr preferRelativeResize="0"/>
          <p:nvPr/>
        </p:nvPicPr>
        <p:blipFill>
          <a:blip r:embed="rId3">
            <a:alphaModFix amt="31000"/>
          </a:blip>
          <a:stretch>
            <a:fillRect/>
          </a:stretch>
        </p:blipFill>
        <p:spPr>
          <a:xfrm rot="5400000">
            <a:off x="5566262" y="2172337"/>
            <a:ext cx="5792525" cy="136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>
            <a:extLst>
              <a:ext uri="{FF2B5EF4-FFF2-40B4-BE49-F238E27FC236}">
                <a16:creationId xmlns:a16="http://schemas.microsoft.com/office/drawing/2014/main" id="{77F0B7E7-52C7-AE9F-1A69-E1D27580448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13348" t="31099" r="13348" b="31103"/>
          <a:stretch/>
        </p:blipFill>
        <p:spPr>
          <a:xfrm>
            <a:off x="304824" y="4296399"/>
            <a:ext cx="2685199" cy="7795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133;p20">
            <a:extLst>
              <a:ext uri="{FF2B5EF4-FFF2-40B4-BE49-F238E27FC236}">
                <a16:creationId xmlns:a16="http://schemas.microsoft.com/office/drawing/2014/main" id="{9C543A93-60CE-098C-B424-75E619812478}"/>
              </a:ext>
            </a:extLst>
          </p:cNvPr>
          <p:cNvSpPr/>
          <p:nvPr/>
        </p:nvSpPr>
        <p:spPr>
          <a:xfrm rot="16200000">
            <a:off x="8086" y="745492"/>
            <a:ext cx="1168084" cy="93833"/>
          </a:xfrm>
          <a:prstGeom prst="rect">
            <a:avLst/>
          </a:prstGeom>
          <a:solidFill>
            <a:srgbClr val="77B0D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EC2110-F6E6-60BC-4DF5-CEE1F09714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  <p:sp>
        <p:nvSpPr>
          <p:cNvPr id="2" name="Google Shape;81;p16">
            <a:extLst>
              <a:ext uri="{FF2B5EF4-FFF2-40B4-BE49-F238E27FC236}">
                <a16:creationId xmlns:a16="http://schemas.microsoft.com/office/drawing/2014/main" id="{F4332735-EA80-A716-73F9-8A50F2F83BA4}"/>
              </a:ext>
            </a:extLst>
          </p:cNvPr>
          <p:cNvSpPr txBox="1">
            <a:spLocks/>
          </p:cNvSpPr>
          <p:nvPr/>
        </p:nvSpPr>
        <p:spPr>
          <a:xfrm>
            <a:off x="719198" y="496675"/>
            <a:ext cx="4314511" cy="591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90"/>
            </a:pPr>
            <a:r>
              <a:rPr lang="en-US" sz="3600">
                <a:solidFill>
                  <a:srgbClr val="2A3B66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Summit – Day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8B74F8-ACB2-6B9A-C6E1-983BA0A1CCDB}"/>
              </a:ext>
            </a:extLst>
          </p:cNvPr>
          <p:cNvSpPr txBox="1"/>
          <p:nvPr/>
        </p:nvSpPr>
        <p:spPr>
          <a:xfrm>
            <a:off x="985516" y="3146849"/>
            <a:ext cx="486775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Evening Social (hosted by Launch) - Terrace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B20A4-0471-BBBE-9740-E92F5E8AD954}"/>
              </a:ext>
            </a:extLst>
          </p:cNvPr>
          <p:cNvSpPr txBox="1"/>
          <p:nvPr/>
        </p:nvSpPr>
        <p:spPr>
          <a:xfrm>
            <a:off x="1553905" y="2346631"/>
            <a:ext cx="4050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/>
              <a:t>Make Green Go – La Wanda Knox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Launch Industries – Monica Colgan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Global Reach Strategies – Dr. Ayoka Nurse</a:t>
            </a:r>
          </a:p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61C712-63CD-59F6-B763-E184E6896E9C}"/>
              </a:ext>
            </a:extLst>
          </p:cNvPr>
          <p:cNvSpPr txBox="1"/>
          <p:nvPr/>
        </p:nvSpPr>
        <p:spPr>
          <a:xfrm>
            <a:off x="985516" y="1968373"/>
            <a:ext cx="38654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CORE Contractor Annual Summary:</a:t>
            </a:r>
          </a:p>
        </p:txBody>
      </p:sp>
      <p:sp>
        <p:nvSpPr>
          <p:cNvPr id="11" name="Google Shape;82;p16">
            <a:extLst>
              <a:ext uri="{FF2B5EF4-FFF2-40B4-BE49-F238E27FC236}">
                <a16:creationId xmlns:a16="http://schemas.microsoft.com/office/drawing/2014/main" id="{F72EA6A9-FF61-1D3D-E199-3BE00FF1C900}"/>
              </a:ext>
            </a:extLst>
          </p:cNvPr>
          <p:cNvSpPr txBox="1"/>
          <p:nvPr/>
        </p:nvSpPr>
        <p:spPr>
          <a:xfrm>
            <a:off x="800320" y="1463908"/>
            <a:ext cx="2524824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u="sng">
                <a:solidFill>
                  <a:schemeClr val="tx1"/>
                </a:solidFill>
                <a:latin typeface="Poppins Light"/>
                <a:ea typeface="Poppins Light"/>
                <a:cs typeface="Poppins Light"/>
                <a:sym typeface="Poppins Light"/>
              </a:rPr>
              <a:t>Programming</a:t>
            </a:r>
            <a:endParaRPr sz="2000" b="1" u="sng">
              <a:solidFill>
                <a:schemeClr val="tx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222046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7CAE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ctrTitle" idx="4294967295"/>
          </p:nvPr>
        </p:nvSpPr>
        <p:spPr>
          <a:xfrm>
            <a:off x="707413" y="795757"/>
            <a:ext cx="6983400" cy="6602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00">
                <a:solidFill>
                  <a:srgbClr val="2A3B66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Summit – Day 2</a:t>
            </a:r>
            <a:endParaRPr sz="3600">
              <a:solidFill>
                <a:srgbClr val="2A3B66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841968" y="1666643"/>
            <a:ext cx="59106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u="sng">
                <a:solidFill>
                  <a:schemeClr val="lt1"/>
                </a:solidFill>
                <a:latin typeface="Poppins Light"/>
                <a:ea typeface="Poppins Light"/>
                <a:cs typeface="Poppins Light"/>
                <a:sym typeface="Poppins Light"/>
              </a:rPr>
              <a:t>Programming</a:t>
            </a:r>
            <a:endParaRPr sz="2000" b="1" u="sng">
              <a:solidFill>
                <a:schemeClr val="lt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cxnSp>
        <p:nvCxnSpPr>
          <p:cNvPr id="83" name="Google Shape;83;p16"/>
          <p:cNvCxnSpPr/>
          <p:nvPr/>
        </p:nvCxnSpPr>
        <p:spPr>
          <a:xfrm flipH="1">
            <a:off x="570702" y="490641"/>
            <a:ext cx="6600" cy="1270500"/>
          </a:xfrm>
          <a:prstGeom prst="straightConnector1">
            <a:avLst/>
          </a:prstGeom>
          <a:noFill/>
          <a:ln w="76200" cap="flat" cmpd="sng">
            <a:solidFill>
              <a:srgbClr val="E9C89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4" name="Google Shape;84;p16"/>
          <p:cNvPicPr preferRelativeResize="0"/>
          <p:nvPr/>
        </p:nvPicPr>
        <p:blipFill rotWithShape="1">
          <a:blip r:embed="rId3">
            <a:alphaModFix/>
          </a:blip>
          <a:srcRect l="13348" t="31099" r="13348" b="31103"/>
          <a:stretch/>
        </p:blipFill>
        <p:spPr>
          <a:xfrm>
            <a:off x="254550" y="4124677"/>
            <a:ext cx="2685199" cy="7795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 rotWithShape="1">
          <a:blip r:embed="rId4">
            <a:alphaModFix amt="70000"/>
          </a:blip>
          <a:srcRect l="62737" t="59291" r="23473"/>
          <a:stretch/>
        </p:blipFill>
        <p:spPr>
          <a:xfrm>
            <a:off x="7218655" y="3267225"/>
            <a:ext cx="1885594" cy="1878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/>
          <p:cNvPicPr preferRelativeResize="0"/>
          <p:nvPr/>
        </p:nvPicPr>
        <p:blipFill rotWithShape="1">
          <a:blip r:embed="rId4">
            <a:alphaModFix amt="70000"/>
          </a:blip>
          <a:srcRect l="56498" t="17798" r="34431" b="59300"/>
          <a:stretch/>
        </p:blipFill>
        <p:spPr>
          <a:xfrm>
            <a:off x="6001223" y="4124677"/>
            <a:ext cx="1240330" cy="105662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337ADC6-7A99-A039-C2EB-D2598A9F76A7}"/>
              </a:ext>
            </a:extLst>
          </p:cNvPr>
          <p:cNvSpPr txBox="1"/>
          <p:nvPr/>
        </p:nvSpPr>
        <p:spPr>
          <a:xfrm>
            <a:off x="954306" y="2206579"/>
            <a:ext cx="4591032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/>
              <a:t>Expert Panels</a:t>
            </a:r>
          </a:p>
          <a:p>
            <a:pPr marL="285750" indent="-285750">
              <a:buFont typeface="Arial,Sans-Serif" panose="020B0604020202020204" pitchFamily="34" charset="0"/>
              <a:buChar char="•"/>
            </a:pPr>
            <a:endParaRPr lang="en-US"/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/>
              <a:t>Discussion Plenaries</a:t>
            </a:r>
          </a:p>
          <a:p>
            <a:pPr marL="285750" indent="-285750">
              <a:buFont typeface="Arial,Sans-Serif" panose="020B0604020202020204" pitchFamily="34" charset="0"/>
              <a:buChar char="•"/>
            </a:pPr>
            <a:endParaRPr lang="en-US"/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/>
              <a:t>Breakout Workshops</a:t>
            </a:r>
          </a:p>
          <a:p>
            <a:pPr marL="285750" indent="-285750">
              <a:buFont typeface="Arial,Sans-Serif" panose="020B0604020202020204" pitchFamily="34" charset="0"/>
              <a:buChar char="•"/>
            </a:pPr>
            <a:endParaRPr lang="en-US"/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/>
              <a:t>Networking Opportunities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F9B00E-8C42-1DB7-0D11-8C81FDC138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1388" y="191699"/>
            <a:ext cx="2288840" cy="8832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13</Slides>
  <Notes>13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PowerPoint Presentation</vt:lpstr>
      <vt:lpstr>CORE Careholder Meeting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Summit – Day 2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 Deck Template</dc:title>
  <dc:creator>Darnell Dumas</dc:creator>
  <cp:revision>7</cp:revision>
  <dcterms:modified xsi:type="dcterms:W3CDTF">2026-03-26T20:05:44Z</dcterms:modified>
</cp:coreProperties>
</file>