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293" r:id="rId6"/>
    <p:sldId id="310" r:id="rId7"/>
    <p:sldId id="366" r:id="rId8"/>
    <p:sldId id="355" r:id="rId9"/>
    <p:sldId id="363" r:id="rId10"/>
    <p:sldId id="369" r:id="rId11"/>
    <p:sldId id="373" r:id="rId12"/>
    <p:sldId id="339" r:id="rId13"/>
    <p:sldId id="370" r:id="rId14"/>
    <p:sldId id="362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DB5A34-C622-84C3-9B90-EF9DCC999AB3}" name="Nhan Pham" initials="NP" userId="S::npham@cityofsacramento.org::74c44e72-6324-4872-955b-c0ede2aa340a" providerId="AD"/>
  <p188:author id="{D65250C1-36BE-9DD5-5438-EA7E5E6B0AD0}" name="Fiona Mattson" initials="FM" userId="S::fmattson@cityofsacramento.org::14bc0432-8c25-4d4f-a6fb-d4ec2223c4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22C"/>
    <a:srgbClr val="E4BB6C"/>
    <a:srgbClr val="927B5C"/>
    <a:srgbClr val="9A805D"/>
    <a:srgbClr val="AE9A25"/>
    <a:srgbClr val="CAB067"/>
    <a:srgbClr val="C9AC6A"/>
    <a:srgbClr val="F0C895"/>
    <a:srgbClr val="908711"/>
    <a:srgbClr val="3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74576" autoAdjust="0"/>
  </p:normalViewPr>
  <p:slideViewPr>
    <p:cSldViewPr snapToGrid="0">
      <p:cViewPr>
        <p:scale>
          <a:sx n="54" d="100"/>
          <a:sy n="54" d="100"/>
        </p:scale>
        <p:origin x="1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D50B-336B-416F-8259-B95526D84B3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30EC-B01C-4B43-BEAD-AA5BDBC9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50C0A-4C14-C7BF-ED54-E9CDC55C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84563-B4DE-9698-51D3-46DB0A2E2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C1CE3-8158-13DB-79C2-C337C75A4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E8677-6F8D-FB37-F5D9-8A99723C7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740A0-02B5-BACA-E8C8-9241F375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AD430-2A3A-E9F5-4BE4-AA97516AD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106C4-C8C6-24F1-06BB-4C882FBA9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E8A7-35FB-9EEA-DB76-65F2F8333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4842-A870-67BC-E528-08C7A85B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A730C-393B-E1D9-4772-20F8E23A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FB6-77CD-24DB-46F8-811383D5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5777-0E8E-B452-7F39-40E82129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8ECAB-262B-B1BC-A245-5108C6B2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3483-340D-3E5F-CF54-E26C34B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042-F54D-2311-2A02-1043B995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0813-57CC-4316-39A6-1EECC095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A85-D0A5-A5F5-F6F4-888BC60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377A-3F51-4FC0-D50D-6FC85B7D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FD12-B4BE-8080-56C0-8B3D0173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E5FF-E003-D65E-0309-7200E745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A6E9-A80A-6DC3-8FCB-FEB64C7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704DB-C18A-09BB-249A-518F45D1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C41C-76B5-7D82-66E7-1B0E32A5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6A0E-DC8E-9720-BB4C-DA80C225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D2D-35E4-8A72-60DF-3C8BA5E0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5DF8B-073A-74E9-1FDA-216C736D2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909E5-A433-4FA4-A4C7-CBCB74E6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0B5A2-523D-9B8E-1E25-C54CBEA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E4081-B0B2-A3AA-02D0-DE2DC527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683B-8419-0B9D-B1FC-FA1DDF65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37F2-F4E0-3BB4-5833-A2831FC2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8526-9913-AF8E-38E5-039D30D6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F4574-F15A-D041-BD5A-926EEC9CF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A3010-8DB0-A227-5A0F-BADB7AD92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38E70-4A3D-0D86-6CA3-1B06FD6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6C476-39D2-02CB-BC86-CA28D147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AB52D-FDE0-4D28-B7E5-F2762B4E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EB75-F14B-EF3B-A2FC-4D371B8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B793A-0FF8-1F03-A234-BB83D38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4D736-CA04-D4F4-786E-D35FFC3A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3ED2-A300-1C7D-1D64-3D97721D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CAD6-2408-7D13-FF6A-D9914998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C693F-ADB8-0162-17E4-8E570ECF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6F6E-FD04-6B29-CDC1-9B296F7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41ED-F97F-EDA9-4594-75E70183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EF4-2573-C2DD-283B-66142D61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36E1B-DF8F-8162-3CDD-6A2B843F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27DA-BA2C-3C30-E163-2D1D79E5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34F3-DD9E-02DA-C4D1-F0AA58B4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69D0-8104-9B25-8CA7-C6C14C17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A4A0-010F-D9AA-B31F-EB9FEA9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1F6AE-E7BA-D1C3-E1B4-2809EBB7C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E3E53-70E8-447F-78AC-F035F16D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254F-F879-CD57-0E6F-CDF5406A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58BE-AC38-9AC2-2611-0BFB5B4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BD9F-6070-6B5F-4D78-32E9911F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ECE0-87C5-A3E0-5453-F7CDFF57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E5FE-4DD4-5E35-D327-4325E7F1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F32-A49D-C433-A5A0-7982AAE7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66BE-0C7D-0DE5-0CD9-247AB037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4294-9D21-9615-B940-1DB4B42C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D81F3-EBC3-CEAF-BADD-3C7192CFE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E55CD-05B2-29CD-460D-080C7637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7954-0D0F-91C9-0F2E-CF94D015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0D92-C14A-BF22-9753-A8F399C7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6328-0EAC-D278-D749-7D554D13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EE1-4BA1-419B-8D82-7A73C74F3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37403-13A3-0728-3704-C56FD1FA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C3C7-B775-B646-6026-343AE4EE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5E6ED-F2B8-87FF-97BC-E7ABCBE91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C17B-3927-436F-854C-B079C23C2D7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FA59-3EB2-6241-20A3-6A3C81AA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CA530-F34E-EF08-A9E4-EE80DF0E4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https://launchmycannabiz.com/sacramento-core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mailto:cannabis@cityofsacramento.org" TargetMode="External"/><Relationship Id="rId5" Type="http://schemas.openxmlformats.org/officeDocument/2006/relationships/image" Target="../media/image12.svg"/><Relationship Id="rId10" Type="http://schemas.openxmlformats.org/officeDocument/2006/relationships/hyperlink" Target="https://www.cityofsacramento.gov/finance/cannabis-management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9FFCA79-369D-CDF0-0ECB-4C8D936765C4}"/>
              </a:ext>
            </a:extLst>
          </p:cNvPr>
          <p:cNvSpPr txBox="1"/>
          <p:nvPr/>
        </p:nvSpPr>
        <p:spPr>
          <a:xfrm>
            <a:off x="302795" y="2119515"/>
            <a:ext cx="11281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Cannabis CORE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Careholders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Meeting 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90A2A3-55B5-1B34-4483-7DC51CFB19F7}"/>
              </a:ext>
            </a:extLst>
          </p:cNvPr>
          <p:cNvSpPr/>
          <p:nvPr/>
        </p:nvSpPr>
        <p:spPr>
          <a:xfrm>
            <a:off x="9525738" y="4314804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FE588-C54A-13F8-AEF8-A1346542B343}"/>
              </a:ext>
            </a:extLst>
          </p:cNvPr>
          <p:cNvSpPr txBox="1"/>
          <p:nvPr/>
        </p:nvSpPr>
        <p:spPr>
          <a:xfrm>
            <a:off x="302795" y="480479"/>
            <a:ext cx="5159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Prepared by the Office of Cannabis Management</a:t>
            </a:r>
          </a:p>
          <a:p>
            <a:r>
              <a:rPr lang="en-US" sz="1400" dirty="0">
                <a:latin typeface="Arial"/>
                <a:cs typeface="Arial"/>
              </a:rPr>
              <a:t>CORE </a:t>
            </a:r>
            <a:r>
              <a:rPr lang="en-US" sz="1400" dirty="0" err="1">
                <a:latin typeface="Arial"/>
                <a:cs typeface="Arial"/>
              </a:rPr>
              <a:t>Careholders</a:t>
            </a:r>
            <a:r>
              <a:rPr lang="en-US" sz="1400" dirty="0">
                <a:latin typeface="Arial"/>
                <a:cs typeface="Arial"/>
              </a:rPr>
              <a:t> Meeting 2:30pm-4:45pm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/>
                <a:cs typeface="Arial"/>
              </a:rPr>
              <a:t>September 25,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CB430-D4CF-34FF-7587-49C7E87C4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738" y="344495"/>
            <a:ext cx="2288840" cy="8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85BCC8-625F-8224-8420-3B8982064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55" y="2752928"/>
            <a:ext cx="7194885" cy="23174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33921B-D388-D1E2-F20B-DA12F6F649B0}"/>
              </a:ext>
            </a:extLst>
          </p:cNvPr>
          <p:cNvSpPr txBox="1"/>
          <p:nvPr/>
        </p:nvSpPr>
        <p:spPr>
          <a:xfrm>
            <a:off x="1323975" y="5070347"/>
            <a:ext cx="920115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Assistance: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https://launchmycannabiz.com/sacramento-core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937AF-2E0C-5591-6BB5-C91A5397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770" y="60245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Direct Technical Assistance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5046A-44C8-7945-2292-FDFB61AC74D3}"/>
              </a:ext>
            </a:extLst>
          </p:cNvPr>
          <p:cNvSpPr txBox="1"/>
          <p:nvPr/>
        </p:nvSpPr>
        <p:spPr>
          <a:xfrm>
            <a:off x="2136841" y="1726761"/>
            <a:ext cx="7918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and state application, licensing, and regulatory fees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Legal assistance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38F8F811-95C4-402E-3043-93E418975E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Telephone with solid fill">
            <a:extLst>
              <a:ext uri="{FF2B5EF4-FFF2-40B4-BE49-F238E27FC236}">
                <a16:creationId xmlns:a16="http://schemas.microsoft.com/office/drawing/2014/main" id="{4071F8FB-258C-0425-6CC1-4BB4D295C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98" y="1525669"/>
            <a:ext cx="475284" cy="475284"/>
          </a:xfrm>
          <a:prstGeom prst="rect">
            <a:avLst/>
          </a:prstGeom>
        </p:spPr>
      </p:pic>
      <p:pic>
        <p:nvPicPr>
          <p:cNvPr id="5" name="Graphic 4" descr="Web design with solid fill">
            <a:extLst>
              <a:ext uri="{FF2B5EF4-FFF2-40B4-BE49-F238E27FC236}">
                <a16:creationId xmlns:a16="http://schemas.microsoft.com/office/drawing/2014/main" id="{E519AEBB-586B-52E1-B520-2297C6C68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99" y="2167914"/>
            <a:ext cx="475283" cy="475283"/>
          </a:xfrm>
          <a:prstGeom prst="rect">
            <a:avLst/>
          </a:prstGeom>
        </p:spPr>
      </p:pic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DE4CD85E-6F8B-D7DB-30A7-CBDF78A7F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799" y="2755554"/>
            <a:ext cx="475283" cy="47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77685-E3B4-3614-F002-187276DC3A0B}"/>
              </a:ext>
            </a:extLst>
          </p:cNvPr>
          <p:cNvSpPr txBox="1">
            <a:spLocks/>
          </p:cNvSpPr>
          <p:nvPr/>
        </p:nvSpPr>
        <p:spPr>
          <a:xfrm>
            <a:off x="406799" y="640310"/>
            <a:ext cx="39909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Arial"/>
                <a:cs typeface="Arial"/>
              </a:rPr>
              <a:t>Contact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A69BF-8B76-F537-BFF0-9AC2778CD005}"/>
              </a:ext>
            </a:extLst>
          </p:cNvPr>
          <p:cNvSpPr txBox="1">
            <a:spLocks/>
          </p:cNvSpPr>
          <p:nvPr/>
        </p:nvSpPr>
        <p:spPr>
          <a:xfrm>
            <a:off x="882082" y="1288033"/>
            <a:ext cx="10109768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/>
          </a:p>
          <a:p>
            <a:r>
              <a:rPr lang="en-US" sz="2000" b="1" dirty="0">
                <a:latin typeface="Arial"/>
                <a:cs typeface="Arial"/>
              </a:rPr>
              <a:t>Phone</a:t>
            </a:r>
            <a:r>
              <a:rPr lang="en-US" sz="2000" dirty="0">
                <a:latin typeface="Arial"/>
                <a:cs typeface="Arial"/>
              </a:rPr>
              <a:t>: (916) 808-8955</a:t>
            </a:r>
            <a:br>
              <a:rPr lang="en-US" sz="2000" dirty="0">
                <a:latin typeface="Arial"/>
              </a:rPr>
            </a:br>
            <a:br>
              <a:rPr lang="en-US" sz="2000" dirty="0">
                <a:latin typeface="Arial"/>
              </a:rPr>
            </a:br>
            <a:r>
              <a:rPr lang="en-US" sz="2000" b="1" dirty="0">
                <a:latin typeface="Arial"/>
                <a:cs typeface="Arial"/>
              </a:rPr>
              <a:t>Web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>
                <a:latin typeface="Arial"/>
                <a:cs typeface="Arial"/>
                <a:hlinkClick r:id="rId10"/>
              </a:rPr>
              <a:t>https://www.cityofsacramento.gov/finance/cannabis-management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Email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cannabis@cityofsacramento.org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ECE088-ACED-D316-BFC7-E2B9549964FE}"/>
              </a:ext>
            </a:extLst>
          </p:cNvPr>
          <p:cNvSpPr/>
          <p:nvPr/>
        </p:nvSpPr>
        <p:spPr>
          <a:xfrm>
            <a:off x="9490227" y="4305926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D2D6E-B329-62B4-468E-34B243A95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738" y="344495"/>
            <a:ext cx="2288840" cy="8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972264"/>
            <a:ext cx="647311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Questions will be taken at the end of the presentation.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Round-table meeting format. Feedback to be kept within 3 mins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Hard stop at 4:00pm, follow-up questions to be responded via email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Presentation will be available on the OCM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CORE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Careholders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 Meeting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A3DBF01-EEE8-A055-33BA-4FD81FFB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7557" y="2183906"/>
            <a:ext cx="2644589" cy="26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2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53B9-B049-92D2-00C1-75FBDFF8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6B0014-2BE1-9CD1-78C2-FE0706E2C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DA317-D9C5-2081-5791-A220DB216E7D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D35DD-D40C-9B82-4E65-0540B6BB8BE2}"/>
              </a:ext>
            </a:extLst>
          </p:cNvPr>
          <p:cNvSpPr txBox="1"/>
          <p:nvPr/>
        </p:nvSpPr>
        <p:spPr>
          <a:xfrm>
            <a:off x="2083481" y="1925068"/>
            <a:ext cx="6140626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283464">
              <a:buFont typeface="Arial"/>
              <a:buChar char="•"/>
            </a:pPr>
            <a:r>
              <a:rPr lang="en-US" sz="2200" dirty="0">
                <a:latin typeface="Arial"/>
                <a:cs typeface="Calibri"/>
              </a:rPr>
              <a:t>Introductions</a:t>
            </a:r>
          </a:p>
          <a:p>
            <a:pPr marL="342900" indent="-283464">
              <a:buFont typeface="Arial"/>
              <a:buChar char="•"/>
            </a:pPr>
            <a:r>
              <a:rPr lang="en-US" sz="2200" dirty="0">
                <a:latin typeface="Arial"/>
                <a:cs typeface="Calibri"/>
              </a:rPr>
              <a:t>CORE Program – General Updates</a:t>
            </a:r>
          </a:p>
          <a:p>
            <a:pPr marL="342900" indent="-283464">
              <a:buFont typeface="Arial"/>
              <a:buChar char="•"/>
            </a:pPr>
            <a:endParaRPr lang="en-US" sz="2200" dirty="0">
              <a:latin typeface="Arial"/>
              <a:cs typeface="Calibri"/>
            </a:endParaRPr>
          </a:p>
          <a:p>
            <a:pPr marL="342900" indent="-283464">
              <a:buFont typeface="Arial"/>
              <a:buChar char="•"/>
            </a:pPr>
            <a:r>
              <a:rPr lang="en-US" sz="2200" dirty="0">
                <a:latin typeface="Arial"/>
                <a:cs typeface="Calibri"/>
              </a:rPr>
              <a:t>Global Reach Strategies – Dr Ayoka Nurse</a:t>
            </a:r>
          </a:p>
          <a:p>
            <a:pPr marL="800100" lvl="1" indent="-283464">
              <a:buFont typeface="Arial"/>
              <a:buChar char="•"/>
            </a:pPr>
            <a:r>
              <a:rPr lang="en-US" sz="2200" dirty="0">
                <a:latin typeface="Arial"/>
                <a:cs typeface="Calibri"/>
              </a:rPr>
              <a:t>Survey &amp; Discussion</a:t>
            </a:r>
          </a:p>
          <a:p>
            <a:pPr marL="800100" lvl="1" indent="-283464">
              <a:buFont typeface="Arial"/>
              <a:buChar char="•"/>
            </a:pPr>
            <a:endParaRPr lang="en-US" sz="2200" dirty="0">
              <a:latin typeface="Arial"/>
              <a:cs typeface="Calibri"/>
            </a:endParaRPr>
          </a:p>
          <a:p>
            <a:pPr marL="342900" indent="-283464">
              <a:buFont typeface="Arial"/>
              <a:buChar char="•"/>
            </a:pPr>
            <a:r>
              <a:rPr lang="en-US" sz="2200" dirty="0">
                <a:latin typeface="Arial"/>
                <a:cs typeface="Calibri"/>
              </a:rPr>
              <a:t>Launch Industries – Marques Cameron</a:t>
            </a:r>
          </a:p>
          <a:p>
            <a:pPr marL="800100" lvl="1" indent="-283464">
              <a:buFont typeface="Arial"/>
              <a:buChar char="•"/>
            </a:pPr>
            <a:r>
              <a:rPr lang="en-US" sz="2200" dirty="0">
                <a:latin typeface="Arial"/>
                <a:cs typeface="Calibri"/>
              </a:rPr>
              <a:t>Updates and Engagement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dirty="0">
              <a:latin typeface="Arial"/>
              <a:cs typeface="Calibr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dirty="0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41BB0-0A50-F354-5668-51A3EA22EB09}"/>
              </a:ext>
            </a:extLst>
          </p:cNvPr>
          <p:cNvSpPr txBox="1"/>
          <p:nvPr/>
        </p:nvSpPr>
        <p:spPr>
          <a:xfrm>
            <a:off x="1657988" y="961336"/>
            <a:ext cx="233344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Agenda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6E0E5-25DE-97A2-42AD-C4590CECB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7799" y="2237333"/>
            <a:ext cx="2644589" cy="26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BB80B-5637-492C-0536-2A0CFC8F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F6BFE-7E4F-2201-2E38-553C890A6D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C1ECB-DDC0-5059-EDC8-869D233EB472}"/>
              </a:ext>
            </a:extLst>
          </p:cNvPr>
          <p:cNvSpPr txBox="1"/>
          <p:nvPr/>
        </p:nvSpPr>
        <p:spPr>
          <a:xfrm>
            <a:off x="329322" y="5448299"/>
            <a:ext cx="94473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General Updates</a:t>
            </a:r>
          </a:p>
        </p:txBody>
      </p:sp>
    </p:spTree>
    <p:extLst>
      <p:ext uri="{BB962C8B-B14F-4D97-AF65-F5344CB8AC3E}">
        <p14:creationId xmlns:p14="http://schemas.microsoft.com/office/powerpoint/2010/main" val="385781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709FD9-4905-909C-AB90-AC42D66C87F1}"/>
              </a:ext>
            </a:extLst>
          </p:cNvPr>
          <p:cNvSpPr txBox="1"/>
          <p:nvPr/>
        </p:nvSpPr>
        <p:spPr>
          <a:xfrm>
            <a:off x="1771649" y="1055213"/>
            <a:ext cx="82432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Make Green Go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Equity Week!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Postponed to Spring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Video Interviews.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 be used for Equity Week Campaign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 Operators have access to the videos for marketing?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Cannabis Training Program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Students have Enrolled to Date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week’s course: 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a Strong Cannabis Business Foundation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92E3-2F40-04DE-B7CF-B0F389A57A95}"/>
              </a:ext>
            </a:extLst>
          </p:cNvPr>
          <p:cNvSpPr txBox="1"/>
          <p:nvPr/>
        </p:nvSpPr>
        <p:spPr>
          <a:xfrm>
            <a:off x="1771649" y="870965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CORE General Updates</a:t>
            </a:r>
          </a:p>
        </p:txBody>
      </p:sp>
    </p:spTree>
    <p:extLst>
      <p:ext uri="{BB962C8B-B14F-4D97-AF65-F5344CB8AC3E}">
        <p14:creationId xmlns:p14="http://schemas.microsoft.com/office/powerpoint/2010/main" val="68753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5A75-C543-DE62-B45C-95B51125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A4E476-6E90-A924-137D-F2BC268D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2BF2AE-A972-0492-E121-449C6C9F3A13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54F2E470-A5A4-9FC7-17BD-8EBD14DA8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D77C7-366C-D8F0-9412-40555EF2F07B}"/>
              </a:ext>
            </a:extLst>
          </p:cNvPr>
          <p:cNvSpPr txBox="1"/>
          <p:nvPr/>
        </p:nvSpPr>
        <p:spPr>
          <a:xfrm>
            <a:off x="1771648" y="1744325"/>
            <a:ext cx="8794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Tiered Grant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Fiscal is now accepting receipts for the upcoming Tiered Grant Cycle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Applications open December 1!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CORE Capital Loan Program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of January 1, 2026, OCM will pause all new loan applications.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0ED26-96B4-739F-7945-E300DBFE5C11}"/>
              </a:ext>
            </a:extLst>
          </p:cNvPr>
          <p:cNvSpPr txBox="1"/>
          <p:nvPr/>
        </p:nvSpPr>
        <p:spPr>
          <a:xfrm>
            <a:off x="1771649" y="870965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CORE General Updates</a:t>
            </a:r>
          </a:p>
        </p:txBody>
      </p:sp>
    </p:spTree>
    <p:extLst>
      <p:ext uri="{BB962C8B-B14F-4D97-AF65-F5344CB8AC3E}">
        <p14:creationId xmlns:p14="http://schemas.microsoft.com/office/powerpoint/2010/main" val="332998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2C2F0-1CF9-84E1-8822-784F4773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88603E-B5D4-A592-DCF4-03F11C6C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A9AC5-AAC6-FA67-4CF8-57360705269E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612167F-97BC-4B1B-A6F6-A242473B74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11957-864B-D2F1-260A-78CC0F5AB665}"/>
              </a:ext>
            </a:extLst>
          </p:cNvPr>
          <p:cNvSpPr txBox="1"/>
          <p:nvPr/>
        </p:nvSpPr>
        <p:spPr>
          <a:xfrm>
            <a:off x="1771649" y="870965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CORE General Updates</a:t>
            </a:r>
          </a:p>
        </p:txBody>
      </p:sp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30C04AD1-3DA9-7535-113C-E2AC46269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1254"/>
            <a:ext cx="4023479" cy="4023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77F5B-906B-33E2-E8FC-205A5EC0CBDA}"/>
              </a:ext>
            </a:extLst>
          </p:cNvPr>
          <p:cNvSpPr txBox="1"/>
          <p:nvPr/>
        </p:nvSpPr>
        <p:spPr>
          <a:xfrm>
            <a:off x="1862984" y="2694683"/>
            <a:ext cx="365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May 6 – 8, 2026</a:t>
            </a:r>
          </a:p>
        </p:txBody>
      </p:sp>
    </p:spTree>
    <p:extLst>
      <p:ext uri="{BB962C8B-B14F-4D97-AF65-F5344CB8AC3E}">
        <p14:creationId xmlns:p14="http://schemas.microsoft.com/office/powerpoint/2010/main" val="395861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81CD0-711B-87E4-0E7A-D3709391DFB6}"/>
              </a:ext>
            </a:extLst>
          </p:cNvPr>
          <p:cNvSpPr txBox="1"/>
          <p:nvPr/>
        </p:nvSpPr>
        <p:spPr>
          <a:xfrm>
            <a:off x="1933776" y="2980316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1B740-EA40-6BE6-ED3B-3DEFE4EFE222}"/>
              </a:ext>
            </a:extLst>
          </p:cNvPr>
          <p:cNvSpPr txBox="1"/>
          <p:nvPr/>
        </p:nvSpPr>
        <p:spPr>
          <a:xfrm>
            <a:off x="1571425" y="790945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1632-F686-8074-5E40-4509754197BB}"/>
              </a:ext>
            </a:extLst>
          </p:cNvPr>
          <p:cNvSpPr txBox="1"/>
          <p:nvPr/>
        </p:nvSpPr>
        <p:spPr>
          <a:xfrm>
            <a:off x="1497864" y="2700495"/>
            <a:ext cx="5102391" cy="10361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Social Equity Study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with Dr. Ayoka Nurse, PhD.</a:t>
            </a:r>
            <a:endParaRPr lang="en-US" sz="24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099F69C3-0095-FC92-064C-099591D5F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3955" y="1643061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9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5B959-7DD7-40BF-5DB4-E2E20F2A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BDA3B-0A09-E7CC-DC4D-0E9DB540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7BAA3-D9EA-5C8A-4E8C-5ECAF5FB329A}"/>
              </a:ext>
            </a:extLst>
          </p:cNvPr>
          <p:cNvSpPr txBox="1"/>
          <p:nvPr/>
        </p:nvSpPr>
        <p:spPr>
          <a:xfrm>
            <a:off x="329322" y="5448299"/>
            <a:ext cx="94473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rial"/>
                <a:cs typeface="Calibri"/>
              </a:rPr>
              <a:t>Launch Industries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19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d33a31-e39b-4283-98ad-f614fd72e0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10334CD36054CA6418953157E3A3C" ma:contentTypeVersion="16" ma:contentTypeDescription="Create a new document." ma:contentTypeScope="" ma:versionID="d6741ac75d397b06c18b2f2b5962e8d7">
  <xsd:schema xmlns:xsd="http://www.w3.org/2001/XMLSchema" xmlns:xs="http://www.w3.org/2001/XMLSchema" xmlns:p="http://schemas.microsoft.com/office/2006/metadata/properties" xmlns:ns3="8ad33a31-e39b-4283-98ad-f614fd72e0a4" xmlns:ns4="ccd92c22-d4e2-438b-a0ba-d03286f6efcf" targetNamespace="http://schemas.microsoft.com/office/2006/metadata/properties" ma:root="true" ma:fieldsID="87c42833ce6cf190b191f6eb92320e24" ns3:_="" ns4:_="">
    <xsd:import namespace="8ad33a31-e39b-4283-98ad-f614fd72e0a4"/>
    <xsd:import namespace="ccd92c22-d4e2-438b-a0ba-d03286f6ef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33a31-e39b-4283-98ad-f614fd72e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92c22-d4e2-438b-a0ba-d03286f6ef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1B9E85-E9F9-4B3B-A80E-4534DF090E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ad33a31-e39b-4283-98ad-f614fd72e0a4"/>
    <ds:schemaRef ds:uri="http://purl.org/dc/elements/1.1/"/>
    <ds:schemaRef ds:uri="http://schemas.microsoft.com/office/2006/metadata/properties"/>
    <ds:schemaRef ds:uri="ccd92c22-d4e2-438b-a0ba-d03286f6efc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F8F6C5-25B3-4443-A85B-F0CB45D0873B}">
  <ds:schemaRefs>
    <ds:schemaRef ds:uri="8ad33a31-e39b-4283-98ad-f614fd72e0a4"/>
    <ds:schemaRef ds:uri="ccd92c22-d4e2-438b-a0ba-d03286f6ef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179A55-0DD2-4DF0-9218-284F9A21D3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37e01f2-541b-4ffd-b8d4-76aee8b8c08d}" enabled="0" method="" siteId="{e37e01f2-541b-4ffd-b8d4-76aee8b8c0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4363</TotalTime>
  <Words>277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Technical Assistance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 Pham</dc:creator>
  <cp:lastModifiedBy>Darnell Dumas</cp:lastModifiedBy>
  <cp:revision>9</cp:revision>
  <dcterms:created xsi:type="dcterms:W3CDTF">2023-07-13T21:08:17Z</dcterms:created>
  <dcterms:modified xsi:type="dcterms:W3CDTF">2025-11-19T22:00:20Z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0x01010071510334CD36054CA6418953157E3A3C</vt:lpwstr>
  </property>
</Properties>
</file>