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5"/>
  </p:notesMasterIdLst>
  <p:sldIdLst>
    <p:sldId id="293" r:id="rId7"/>
    <p:sldId id="366" r:id="rId8"/>
    <p:sldId id="310" r:id="rId9"/>
    <p:sldId id="355" r:id="rId10"/>
    <p:sldId id="363" r:id="rId11"/>
    <p:sldId id="369" r:id="rId12"/>
    <p:sldId id="371" r:id="rId13"/>
    <p:sldId id="372" r:id="rId14"/>
    <p:sldId id="373" r:id="rId15"/>
    <p:sldId id="374" r:id="rId16"/>
    <p:sldId id="375" r:id="rId17"/>
    <p:sldId id="339" r:id="rId18"/>
    <p:sldId id="256" r:id="rId19"/>
    <p:sldId id="258" r:id="rId20"/>
    <p:sldId id="376" r:id="rId21"/>
    <p:sldId id="262" r:id="rId22"/>
    <p:sldId id="263" r:id="rId23"/>
    <p:sldId id="259" r:id="rId24"/>
    <p:sldId id="260" r:id="rId25"/>
    <p:sldId id="261" r:id="rId26"/>
    <p:sldId id="257" r:id="rId27"/>
    <p:sldId id="264" r:id="rId28"/>
    <p:sldId id="265" r:id="rId29"/>
    <p:sldId id="266" r:id="rId30"/>
    <p:sldId id="267" r:id="rId31"/>
    <p:sldId id="370" r:id="rId32"/>
    <p:sldId id="362" r:id="rId33"/>
    <p:sldId id="295"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DB5A34-C622-84C3-9B90-EF9DCC999AB3}" name="Nhan Pham" initials="NP" userId="S::npham@cityofsacramento.org::74c44e72-6324-4872-955b-c0ede2aa340a" providerId="AD"/>
  <p188:author id="{D65250C1-36BE-9DD5-5438-EA7E5E6B0AD0}" name="Fiona Mattson" initials="FM" userId="S::fmattson@cityofsacramento.org::14bc0432-8c25-4d4f-a6fb-d4ec2223c4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22C"/>
    <a:srgbClr val="E4BB6C"/>
    <a:srgbClr val="927B5C"/>
    <a:srgbClr val="9A805D"/>
    <a:srgbClr val="AE9A25"/>
    <a:srgbClr val="CAB067"/>
    <a:srgbClr val="C9AC6A"/>
    <a:srgbClr val="F0C895"/>
    <a:srgbClr val="908711"/>
    <a:srgbClr val="3F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8450" autoAdjust="0"/>
  </p:normalViewPr>
  <p:slideViewPr>
    <p:cSldViewPr snapToGrid="0">
      <p:cViewPr>
        <p:scale>
          <a:sx n="100" d="100"/>
          <a:sy n="100"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BA461-1353-4C0A-8EB1-17B17C4AF52E}"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4D6F3BCC-FFC6-448D-96C5-4A0864DAB79C}">
      <dgm:prSet phldrT="[Text]"/>
      <dgm:spPr/>
      <dgm:t>
        <a:bodyPr/>
        <a:lstStyle/>
        <a:p>
          <a:r>
            <a:rPr lang="en-US" dirty="0"/>
            <a:t>Beyond the Tiers</a:t>
          </a:r>
        </a:p>
      </dgm:t>
    </dgm:pt>
    <dgm:pt modelId="{0B5A34A9-487D-4AED-B456-86F35842C60D}" type="parTrans" cxnId="{045A56B7-FBB8-48A5-8BE7-217238D3D25D}">
      <dgm:prSet/>
      <dgm:spPr/>
      <dgm:t>
        <a:bodyPr/>
        <a:lstStyle/>
        <a:p>
          <a:endParaRPr lang="en-US"/>
        </a:p>
      </dgm:t>
    </dgm:pt>
    <dgm:pt modelId="{24E9DB9C-E2DB-4E91-9E04-79351B505823}" type="sibTrans" cxnId="{045A56B7-FBB8-48A5-8BE7-217238D3D25D}">
      <dgm:prSet/>
      <dgm:spPr/>
      <dgm:t>
        <a:bodyPr/>
        <a:lstStyle/>
        <a:p>
          <a:endParaRPr lang="en-US"/>
        </a:p>
      </dgm:t>
    </dgm:pt>
    <dgm:pt modelId="{3D33F4F3-2B13-4614-8591-BE1244B04BB2}">
      <dgm:prSet phldrT="[Text]"/>
      <dgm:spPr>
        <a:solidFill>
          <a:schemeClr val="accent6">
            <a:lumMod val="50000"/>
          </a:schemeClr>
        </a:solidFill>
      </dgm:spPr>
      <dgm:t>
        <a:bodyPr/>
        <a:lstStyle/>
        <a:p>
          <a:r>
            <a:rPr lang="en-US" dirty="0"/>
            <a:t>Must be in good standing</a:t>
          </a:r>
        </a:p>
      </dgm:t>
    </dgm:pt>
    <dgm:pt modelId="{FBE0414A-BD79-457B-B7B6-779F6A80E0E9}" type="parTrans" cxnId="{27A2134E-A70B-414D-98D7-57FD6B643F88}">
      <dgm:prSet/>
      <dgm:spPr/>
      <dgm:t>
        <a:bodyPr/>
        <a:lstStyle/>
        <a:p>
          <a:endParaRPr lang="en-US"/>
        </a:p>
      </dgm:t>
    </dgm:pt>
    <dgm:pt modelId="{5D2E9A5B-9B01-473D-A94B-BEC3E184DFD3}" type="sibTrans" cxnId="{27A2134E-A70B-414D-98D7-57FD6B643F88}">
      <dgm:prSet/>
      <dgm:spPr/>
      <dgm:t>
        <a:bodyPr/>
        <a:lstStyle/>
        <a:p>
          <a:endParaRPr lang="en-US"/>
        </a:p>
      </dgm:t>
    </dgm:pt>
    <dgm:pt modelId="{615C2C3E-35ED-4B04-8A2D-83D2E22AC3A0}">
      <dgm:prSet phldrT="[Text]"/>
      <dgm:spPr/>
      <dgm:t>
        <a:bodyPr/>
        <a:lstStyle/>
        <a:p>
          <a:r>
            <a:rPr lang="en-US" dirty="0"/>
            <a:t>Reimbursement</a:t>
          </a:r>
        </a:p>
      </dgm:t>
    </dgm:pt>
    <dgm:pt modelId="{BD378261-23B0-49BB-8919-C6A2E9A6D30C}" type="parTrans" cxnId="{05C380E8-E59E-44FF-860D-C7B94EC8E883}">
      <dgm:prSet/>
      <dgm:spPr/>
      <dgm:t>
        <a:bodyPr/>
        <a:lstStyle/>
        <a:p>
          <a:endParaRPr lang="en-US"/>
        </a:p>
      </dgm:t>
    </dgm:pt>
    <dgm:pt modelId="{33403DFF-FC08-4DE5-95D4-CABC1501B927}" type="sibTrans" cxnId="{05C380E8-E59E-44FF-860D-C7B94EC8E883}">
      <dgm:prSet/>
      <dgm:spPr/>
      <dgm:t>
        <a:bodyPr/>
        <a:lstStyle/>
        <a:p>
          <a:endParaRPr lang="en-US"/>
        </a:p>
      </dgm:t>
    </dgm:pt>
    <dgm:pt modelId="{08833609-DBAD-4A76-9ABF-BB69E0E4746C}">
      <dgm:prSet phldrT="[Text]"/>
      <dgm:spPr>
        <a:solidFill>
          <a:schemeClr val="accent6">
            <a:lumMod val="50000"/>
          </a:schemeClr>
        </a:solidFill>
      </dgm:spPr>
      <dgm:t>
        <a:bodyPr/>
        <a:lstStyle/>
        <a:p>
          <a:r>
            <a:rPr lang="en-US" dirty="0"/>
            <a:t>Submit receipt for payment</a:t>
          </a:r>
        </a:p>
      </dgm:t>
    </dgm:pt>
    <dgm:pt modelId="{E70B4AFD-7529-46E5-88E4-CD8412321ED9}" type="parTrans" cxnId="{7B25D6D1-03E1-4628-BCB6-49E8CE5CF7A7}">
      <dgm:prSet/>
      <dgm:spPr/>
      <dgm:t>
        <a:bodyPr/>
        <a:lstStyle/>
        <a:p>
          <a:endParaRPr lang="en-US"/>
        </a:p>
      </dgm:t>
    </dgm:pt>
    <dgm:pt modelId="{2E32BAD6-969A-4BFE-A5B8-F9E7934E26D2}" type="sibTrans" cxnId="{7B25D6D1-03E1-4628-BCB6-49E8CE5CF7A7}">
      <dgm:prSet/>
      <dgm:spPr/>
      <dgm:t>
        <a:bodyPr/>
        <a:lstStyle/>
        <a:p>
          <a:endParaRPr lang="en-US"/>
        </a:p>
      </dgm:t>
    </dgm:pt>
    <dgm:pt modelId="{467FDB91-3468-48E1-959B-408496DB43C3}">
      <dgm:prSet phldrT="[Text]"/>
      <dgm:spPr/>
      <dgm:t>
        <a:bodyPr/>
        <a:lstStyle/>
        <a:p>
          <a:r>
            <a:rPr lang="en-US" dirty="0"/>
            <a:t>Static Amount</a:t>
          </a:r>
        </a:p>
      </dgm:t>
    </dgm:pt>
    <dgm:pt modelId="{FEE3A3DD-3DD2-4FE3-BC91-0EF67049A37F}" type="parTrans" cxnId="{1669DECC-822D-4FC2-8D78-381089C4453A}">
      <dgm:prSet/>
      <dgm:spPr/>
      <dgm:t>
        <a:bodyPr/>
        <a:lstStyle/>
        <a:p>
          <a:endParaRPr lang="en-US"/>
        </a:p>
      </dgm:t>
    </dgm:pt>
    <dgm:pt modelId="{FA2CA7FD-7771-4BBF-84A5-7C89CB1D2E6E}" type="sibTrans" cxnId="{1669DECC-822D-4FC2-8D78-381089C4453A}">
      <dgm:prSet/>
      <dgm:spPr/>
      <dgm:t>
        <a:bodyPr/>
        <a:lstStyle/>
        <a:p>
          <a:endParaRPr lang="en-US"/>
        </a:p>
      </dgm:t>
    </dgm:pt>
    <dgm:pt modelId="{E58D78AB-439D-4F55-AFF0-7938D30F2828}">
      <dgm:prSet phldrT="[Text]"/>
      <dgm:spPr>
        <a:solidFill>
          <a:schemeClr val="accent6">
            <a:lumMod val="50000"/>
          </a:schemeClr>
        </a:solidFill>
      </dgm:spPr>
      <dgm:t>
        <a:bodyPr/>
        <a:lstStyle/>
        <a:p>
          <a:r>
            <a:rPr lang="en-US" dirty="0"/>
            <a:t>$10,000</a:t>
          </a:r>
        </a:p>
      </dgm:t>
    </dgm:pt>
    <dgm:pt modelId="{A4A50493-B9C7-4E8C-9EEE-FF2BCE2CBB4C}" type="parTrans" cxnId="{4DB6812A-A84E-4D3B-8DF0-83B7833ECB25}">
      <dgm:prSet/>
      <dgm:spPr/>
      <dgm:t>
        <a:bodyPr/>
        <a:lstStyle/>
        <a:p>
          <a:endParaRPr lang="en-US"/>
        </a:p>
      </dgm:t>
    </dgm:pt>
    <dgm:pt modelId="{F6EB0D56-45B6-4CF4-A993-13F9150D37C8}" type="sibTrans" cxnId="{4DB6812A-A84E-4D3B-8DF0-83B7833ECB25}">
      <dgm:prSet/>
      <dgm:spPr/>
      <dgm:t>
        <a:bodyPr/>
        <a:lstStyle/>
        <a:p>
          <a:endParaRPr lang="en-US"/>
        </a:p>
      </dgm:t>
    </dgm:pt>
    <dgm:pt modelId="{F2792579-0AC6-4640-B379-4356E012462F}">
      <dgm:prSet phldrT="[Text]"/>
      <dgm:spPr>
        <a:solidFill>
          <a:schemeClr val="accent6">
            <a:lumMod val="50000"/>
          </a:schemeClr>
        </a:solidFill>
      </dgm:spPr>
      <dgm:t>
        <a:bodyPr/>
        <a:lstStyle/>
        <a:p>
          <a:r>
            <a:rPr lang="en-US" dirty="0"/>
            <a:t>To be awarded this cycle and then in conjunction with tiered grants</a:t>
          </a:r>
        </a:p>
      </dgm:t>
    </dgm:pt>
    <dgm:pt modelId="{A450A7DC-1189-4F02-B816-38ADF942E21F}" type="parTrans" cxnId="{A297EB94-9BF6-45F3-9DFE-41B7350AE3F4}">
      <dgm:prSet/>
      <dgm:spPr/>
      <dgm:t>
        <a:bodyPr/>
        <a:lstStyle/>
        <a:p>
          <a:endParaRPr lang="en-US"/>
        </a:p>
      </dgm:t>
    </dgm:pt>
    <dgm:pt modelId="{0DF5C1FB-6FC9-4C88-ACF8-D27E89746660}" type="sibTrans" cxnId="{A297EB94-9BF6-45F3-9DFE-41B7350AE3F4}">
      <dgm:prSet/>
      <dgm:spPr/>
      <dgm:t>
        <a:bodyPr/>
        <a:lstStyle/>
        <a:p>
          <a:endParaRPr lang="en-US"/>
        </a:p>
      </dgm:t>
    </dgm:pt>
    <dgm:pt modelId="{DEB670DE-6D5D-40EE-B83B-5AD14D5513F8}" type="pres">
      <dgm:prSet presAssocID="{908BA461-1353-4C0A-8EB1-17B17C4AF52E}" presName="linearFlow" presStyleCnt="0">
        <dgm:presLayoutVars>
          <dgm:dir/>
          <dgm:animLvl val="lvl"/>
          <dgm:resizeHandles/>
        </dgm:presLayoutVars>
      </dgm:prSet>
      <dgm:spPr/>
    </dgm:pt>
    <dgm:pt modelId="{E6FA8709-E721-46D3-A635-106C72DC17ED}" type="pres">
      <dgm:prSet presAssocID="{4D6F3BCC-FFC6-448D-96C5-4A0864DAB79C}" presName="compositeNode" presStyleCnt="0">
        <dgm:presLayoutVars>
          <dgm:bulletEnabled val="1"/>
        </dgm:presLayoutVars>
      </dgm:prSet>
      <dgm:spPr/>
    </dgm:pt>
    <dgm:pt modelId="{C2B42557-6FF1-479E-88F3-BCE681602A67}" type="pres">
      <dgm:prSet presAssocID="{4D6F3BCC-FFC6-448D-96C5-4A0864DAB79C}" presName="image" presStyleLbl="fgImgPlace1" presStyleIdx="0" presStyleCnt="3" custLinFactNeighborX="0" custLinFactNeighborY="-525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808CE82-D612-4CBB-819B-1A94ABEA0947}" type="pres">
      <dgm:prSet presAssocID="{4D6F3BCC-FFC6-448D-96C5-4A0864DAB79C}" presName="childNode" presStyleLbl="node1" presStyleIdx="0" presStyleCnt="3">
        <dgm:presLayoutVars>
          <dgm:bulletEnabled val="1"/>
        </dgm:presLayoutVars>
      </dgm:prSet>
      <dgm:spPr/>
    </dgm:pt>
    <dgm:pt modelId="{E5E66DDC-D29D-4BDE-A75D-6662EC7E103F}" type="pres">
      <dgm:prSet presAssocID="{4D6F3BCC-FFC6-448D-96C5-4A0864DAB79C}" presName="parentNode" presStyleLbl="revTx" presStyleIdx="0" presStyleCnt="3">
        <dgm:presLayoutVars>
          <dgm:chMax val="0"/>
          <dgm:bulletEnabled val="1"/>
        </dgm:presLayoutVars>
      </dgm:prSet>
      <dgm:spPr/>
    </dgm:pt>
    <dgm:pt modelId="{B0716313-7407-45D0-B3C4-70AB7568CF5E}" type="pres">
      <dgm:prSet presAssocID="{24E9DB9C-E2DB-4E91-9E04-79351B505823}" presName="sibTrans" presStyleCnt="0"/>
      <dgm:spPr/>
    </dgm:pt>
    <dgm:pt modelId="{072A2029-252D-4F36-A5D5-7504281D54AC}" type="pres">
      <dgm:prSet presAssocID="{615C2C3E-35ED-4B04-8A2D-83D2E22AC3A0}" presName="compositeNode" presStyleCnt="0">
        <dgm:presLayoutVars>
          <dgm:bulletEnabled val="1"/>
        </dgm:presLayoutVars>
      </dgm:prSet>
      <dgm:spPr/>
    </dgm:pt>
    <dgm:pt modelId="{1109666F-DFCA-476E-8D77-6E3108BD4FDA}" type="pres">
      <dgm:prSet presAssocID="{615C2C3E-35ED-4B04-8A2D-83D2E22AC3A0}" presName="image" presStyleLbl="fgImgPlace1" presStyleIdx="1" presStyleCnt="3" custLinFactNeighborX="4029" custLinFactNeighborY="-4151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C6F2381-EEA6-4CD2-8849-8A66797235BA}" type="pres">
      <dgm:prSet presAssocID="{615C2C3E-35ED-4B04-8A2D-83D2E22AC3A0}" presName="childNode" presStyleLbl="node1" presStyleIdx="1" presStyleCnt="3">
        <dgm:presLayoutVars>
          <dgm:bulletEnabled val="1"/>
        </dgm:presLayoutVars>
      </dgm:prSet>
      <dgm:spPr/>
    </dgm:pt>
    <dgm:pt modelId="{5C3109E8-2C1D-47F4-9184-7F1F46F4A7B7}" type="pres">
      <dgm:prSet presAssocID="{615C2C3E-35ED-4B04-8A2D-83D2E22AC3A0}" presName="parentNode" presStyleLbl="revTx" presStyleIdx="1" presStyleCnt="3">
        <dgm:presLayoutVars>
          <dgm:chMax val="0"/>
          <dgm:bulletEnabled val="1"/>
        </dgm:presLayoutVars>
      </dgm:prSet>
      <dgm:spPr/>
    </dgm:pt>
    <dgm:pt modelId="{C716CB0B-709F-4700-8C2F-D49841A67CD3}" type="pres">
      <dgm:prSet presAssocID="{33403DFF-FC08-4DE5-95D4-CABC1501B927}" presName="sibTrans" presStyleCnt="0"/>
      <dgm:spPr/>
    </dgm:pt>
    <dgm:pt modelId="{5E984D7C-1C56-4992-BA1D-30ABB666B4AA}" type="pres">
      <dgm:prSet presAssocID="{467FDB91-3468-48E1-959B-408496DB43C3}" presName="compositeNode" presStyleCnt="0">
        <dgm:presLayoutVars>
          <dgm:bulletEnabled val="1"/>
        </dgm:presLayoutVars>
      </dgm:prSet>
      <dgm:spPr/>
    </dgm:pt>
    <dgm:pt modelId="{8A1C548D-F07E-49ED-B357-D5BA2A87B24A}" type="pres">
      <dgm:prSet presAssocID="{467FDB91-3468-48E1-959B-408496DB43C3}" presName="image" presStyleLbl="fgImgPlace1" presStyleIdx="2" presStyleCnt="3" custLinFactNeighborX="-1343" custLinFactNeighborY="-3882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DD6777E5-DCAE-4604-A150-B99AE1EA53D0}" type="pres">
      <dgm:prSet presAssocID="{467FDB91-3468-48E1-959B-408496DB43C3}" presName="childNode" presStyleLbl="node1" presStyleIdx="2" presStyleCnt="3">
        <dgm:presLayoutVars>
          <dgm:bulletEnabled val="1"/>
        </dgm:presLayoutVars>
      </dgm:prSet>
      <dgm:spPr/>
    </dgm:pt>
    <dgm:pt modelId="{1332A828-2BBD-4A6B-8FBA-BA9C762C7CB6}" type="pres">
      <dgm:prSet presAssocID="{467FDB91-3468-48E1-959B-408496DB43C3}" presName="parentNode" presStyleLbl="revTx" presStyleIdx="2" presStyleCnt="3">
        <dgm:presLayoutVars>
          <dgm:chMax val="0"/>
          <dgm:bulletEnabled val="1"/>
        </dgm:presLayoutVars>
      </dgm:prSet>
      <dgm:spPr/>
    </dgm:pt>
  </dgm:ptLst>
  <dgm:cxnLst>
    <dgm:cxn modelId="{E1D9110D-EF38-4CA8-B387-8235B98A8189}" type="presOf" srcId="{F2792579-0AC6-4640-B379-4356E012462F}" destId="{DD6777E5-DCAE-4604-A150-B99AE1EA53D0}" srcOrd="0" destOrd="1" presId="urn:microsoft.com/office/officeart/2005/8/layout/hList2"/>
    <dgm:cxn modelId="{EB8E3812-9BE4-42E6-8E79-1A6837BF2A34}" type="presOf" srcId="{E58D78AB-439D-4F55-AFF0-7938D30F2828}" destId="{DD6777E5-DCAE-4604-A150-B99AE1EA53D0}" srcOrd="0" destOrd="0" presId="urn:microsoft.com/office/officeart/2005/8/layout/hList2"/>
    <dgm:cxn modelId="{69BA6A13-BBDA-417E-A2D7-A603325ECE92}" type="presOf" srcId="{615C2C3E-35ED-4B04-8A2D-83D2E22AC3A0}" destId="{5C3109E8-2C1D-47F4-9184-7F1F46F4A7B7}" srcOrd="0" destOrd="0" presId="urn:microsoft.com/office/officeart/2005/8/layout/hList2"/>
    <dgm:cxn modelId="{4DB6812A-A84E-4D3B-8DF0-83B7833ECB25}" srcId="{467FDB91-3468-48E1-959B-408496DB43C3}" destId="{E58D78AB-439D-4F55-AFF0-7938D30F2828}" srcOrd="0" destOrd="0" parTransId="{A4A50493-B9C7-4E8C-9EEE-FF2BCE2CBB4C}" sibTransId="{F6EB0D56-45B6-4CF4-A993-13F9150D37C8}"/>
    <dgm:cxn modelId="{CEB58A2E-2529-4742-8517-121D58BAA5B2}" type="presOf" srcId="{467FDB91-3468-48E1-959B-408496DB43C3}" destId="{1332A828-2BBD-4A6B-8FBA-BA9C762C7CB6}" srcOrd="0" destOrd="0" presId="urn:microsoft.com/office/officeart/2005/8/layout/hList2"/>
    <dgm:cxn modelId="{82358939-50B8-4DC7-BD1C-A9FC4F4686CA}" type="presOf" srcId="{08833609-DBAD-4A76-9ABF-BB69E0E4746C}" destId="{AC6F2381-EEA6-4CD2-8849-8A66797235BA}" srcOrd="0" destOrd="0" presId="urn:microsoft.com/office/officeart/2005/8/layout/hList2"/>
    <dgm:cxn modelId="{27A2134E-A70B-414D-98D7-57FD6B643F88}" srcId="{4D6F3BCC-FFC6-448D-96C5-4A0864DAB79C}" destId="{3D33F4F3-2B13-4614-8591-BE1244B04BB2}" srcOrd="0" destOrd="0" parTransId="{FBE0414A-BD79-457B-B7B6-779F6A80E0E9}" sibTransId="{5D2E9A5B-9B01-473D-A94B-BEC3E184DFD3}"/>
    <dgm:cxn modelId="{A297EB94-9BF6-45F3-9DFE-41B7350AE3F4}" srcId="{467FDB91-3468-48E1-959B-408496DB43C3}" destId="{F2792579-0AC6-4640-B379-4356E012462F}" srcOrd="1" destOrd="0" parTransId="{A450A7DC-1189-4F02-B816-38ADF942E21F}" sibTransId="{0DF5C1FB-6FC9-4C88-ACF8-D27E89746660}"/>
    <dgm:cxn modelId="{045A56B7-FBB8-48A5-8BE7-217238D3D25D}" srcId="{908BA461-1353-4C0A-8EB1-17B17C4AF52E}" destId="{4D6F3BCC-FFC6-448D-96C5-4A0864DAB79C}" srcOrd="0" destOrd="0" parTransId="{0B5A34A9-487D-4AED-B456-86F35842C60D}" sibTransId="{24E9DB9C-E2DB-4E91-9E04-79351B505823}"/>
    <dgm:cxn modelId="{1669DECC-822D-4FC2-8D78-381089C4453A}" srcId="{908BA461-1353-4C0A-8EB1-17B17C4AF52E}" destId="{467FDB91-3468-48E1-959B-408496DB43C3}" srcOrd="2" destOrd="0" parTransId="{FEE3A3DD-3DD2-4FE3-BC91-0EF67049A37F}" sibTransId="{FA2CA7FD-7771-4BBF-84A5-7C89CB1D2E6E}"/>
    <dgm:cxn modelId="{7B25D6D1-03E1-4628-BCB6-49E8CE5CF7A7}" srcId="{615C2C3E-35ED-4B04-8A2D-83D2E22AC3A0}" destId="{08833609-DBAD-4A76-9ABF-BB69E0E4746C}" srcOrd="0" destOrd="0" parTransId="{E70B4AFD-7529-46E5-88E4-CD8412321ED9}" sibTransId="{2E32BAD6-969A-4BFE-A5B8-F9E7934E26D2}"/>
    <dgm:cxn modelId="{3779A7DE-7A22-4B67-A246-D5E448E79A2A}" type="presOf" srcId="{4D6F3BCC-FFC6-448D-96C5-4A0864DAB79C}" destId="{E5E66DDC-D29D-4BDE-A75D-6662EC7E103F}" srcOrd="0" destOrd="0" presId="urn:microsoft.com/office/officeart/2005/8/layout/hList2"/>
    <dgm:cxn modelId="{05C380E8-E59E-44FF-860D-C7B94EC8E883}" srcId="{908BA461-1353-4C0A-8EB1-17B17C4AF52E}" destId="{615C2C3E-35ED-4B04-8A2D-83D2E22AC3A0}" srcOrd="1" destOrd="0" parTransId="{BD378261-23B0-49BB-8919-C6A2E9A6D30C}" sibTransId="{33403DFF-FC08-4DE5-95D4-CABC1501B927}"/>
    <dgm:cxn modelId="{509653F5-AFC0-4918-BCE6-EA75925FFFCA}" type="presOf" srcId="{3D33F4F3-2B13-4614-8591-BE1244B04BB2}" destId="{F808CE82-D612-4CBB-819B-1A94ABEA0947}" srcOrd="0" destOrd="0" presId="urn:microsoft.com/office/officeart/2005/8/layout/hList2"/>
    <dgm:cxn modelId="{2F97D9FF-1524-4614-9BFA-C4EB170C1A18}" type="presOf" srcId="{908BA461-1353-4C0A-8EB1-17B17C4AF52E}" destId="{DEB670DE-6D5D-40EE-B83B-5AD14D5513F8}" srcOrd="0" destOrd="0" presId="urn:microsoft.com/office/officeart/2005/8/layout/hList2"/>
    <dgm:cxn modelId="{684274E7-17FE-4D5A-AD08-A0FA991DDD0E}" type="presParOf" srcId="{DEB670DE-6D5D-40EE-B83B-5AD14D5513F8}" destId="{E6FA8709-E721-46D3-A635-106C72DC17ED}" srcOrd="0" destOrd="0" presId="urn:microsoft.com/office/officeart/2005/8/layout/hList2"/>
    <dgm:cxn modelId="{D58B3BCF-445F-443A-8A2D-29C4B9981957}" type="presParOf" srcId="{E6FA8709-E721-46D3-A635-106C72DC17ED}" destId="{C2B42557-6FF1-479E-88F3-BCE681602A67}" srcOrd="0" destOrd="0" presId="urn:microsoft.com/office/officeart/2005/8/layout/hList2"/>
    <dgm:cxn modelId="{555F4422-E45B-49DC-B786-805CB2DFB60C}" type="presParOf" srcId="{E6FA8709-E721-46D3-A635-106C72DC17ED}" destId="{F808CE82-D612-4CBB-819B-1A94ABEA0947}" srcOrd="1" destOrd="0" presId="urn:microsoft.com/office/officeart/2005/8/layout/hList2"/>
    <dgm:cxn modelId="{B2E68624-6B67-489D-9353-06AF7C0A48A1}" type="presParOf" srcId="{E6FA8709-E721-46D3-A635-106C72DC17ED}" destId="{E5E66DDC-D29D-4BDE-A75D-6662EC7E103F}" srcOrd="2" destOrd="0" presId="urn:microsoft.com/office/officeart/2005/8/layout/hList2"/>
    <dgm:cxn modelId="{BACD4CF3-19F7-4D72-B2B3-2D0D9BF4A3DB}" type="presParOf" srcId="{DEB670DE-6D5D-40EE-B83B-5AD14D5513F8}" destId="{B0716313-7407-45D0-B3C4-70AB7568CF5E}" srcOrd="1" destOrd="0" presId="urn:microsoft.com/office/officeart/2005/8/layout/hList2"/>
    <dgm:cxn modelId="{4AD0EBE4-DD97-419B-9A6F-5C4D6C3A72E9}" type="presParOf" srcId="{DEB670DE-6D5D-40EE-B83B-5AD14D5513F8}" destId="{072A2029-252D-4F36-A5D5-7504281D54AC}" srcOrd="2" destOrd="0" presId="urn:microsoft.com/office/officeart/2005/8/layout/hList2"/>
    <dgm:cxn modelId="{464EF565-6203-4AB5-AEFF-5EB6EDDCEA42}" type="presParOf" srcId="{072A2029-252D-4F36-A5D5-7504281D54AC}" destId="{1109666F-DFCA-476E-8D77-6E3108BD4FDA}" srcOrd="0" destOrd="0" presId="urn:microsoft.com/office/officeart/2005/8/layout/hList2"/>
    <dgm:cxn modelId="{00667E35-BCBB-4862-B0D6-DBEC698431B8}" type="presParOf" srcId="{072A2029-252D-4F36-A5D5-7504281D54AC}" destId="{AC6F2381-EEA6-4CD2-8849-8A66797235BA}" srcOrd="1" destOrd="0" presId="urn:microsoft.com/office/officeart/2005/8/layout/hList2"/>
    <dgm:cxn modelId="{60B45444-7C2F-4ECC-B12C-3F0C385A2EF6}" type="presParOf" srcId="{072A2029-252D-4F36-A5D5-7504281D54AC}" destId="{5C3109E8-2C1D-47F4-9184-7F1F46F4A7B7}" srcOrd="2" destOrd="0" presId="urn:microsoft.com/office/officeart/2005/8/layout/hList2"/>
    <dgm:cxn modelId="{42BE836A-3849-480C-A519-9D381DE565B1}" type="presParOf" srcId="{DEB670DE-6D5D-40EE-B83B-5AD14D5513F8}" destId="{C716CB0B-709F-4700-8C2F-D49841A67CD3}" srcOrd="3" destOrd="0" presId="urn:microsoft.com/office/officeart/2005/8/layout/hList2"/>
    <dgm:cxn modelId="{2FCC07AC-21C4-4D9D-B2B0-C5D82C370355}" type="presParOf" srcId="{DEB670DE-6D5D-40EE-B83B-5AD14D5513F8}" destId="{5E984D7C-1C56-4992-BA1D-30ABB666B4AA}" srcOrd="4" destOrd="0" presId="urn:microsoft.com/office/officeart/2005/8/layout/hList2"/>
    <dgm:cxn modelId="{059444A8-15DC-4FD1-9F82-4129A4B6F87A}" type="presParOf" srcId="{5E984D7C-1C56-4992-BA1D-30ABB666B4AA}" destId="{8A1C548D-F07E-49ED-B357-D5BA2A87B24A}" srcOrd="0" destOrd="0" presId="urn:microsoft.com/office/officeart/2005/8/layout/hList2"/>
    <dgm:cxn modelId="{B65E2438-4D14-4679-A1E3-3438A72B6DB7}" type="presParOf" srcId="{5E984D7C-1C56-4992-BA1D-30ABB666B4AA}" destId="{DD6777E5-DCAE-4604-A150-B99AE1EA53D0}" srcOrd="1" destOrd="0" presId="urn:microsoft.com/office/officeart/2005/8/layout/hList2"/>
    <dgm:cxn modelId="{779F6DC0-F3EB-4A8E-A489-55D8FE46F8AC}" type="presParOf" srcId="{5E984D7C-1C56-4992-BA1D-30ABB666B4AA}" destId="{1332A828-2BBD-4A6B-8FBA-BA9C762C7CB6}"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55DE5-CCAB-4779-B037-B37882076E9A}" type="doc">
      <dgm:prSet loTypeId="urn:microsoft.com/office/officeart/2008/layout/HexagonCluster" loCatId="picture" qsTypeId="urn:microsoft.com/office/officeart/2005/8/quickstyle/simple1" qsCatId="simple" csTypeId="urn:microsoft.com/office/officeart/2005/8/colors/accent0_3" csCatId="mainScheme" phldr="1"/>
      <dgm:spPr/>
      <dgm:t>
        <a:bodyPr/>
        <a:lstStyle/>
        <a:p>
          <a:endParaRPr lang="en-US"/>
        </a:p>
      </dgm:t>
    </dgm:pt>
    <dgm:pt modelId="{9DD18D52-8926-4B8F-9D65-E01A8CACC0B7}">
      <dgm:prSet phldrT="[Text]"/>
      <dgm:spPr>
        <a:solidFill>
          <a:schemeClr val="accent6">
            <a:lumMod val="50000"/>
          </a:schemeClr>
        </a:solidFill>
      </dgm:spPr>
      <dgm:t>
        <a:bodyPr/>
        <a:lstStyle/>
        <a:p>
          <a:r>
            <a:rPr lang="en-US" dirty="0"/>
            <a:t>Tier 2</a:t>
          </a:r>
        </a:p>
        <a:p>
          <a:r>
            <a:rPr lang="en-US" dirty="0"/>
            <a:t>$20,000</a:t>
          </a:r>
        </a:p>
      </dgm:t>
    </dgm:pt>
    <dgm:pt modelId="{E8566FE0-9E87-44AE-A676-95ABAEA8DA79}" type="parTrans" cxnId="{8DACC22A-2355-43D5-8B5D-C371F99D05F0}">
      <dgm:prSet/>
      <dgm:spPr/>
      <dgm:t>
        <a:bodyPr/>
        <a:lstStyle/>
        <a:p>
          <a:endParaRPr lang="en-US"/>
        </a:p>
      </dgm:t>
    </dgm:pt>
    <dgm:pt modelId="{568CB134-242F-4900-A55F-31B8766AC11D}" type="sibTrans" cxnId="{8DACC22A-2355-43D5-8B5D-C371F99D05F0}">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t>
        <a:bodyPr/>
        <a:lstStyle/>
        <a:p>
          <a:endParaRPr lang="en-US"/>
        </a:p>
      </dgm:t>
      <dgm:extLst>
        <a:ext uri="{E40237B7-FDA0-4F09-8148-C483321AD2D9}">
          <dgm14:cNvPr xmlns:dgm14="http://schemas.microsoft.com/office/drawing/2010/diagram" id="0" name="" descr="Calligraphy Pen with solid fill"/>
        </a:ext>
      </dgm:extLst>
    </dgm:pt>
    <dgm:pt modelId="{4E899AF3-E508-454E-90A1-166666B01777}">
      <dgm:prSet phldrT="[Text]"/>
      <dgm:spPr>
        <a:solidFill>
          <a:schemeClr val="accent6">
            <a:lumMod val="50000"/>
          </a:schemeClr>
        </a:solidFill>
      </dgm:spPr>
      <dgm:t>
        <a:bodyPr/>
        <a:lstStyle/>
        <a:p>
          <a:r>
            <a:rPr lang="en-US" dirty="0"/>
            <a:t>Tier 1 $15,000</a:t>
          </a:r>
        </a:p>
      </dgm:t>
    </dgm:pt>
    <dgm:pt modelId="{B5DDC712-7842-4B9E-B6F5-09CB75E81102}" type="parTrans" cxnId="{65833ADF-EEA0-431B-A264-6B24E19F5670}">
      <dgm:prSet/>
      <dgm:spPr/>
      <dgm:t>
        <a:bodyPr/>
        <a:lstStyle/>
        <a:p>
          <a:endParaRPr lang="en-US"/>
        </a:p>
      </dgm:t>
    </dgm:pt>
    <dgm:pt modelId="{5FB43CA3-C5E3-4218-BB81-BF84A345FB14}" type="sibTrans" cxnId="{65833ADF-EEA0-431B-A264-6B24E19F5670}">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dgm:spPr>
      <dgm:t>
        <a:bodyPr/>
        <a:lstStyle/>
        <a:p>
          <a:endParaRPr lang="en-US"/>
        </a:p>
      </dgm:t>
      <dgm:extLst>
        <a:ext uri="{E40237B7-FDA0-4F09-8148-C483321AD2D9}">
          <dgm14:cNvPr xmlns:dgm14="http://schemas.microsoft.com/office/drawing/2010/diagram" id="0" name="" descr="Open folder with solid fill"/>
        </a:ext>
      </dgm:extLst>
    </dgm:pt>
    <dgm:pt modelId="{E4EEBF06-189C-45FE-964D-8E4979F470A5}">
      <dgm:prSet/>
      <dgm:spPr>
        <a:solidFill>
          <a:schemeClr val="accent6">
            <a:lumMod val="50000"/>
          </a:schemeClr>
        </a:solidFill>
      </dgm:spPr>
      <dgm:t>
        <a:bodyPr/>
        <a:lstStyle/>
        <a:p>
          <a:r>
            <a:rPr lang="en-US" dirty="0"/>
            <a:t>Tier 3 $25,000</a:t>
          </a:r>
        </a:p>
      </dgm:t>
    </dgm:pt>
    <dgm:pt modelId="{E66DADB8-51D3-491C-9E72-5C8AA9251513}" type="parTrans" cxnId="{6FD09FB8-5983-43A5-BFA9-A0D013993C70}">
      <dgm:prSet/>
      <dgm:spPr/>
      <dgm:t>
        <a:bodyPr/>
        <a:lstStyle/>
        <a:p>
          <a:endParaRPr lang="en-US"/>
        </a:p>
      </dgm:t>
    </dgm:pt>
    <dgm:pt modelId="{DA77E567-1360-45CD-8316-14575D53658D}" type="sibTrans" cxnId="{6FD09FB8-5983-43A5-BFA9-A0D013993C70}">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t>
        <a:bodyPr/>
        <a:lstStyle/>
        <a:p>
          <a:endParaRPr lang="en-US"/>
        </a:p>
      </dgm:t>
    </dgm:pt>
    <dgm:pt modelId="{C9958E08-079B-4F31-91F6-C0AB6E434043}">
      <dgm:prSet phldrT="[Text]"/>
      <dgm:spPr>
        <a:solidFill>
          <a:schemeClr val="accent6">
            <a:lumMod val="50000"/>
          </a:schemeClr>
        </a:solidFill>
      </dgm:spPr>
      <dgm:t>
        <a:bodyPr/>
        <a:lstStyle/>
        <a:p>
          <a:r>
            <a:rPr lang="en-US" dirty="0"/>
            <a:t>Moving tiers</a:t>
          </a:r>
        </a:p>
      </dgm:t>
    </dgm:pt>
    <dgm:pt modelId="{BDB1AB08-F7B4-4125-A517-F699F3ABB226}" type="parTrans" cxnId="{63B5C713-3C8D-4D74-9AD0-D459C965BB80}">
      <dgm:prSet/>
      <dgm:spPr/>
      <dgm:t>
        <a:bodyPr/>
        <a:lstStyle/>
        <a:p>
          <a:endParaRPr lang="en-US"/>
        </a:p>
      </dgm:t>
    </dgm:pt>
    <dgm:pt modelId="{13C7F2A1-796B-4151-8F17-BA0FBB8F6820}" type="sibTrans" cxnId="{63B5C713-3C8D-4D74-9AD0-D459C965BB80}">
      <dgm:prSet/>
      <dgm:spPr>
        <a:blipFill>
          <a:blip xmlns:r="http://schemas.openxmlformats.org/officeDocument/2006/relationships"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dgm:spPr>
      <dgm:t>
        <a:bodyPr/>
        <a:lstStyle/>
        <a:p>
          <a:endParaRPr lang="en-US"/>
        </a:p>
      </dgm:t>
      <dgm:extLst>
        <a:ext uri="{E40237B7-FDA0-4F09-8148-C483321AD2D9}">
          <dgm14:cNvPr xmlns:dgm14="http://schemas.microsoft.com/office/drawing/2010/diagram" id="0" name="" descr="Clipboard with solid fill"/>
        </a:ext>
      </dgm:extLst>
    </dgm:pt>
    <dgm:pt modelId="{77B3A0C9-126B-4091-9A45-DAD04E566A0B}" type="pres">
      <dgm:prSet presAssocID="{1C055DE5-CCAB-4779-B037-B37882076E9A}" presName="Name0" presStyleCnt="0">
        <dgm:presLayoutVars>
          <dgm:chMax val="21"/>
          <dgm:chPref val="21"/>
        </dgm:presLayoutVars>
      </dgm:prSet>
      <dgm:spPr/>
    </dgm:pt>
    <dgm:pt modelId="{88D6F766-9BC9-4E00-8335-A90A891B0729}" type="pres">
      <dgm:prSet presAssocID="{9DD18D52-8926-4B8F-9D65-E01A8CACC0B7}" presName="text1" presStyleCnt="0"/>
      <dgm:spPr/>
    </dgm:pt>
    <dgm:pt modelId="{020FAF35-5E60-4BF0-8B53-002D51AC08F6}" type="pres">
      <dgm:prSet presAssocID="{9DD18D52-8926-4B8F-9D65-E01A8CACC0B7}" presName="textRepeatNode" presStyleLbl="alignNode1" presStyleIdx="0" presStyleCnt="4">
        <dgm:presLayoutVars>
          <dgm:chMax val="0"/>
          <dgm:chPref val="0"/>
          <dgm:bulletEnabled val="1"/>
        </dgm:presLayoutVars>
      </dgm:prSet>
      <dgm:spPr/>
    </dgm:pt>
    <dgm:pt modelId="{F3BA782A-166F-4BA3-BE32-140C2728491A}" type="pres">
      <dgm:prSet presAssocID="{9DD18D52-8926-4B8F-9D65-E01A8CACC0B7}" presName="textaccent1" presStyleCnt="0"/>
      <dgm:spPr/>
    </dgm:pt>
    <dgm:pt modelId="{A104DD82-4B7D-4724-BDFC-8E72CED5B466}" type="pres">
      <dgm:prSet presAssocID="{9DD18D52-8926-4B8F-9D65-E01A8CACC0B7}" presName="accentRepeatNode" presStyleLbl="solidAlignAcc1" presStyleIdx="0" presStyleCnt="8"/>
      <dgm:spPr/>
    </dgm:pt>
    <dgm:pt modelId="{4382A785-D68B-47B9-9278-7D4029C6EBB9}" type="pres">
      <dgm:prSet presAssocID="{568CB134-242F-4900-A55F-31B8766AC11D}" presName="image1" presStyleCnt="0"/>
      <dgm:spPr/>
    </dgm:pt>
    <dgm:pt modelId="{93FECECD-88D4-4B1A-8C4A-1970640540C5}" type="pres">
      <dgm:prSet presAssocID="{568CB134-242F-4900-A55F-31B8766AC11D}" presName="imageRepeatNode" presStyleLbl="alignAcc1" presStyleIdx="0" presStyleCnt="4"/>
      <dgm:spPr/>
    </dgm:pt>
    <dgm:pt modelId="{A7AF2081-CA61-43AC-B460-A28BC5870937}" type="pres">
      <dgm:prSet presAssocID="{568CB134-242F-4900-A55F-31B8766AC11D}" presName="imageaccent1" presStyleCnt="0"/>
      <dgm:spPr/>
    </dgm:pt>
    <dgm:pt modelId="{49C98699-AA8B-46FD-8D68-D72116D6B6C1}" type="pres">
      <dgm:prSet presAssocID="{568CB134-242F-4900-A55F-31B8766AC11D}" presName="accentRepeatNode" presStyleLbl="solidAlignAcc1" presStyleIdx="1" presStyleCnt="8"/>
      <dgm:spPr/>
    </dgm:pt>
    <dgm:pt modelId="{DEDFBE0D-ACA9-4404-B1F0-6648C2E2733B}" type="pres">
      <dgm:prSet presAssocID="{E4EEBF06-189C-45FE-964D-8E4979F470A5}" presName="text2" presStyleCnt="0"/>
      <dgm:spPr/>
    </dgm:pt>
    <dgm:pt modelId="{21AE0ED9-9001-4D7A-8886-8B9EC300529B}" type="pres">
      <dgm:prSet presAssocID="{E4EEBF06-189C-45FE-964D-8E4979F470A5}" presName="textRepeatNode" presStyleLbl="alignNode1" presStyleIdx="1" presStyleCnt="4" custScaleX="107716">
        <dgm:presLayoutVars>
          <dgm:chMax val="0"/>
          <dgm:chPref val="0"/>
          <dgm:bulletEnabled val="1"/>
        </dgm:presLayoutVars>
      </dgm:prSet>
      <dgm:spPr/>
    </dgm:pt>
    <dgm:pt modelId="{59DF4813-1664-4F6F-A92F-00AA3293B7C5}" type="pres">
      <dgm:prSet presAssocID="{E4EEBF06-189C-45FE-964D-8E4979F470A5}" presName="textaccent2" presStyleCnt="0"/>
      <dgm:spPr/>
    </dgm:pt>
    <dgm:pt modelId="{380927C6-EF28-498A-AF1B-F6E8B2F5DD22}" type="pres">
      <dgm:prSet presAssocID="{E4EEBF06-189C-45FE-964D-8E4979F470A5}" presName="accentRepeatNode" presStyleLbl="solidAlignAcc1" presStyleIdx="2" presStyleCnt="8"/>
      <dgm:spPr/>
    </dgm:pt>
    <dgm:pt modelId="{90CF6D53-65B8-44CC-AAD5-AE1FC270737E}" type="pres">
      <dgm:prSet presAssocID="{DA77E567-1360-45CD-8316-14575D53658D}" presName="image2" presStyleCnt="0"/>
      <dgm:spPr/>
    </dgm:pt>
    <dgm:pt modelId="{51E3A670-89B5-47E7-BA0D-05E8AA9778AE}" type="pres">
      <dgm:prSet presAssocID="{DA77E567-1360-45CD-8316-14575D53658D}" presName="imageRepeatNode" presStyleLbl="alignAcc1" presStyleIdx="1" presStyleCnt="4"/>
      <dgm:spPr/>
    </dgm:pt>
    <dgm:pt modelId="{56C8307C-26C9-4371-A586-89AFB766CE09}" type="pres">
      <dgm:prSet presAssocID="{DA77E567-1360-45CD-8316-14575D53658D}" presName="imageaccent2" presStyleCnt="0"/>
      <dgm:spPr/>
    </dgm:pt>
    <dgm:pt modelId="{391592AE-FD16-45E6-9E8E-1A255075BEBC}" type="pres">
      <dgm:prSet presAssocID="{DA77E567-1360-45CD-8316-14575D53658D}" presName="accentRepeatNode" presStyleLbl="solidAlignAcc1" presStyleIdx="3" presStyleCnt="8"/>
      <dgm:spPr/>
    </dgm:pt>
    <dgm:pt modelId="{108B65C5-C27B-4FA8-B9D6-2A5395854AA6}" type="pres">
      <dgm:prSet presAssocID="{4E899AF3-E508-454E-90A1-166666B01777}" presName="text3" presStyleCnt="0"/>
      <dgm:spPr/>
    </dgm:pt>
    <dgm:pt modelId="{4CC3EE43-016C-462A-AFB1-121959A09999}" type="pres">
      <dgm:prSet presAssocID="{4E899AF3-E508-454E-90A1-166666B01777}" presName="textRepeatNode" presStyleLbl="alignNode1" presStyleIdx="2" presStyleCnt="4">
        <dgm:presLayoutVars>
          <dgm:chMax val="0"/>
          <dgm:chPref val="0"/>
          <dgm:bulletEnabled val="1"/>
        </dgm:presLayoutVars>
      </dgm:prSet>
      <dgm:spPr/>
    </dgm:pt>
    <dgm:pt modelId="{B3A76BA8-5601-45F6-BF14-B75B34945EC9}" type="pres">
      <dgm:prSet presAssocID="{4E899AF3-E508-454E-90A1-166666B01777}" presName="textaccent3" presStyleCnt="0"/>
      <dgm:spPr/>
    </dgm:pt>
    <dgm:pt modelId="{4503007B-D26D-4534-A5FD-D9DAFE5FF222}" type="pres">
      <dgm:prSet presAssocID="{4E899AF3-E508-454E-90A1-166666B01777}" presName="accentRepeatNode" presStyleLbl="solidAlignAcc1" presStyleIdx="4" presStyleCnt="8"/>
      <dgm:spPr/>
    </dgm:pt>
    <dgm:pt modelId="{6BECC3E7-47CC-4995-841E-D1CA981192E0}" type="pres">
      <dgm:prSet presAssocID="{5FB43CA3-C5E3-4218-BB81-BF84A345FB14}" presName="image3" presStyleCnt="0"/>
      <dgm:spPr/>
    </dgm:pt>
    <dgm:pt modelId="{A7E54642-12FB-4CA6-981C-9A9CE0B7137F}" type="pres">
      <dgm:prSet presAssocID="{5FB43CA3-C5E3-4218-BB81-BF84A345FB14}" presName="imageRepeatNode" presStyleLbl="alignAcc1" presStyleIdx="2" presStyleCnt="4"/>
      <dgm:spPr/>
    </dgm:pt>
    <dgm:pt modelId="{4C331CFF-7CC3-42BA-B2FA-077A64343CE0}" type="pres">
      <dgm:prSet presAssocID="{5FB43CA3-C5E3-4218-BB81-BF84A345FB14}" presName="imageaccent3" presStyleCnt="0"/>
      <dgm:spPr/>
    </dgm:pt>
    <dgm:pt modelId="{A319CEE5-1BC2-4AD4-BEDC-3C99F290DAE1}" type="pres">
      <dgm:prSet presAssocID="{5FB43CA3-C5E3-4218-BB81-BF84A345FB14}" presName="accentRepeatNode" presStyleLbl="solidAlignAcc1" presStyleIdx="5" presStyleCnt="8"/>
      <dgm:spPr/>
    </dgm:pt>
    <dgm:pt modelId="{193A405D-21B7-4361-89FA-6D2665080876}" type="pres">
      <dgm:prSet presAssocID="{C9958E08-079B-4F31-91F6-C0AB6E434043}" presName="text4" presStyleCnt="0"/>
      <dgm:spPr/>
    </dgm:pt>
    <dgm:pt modelId="{7DCE80DA-2E66-45B4-B6AA-7525523624C6}" type="pres">
      <dgm:prSet presAssocID="{C9958E08-079B-4F31-91F6-C0AB6E434043}" presName="textRepeatNode" presStyleLbl="alignNode1" presStyleIdx="3" presStyleCnt="4">
        <dgm:presLayoutVars>
          <dgm:chMax val="0"/>
          <dgm:chPref val="0"/>
          <dgm:bulletEnabled val="1"/>
        </dgm:presLayoutVars>
      </dgm:prSet>
      <dgm:spPr/>
    </dgm:pt>
    <dgm:pt modelId="{BED9E150-8E62-4BB9-8353-616999FE323A}" type="pres">
      <dgm:prSet presAssocID="{C9958E08-079B-4F31-91F6-C0AB6E434043}" presName="textaccent4" presStyleCnt="0"/>
      <dgm:spPr/>
    </dgm:pt>
    <dgm:pt modelId="{043F8CAB-CA92-46FF-B16E-26E3E2AC934C}" type="pres">
      <dgm:prSet presAssocID="{C9958E08-079B-4F31-91F6-C0AB6E434043}" presName="accentRepeatNode" presStyleLbl="solidAlignAcc1" presStyleIdx="6" presStyleCnt="8"/>
      <dgm:spPr/>
    </dgm:pt>
    <dgm:pt modelId="{941F3D08-66E5-4243-869D-432ACD8CE829}" type="pres">
      <dgm:prSet presAssocID="{13C7F2A1-796B-4151-8F17-BA0FBB8F6820}" presName="image4" presStyleCnt="0"/>
      <dgm:spPr/>
    </dgm:pt>
    <dgm:pt modelId="{469326CB-25C2-4704-B2AF-FC7A5416C067}" type="pres">
      <dgm:prSet presAssocID="{13C7F2A1-796B-4151-8F17-BA0FBB8F6820}" presName="imageRepeatNode" presStyleLbl="alignAcc1" presStyleIdx="3" presStyleCnt="4"/>
      <dgm:spPr/>
    </dgm:pt>
    <dgm:pt modelId="{D42A803A-A620-4DCB-96E5-28B8C238B4D6}" type="pres">
      <dgm:prSet presAssocID="{13C7F2A1-796B-4151-8F17-BA0FBB8F6820}" presName="imageaccent4" presStyleCnt="0"/>
      <dgm:spPr/>
    </dgm:pt>
    <dgm:pt modelId="{B2BFA4EA-E0BF-4161-B01F-4175D8AA699C}" type="pres">
      <dgm:prSet presAssocID="{13C7F2A1-796B-4151-8F17-BA0FBB8F6820}" presName="accentRepeatNode" presStyleLbl="solidAlignAcc1" presStyleIdx="7" presStyleCnt="8"/>
      <dgm:spPr/>
    </dgm:pt>
  </dgm:ptLst>
  <dgm:cxnLst>
    <dgm:cxn modelId="{63B5C713-3C8D-4D74-9AD0-D459C965BB80}" srcId="{1C055DE5-CCAB-4779-B037-B37882076E9A}" destId="{C9958E08-079B-4F31-91F6-C0AB6E434043}" srcOrd="3" destOrd="0" parTransId="{BDB1AB08-F7B4-4125-A517-F699F3ABB226}" sibTransId="{13C7F2A1-796B-4151-8F17-BA0FBB8F6820}"/>
    <dgm:cxn modelId="{8DACC22A-2355-43D5-8B5D-C371F99D05F0}" srcId="{1C055DE5-CCAB-4779-B037-B37882076E9A}" destId="{9DD18D52-8926-4B8F-9D65-E01A8CACC0B7}" srcOrd="0" destOrd="0" parTransId="{E8566FE0-9E87-44AE-A676-95ABAEA8DA79}" sibTransId="{568CB134-242F-4900-A55F-31B8766AC11D}"/>
    <dgm:cxn modelId="{E819B13D-837E-4775-BCE7-82D87E94D76D}" type="presOf" srcId="{DA77E567-1360-45CD-8316-14575D53658D}" destId="{51E3A670-89B5-47E7-BA0D-05E8AA9778AE}" srcOrd="0" destOrd="0" presId="urn:microsoft.com/office/officeart/2008/layout/HexagonCluster"/>
    <dgm:cxn modelId="{BDC7BB64-4FEB-4B94-B84F-D48D40E0FA54}" type="presOf" srcId="{13C7F2A1-796B-4151-8F17-BA0FBB8F6820}" destId="{469326CB-25C2-4704-B2AF-FC7A5416C067}" srcOrd="0" destOrd="0" presId="urn:microsoft.com/office/officeart/2008/layout/HexagonCluster"/>
    <dgm:cxn modelId="{D0568853-DDCD-4A19-BE24-FF2DB254B308}" type="presOf" srcId="{E4EEBF06-189C-45FE-964D-8E4979F470A5}" destId="{21AE0ED9-9001-4D7A-8886-8B9EC300529B}" srcOrd="0" destOrd="0" presId="urn:microsoft.com/office/officeart/2008/layout/HexagonCluster"/>
    <dgm:cxn modelId="{92911885-E462-491F-BA7A-745AB4D183ED}" type="presOf" srcId="{C9958E08-079B-4F31-91F6-C0AB6E434043}" destId="{7DCE80DA-2E66-45B4-B6AA-7525523624C6}" srcOrd="0" destOrd="0" presId="urn:microsoft.com/office/officeart/2008/layout/HexagonCluster"/>
    <dgm:cxn modelId="{A2E4F798-A08D-48AC-9E8E-366CCF7E98C6}" type="presOf" srcId="{9DD18D52-8926-4B8F-9D65-E01A8CACC0B7}" destId="{020FAF35-5E60-4BF0-8B53-002D51AC08F6}" srcOrd="0" destOrd="0" presId="urn:microsoft.com/office/officeart/2008/layout/HexagonCluster"/>
    <dgm:cxn modelId="{8DCDC1B7-FB10-4E8C-BEF5-59BB3386B5A3}" type="presOf" srcId="{568CB134-242F-4900-A55F-31B8766AC11D}" destId="{93FECECD-88D4-4B1A-8C4A-1970640540C5}" srcOrd="0" destOrd="0" presId="urn:microsoft.com/office/officeart/2008/layout/HexagonCluster"/>
    <dgm:cxn modelId="{6FD09FB8-5983-43A5-BFA9-A0D013993C70}" srcId="{1C055DE5-CCAB-4779-B037-B37882076E9A}" destId="{E4EEBF06-189C-45FE-964D-8E4979F470A5}" srcOrd="1" destOrd="0" parTransId="{E66DADB8-51D3-491C-9E72-5C8AA9251513}" sibTransId="{DA77E567-1360-45CD-8316-14575D53658D}"/>
    <dgm:cxn modelId="{C84D45C3-331D-4B5D-ACCA-49864CD7BA03}" type="presOf" srcId="{5FB43CA3-C5E3-4218-BB81-BF84A345FB14}" destId="{A7E54642-12FB-4CA6-981C-9A9CE0B7137F}" srcOrd="0" destOrd="0" presId="urn:microsoft.com/office/officeart/2008/layout/HexagonCluster"/>
    <dgm:cxn modelId="{65833ADF-EEA0-431B-A264-6B24E19F5670}" srcId="{1C055DE5-CCAB-4779-B037-B37882076E9A}" destId="{4E899AF3-E508-454E-90A1-166666B01777}" srcOrd="2" destOrd="0" parTransId="{B5DDC712-7842-4B9E-B6F5-09CB75E81102}" sibTransId="{5FB43CA3-C5E3-4218-BB81-BF84A345FB14}"/>
    <dgm:cxn modelId="{1AC669EE-5B51-4D23-AACD-D35997EE04F3}" type="presOf" srcId="{4E899AF3-E508-454E-90A1-166666B01777}" destId="{4CC3EE43-016C-462A-AFB1-121959A09999}" srcOrd="0" destOrd="0" presId="urn:microsoft.com/office/officeart/2008/layout/HexagonCluster"/>
    <dgm:cxn modelId="{E3DB8AF9-A140-437C-BCB3-F92D711A3E53}" type="presOf" srcId="{1C055DE5-CCAB-4779-B037-B37882076E9A}" destId="{77B3A0C9-126B-4091-9A45-DAD04E566A0B}" srcOrd="0" destOrd="0" presId="urn:microsoft.com/office/officeart/2008/layout/HexagonCluster"/>
    <dgm:cxn modelId="{341CD1E6-EB5B-44E2-BFC9-747EEE2B0D47}" type="presParOf" srcId="{77B3A0C9-126B-4091-9A45-DAD04E566A0B}" destId="{88D6F766-9BC9-4E00-8335-A90A891B0729}" srcOrd="0" destOrd="0" presId="urn:microsoft.com/office/officeart/2008/layout/HexagonCluster"/>
    <dgm:cxn modelId="{2A1602EB-48B2-46CE-B282-C0576CA89024}" type="presParOf" srcId="{88D6F766-9BC9-4E00-8335-A90A891B0729}" destId="{020FAF35-5E60-4BF0-8B53-002D51AC08F6}" srcOrd="0" destOrd="0" presId="urn:microsoft.com/office/officeart/2008/layout/HexagonCluster"/>
    <dgm:cxn modelId="{B2FCEAD8-4AAF-4E22-B78A-6AB037360076}" type="presParOf" srcId="{77B3A0C9-126B-4091-9A45-DAD04E566A0B}" destId="{F3BA782A-166F-4BA3-BE32-140C2728491A}" srcOrd="1" destOrd="0" presId="urn:microsoft.com/office/officeart/2008/layout/HexagonCluster"/>
    <dgm:cxn modelId="{ABE61937-D17D-4199-BF20-0B2DBD16D468}" type="presParOf" srcId="{F3BA782A-166F-4BA3-BE32-140C2728491A}" destId="{A104DD82-4B7D-4724-BDFC-8E72CED5B466}" srcOrd="0" destOrd="0" presId="urn:microsoft.com/office/officeart/2008/layout/HexagonCluster"/>
    <dgm:cxn modelId="{09EBDFB4-1E45-4395-97B9-EB713D67E217}" type="presParOf" srcId="{77B3A0C9-126B-4091-9A45-DAD04E566A0B}" destId="{4382A785-D68B-47B9-9278-7D4029C6EBB9}" srcOrd="2" destOrd="0" presId="urn:microsoft.com/office/officeart/2008/layout/HexagonCluster"/>
    <dgm:cxn modelId="{83373942-E37D-4736-85C3-24694E9C7927}" type="presParOf" srcId="{4382A785-D68B-47B9-9278-7D4029C6EBB9}" destId="{93FECECD-88D4-4B1A-8C4A-1970640540C5}" srcOrd="0" destOrd="0" presId="urn:microsoft.com/office/officeart/2008/layout/HexagonCluster"/>
    <dgm:cxn modelId="{1A72AACF-E7D0-429A-90D5-5A3692076453}" type="presParOf" srcId="{77B3A0C9-126B-4091-9A45-DAD04E566A0B}" destId="{A7AF2081-CA61-43AC-B460-A28BC5870937}" srcOrd="3" destOrd="0" presId="urn:microsoft.com/office/officeart/2008/layout/HexagonCluster"/>
    <dgm:cxn modelId="{2A0EBDB0-2BEF-40F2-95A2-C0A73614AB8B}" type="presParOf" srcId="{A7AF2081-CA61-43AC-B460-A28BC5870937}" destId="{49C98699-AA8B-46FD-8D68-D72116D6B6C1}" srcOrd="0" destOrd="0" presId="urn:microsoft.com/office/officeart/2008/layout/HexagonCluster"/>
    <dgm:cxn modelId="{F5637351-27C2-47C5-9E44-E5C98B19FAD6}" type="presParOf" srcId="{77B3A0C9-126B-4091-9A45-DAD04E566A0B}" destId="{DEDFBE0D-ACA9-4404-B1F0-6648C2E2733B}" srcOrd="4" destOrd="0" presId="urn:microsoft.com/office/officeart/2008/layout/HexagonCluster"/>
    <dgm:cxn modelId="{4E736281-3E6B-43A0-ACFF-04CA2292908A}" type="presParOf" srcId="{DEDFBE0D-ACA9-4404-B1F0-6648C2E2733B}" destId="{21AE0ED9-9001-4D7A-8886-8B9EC300529B}" srcOrd="0" destOrd="0" presId="urn:microsoft.com/office/officeart/2008/layout/HexagonCluster"/>
    <dgm:cxn modelId="{FC1437E9-BAEE-485C-BE3C-4A5891071621}" type="presParOf" srcId="{77B3A0C9-126B-4091-9A45-DAD04E566A0B}" destId="{59DF4813-1664-4F6F-A92F-00AA3293B7C5}" srcOrd="5" destOrd="0" presId="urn:microsoft.com/office/officeart/2008/layout/HexagonCluster"/>
    <dgm:cxn modelId="{8F1E560B-FA87-455C-92F4-82DE4CAA4859}" type="presParOf" srcId="{59DF4813-1664-4F6F-A92F-00AA3293B7C5}" destId="{380927C6-EF28-498A-AF1B-F6E8B2F5DD22}" srcOrd="0" destOrd="0" presId="urn:microsoft.com/office/officeart/2008/layout/HexagonCluster"/>
    <dgm:cxn modelId="{9B8A5221-6574-41E2-87FE-12E3812A6821}" type="presParOf" srcId="{77B3A0C9-126B-4091-9A45-DAD04E566A0B}" destId="{90CF6D53-65B8-44CC-AAD5-AE1FC270737E}" srcOrd="6" destOrd="0" presId="urn:microsoft.com/office/officeart/2008/layout/HexagonCluster"/>
    <dgm:cxn modelId="{7FD5F605-D1FC-4061-936A-E40945038EA7}" type="presParOf" srcId="{90CF6D53-65B8-44CC-AAD5-AE1FC270737E}" destId="{51E3A670-89B5-47E7-BA0D-05E8AA9778AE}" srcOrd="0" destOrd="0" presId="urn:microsoft.com/office/officeart/2008/layout/HexagonCluster"/>
    <dgm:cxn modelId="{AB3A466C-2AC6-4D58-8F5E-B3E7D00C0C64}" type="presParOf" srcId="{77B3A0C9-126B-4091-9A45-DAD04E566A0B}" destId="{56C8307C-26C9-4371-A586-89AFB766CE09}" srcOrd="7" destOrd="0" presId="urn:microsoft.com/office/officeart/2008/layout/HexagonCluster"/>
    <dgm:cxn modelId="{15FE3D19-B9CD-4F06-80F8-D866A3C133E5}" type="presParOf" srcId="{56C8307C-26C9-4371-A586-89AFB766CE09}" destId="{391592AE-FD16-45E6-9E8E-1A255075BEBC}" srcOrd="0" destOrd="0" presId="urn:microsoft.com/office/officeart/2008/layout/HexagonCluster"/>
    <dgm:cxn modelId="{9336F99D-9357-4E82-A17B-60CEDBC998E0}" type="presParOf" srcId="{77B3A0C9-126B-4091-9A45-DAD04E566A0B}" destId="{108B65C5-C27B-4FA8-B9D6-2A5395854AA6}" srcOrd="8" destOrd="0" presId="urn:microsoft.com/office/officeart/2008/layout/HexagonCluster"/>
    <dgm:cxn modelId="{62B49CA9-F3C9-4535-8BF4-00853458E175}" type="presParOf" srcId="{108B65C5-C27B-4FA8-B9D6-2A5395854AA6}" destId="{4CC3EE43-016C-462A-AFB1-121959A09999}" srcOrd="0" destOrd="0" presId="urn:microsoft.com/office/officeart/2008/layout/HexagonCluster"/>
    <dgm:cxn modelId="{13A5BB30-A968-41FA-8860-10F78A2A797F}" type="presParOf" srcId="{77B3A0C9-126B-4091-9A45-DAD04E566A0B}" destId="{B3A76BA8-5601-45F6-BF14-B75B34945EC9}" srcOrd="9" destOrd="0" presId="urn:microsoft.com/office/officeart/2008/layout/HexagonCluster"/>
    <dgm:cxn modelId="{E6113DDC-D698-49CE-993C-7C57C62F4664}" type="presParOf" srcId="{B3A76BA8-5601-45F6-BF14-B75B34945EC9}" destId="{4503007B-D26D-4534-A5FD-D9DAFE5FF222}" srcOrd="0" destOrd="0" presId="urn:microsoft.com/office/officeart/2008/layout/HexagonCluster"/>
    <dgm:cxn modelId="{1ED2CEBC-B383-4258-8460-1C7B36BC43D7}" type="presParOf" srcId="{77B3A0C9-126B-4091-9A45-DAD04E566A0B}" destId="{6BECC3E7-47CC-4995-841E-D1CA981192E0}" srcOrd="10" destOrd="0" presId="urn:microsoft.com/office/officeart/2008/layout/HexagonCluster"/>
    <dgm:cxn modelId="{0848AF92-E34C-4AEB-8CF6-9E6B21AB8320}" type="presParOf" srcId="{6BECC3E7-47CC-4995-841E-D1CA981192E0}" destId="{A7E54642-12FB-4CA6-981C-9A9CE0B7137F}" srcOrd="0" destOrd="0" presId="urn:microsoft.com/office/officeart/2008/layout/HexagonCluster"/>
    <dgm:cxn modelId="{EAFF8B85-FAEA-4828-A693-1229F7AF2598}" type="presParOf" srcId="{77B3A0C9-126B-4091-9A45-DAD04E566A0B}" destId="{4C331CFF-7CC3-42BA-B2FA-077A64343CE0}" srcOrd="11" destOrd="0" presId="urn:microsoft.com/office/officeart/2008/layout/HexagonCluster"/>
    <dgm:cxn modelId="{778A1644-114F-44E0-97B8-45E8C9059269}" type="presParOf" srcId="{4C331CFF-7CC3-42BA-B2FA-077A64343CE0}" destId="{A319CEE5-1BC2-4AD4-BEDC-3C99F290DAE1}" srcOrd="0" destOrd="0" presId="urn:microsoft.com/office/officeart/2008/layout/HexagonCluster"/>
    <dgm:cxn modelId="{F55953C4-C886-4015-A67E-2046F5C81FAF}" type="presParOf" srcId="{77B3A0C9-126B-4091-9A45-DAD04E566A0B}" destId="{193A405D-21B7-4361-89FA-6D2665080876}" srcOrd="12" destOrd="0" presId="urn:microsoft.com/office/officeart/2008/layout/HexagonCluster"/>
    <dgm:cxn modelId="{332A5398-8F7E-4DF1-984B-E2A64F25D999}" type="presParOf" srcId="{193A405D-21B7-4361-89FA-6D2665080876}" destId="{7DCE80DA-2E66-45B4-B6AA-7525523624C6}" srcOrd="0" destOrd="0" presId="urn:microsoft.com/office/officeart/2008/layout/HexagonCluster"/>
    <dgm:cxn modelId="{4A9211D6-8106-44D8-8FD9-214885EC476C}" type="presParOf" srcId="{77B3A0C9-126B-4091-9A45-DAD04E566A0B}" destId="{BED9E150-8E62-4BB9-8353-616999FE323A}" srcOrd="13" destOrd="0" presId="urn:microsoft.com/office/officeart/2008/layout/HexagonCluster"/>
    <dgm:cxn modelId="{7F095315-619F-482B-8274-EAA578C0E882}" type="presParOf" srcId="{BED9E150-8E62-4BB9-8353-616999FE323A}" destId="{043F8CAB-CA92-46FF-B16E-26E3E2AC934C}" srcOrd="0" destOrd="0" presId="urn:microsoft.com/office/officeart/2008/layout/HexagonCluster"/>
    <dgm:cxn modelId="{CDBB3EC9-9D5D-4052-AC5C-A95CCECECE37}" type="presParOf" srcId="{77B3A0C9-126B-4091-9A45-DAD04E566A0B}" destId="{941F3D08-66E5-4243-869D-432ACD8CE829}" srcOrd="14" destOrd="0" presId="urn:microsoft.com/office/officeart/2008/layout/HexagonCluster"/>
    <dgm:cxn modelId="{328A8EFA-29C7-4610-B0B4-4BC061C278A9}" type="presParOf" srcId="{941F3D08-66E5-4243-869D-432ACD8CE829}" destId="{469326CB-25C2-4704-B2AF-FC7A5416C067}" srcOrd="0" destOrd="0" presId="urn:microsoft.com/office/officeart/2008/layout/HexagonCluster"/>
    <dgm:cxn modelId="{1375116A-2388-4A89-837B-3834E966F206}" type="presParOf" srcId="{77B3A0C9-126B-4091-9A45-DAD04E566A0B}" destId="{D42A803A-A620-4DCB-96E5-28B8C238B4D6}" srcOrd="15" destOrd="0" presId="urn:microsoft.com/office/officeart/2008/layout/HexagonCluster"/>
    <dgm:cxn modelId="{5C1E3226-C07E-4DEB-97F5-1438A1823B2C}" type="presParOf" srcId="{D42A803A-A620-4DCB-96E5-28B8C238B4D6}" destId="{B2BFA4EA-E0BF-4161-B01F-4175D8AA699C}"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315B87-B37A-4391-A5F4-8E37F851AB2B}"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DC60DDE2-E1ED-4C11-9D19-824A823EAED9}">
      <dgm:prSet/>
      <dgm:spPr/>
      <dgm:t>
        <a:bodyPr/>
        <a:lstStyle/>
        <a:p>
          <a:r>
            <a:rPr lang="en-US"/>
            <a:t>Document</a:t>
          </a:r>
        </a:p>
      </dgm:t>
    </dgm:pt>
    <dgm:pt modelId="{58911043-0B1F-43BE-BC1F-F3C3770673F1}" type="parTrans" cxnId="{23E94512-076B-4C9B-B9CA-1B321EF6CD53}">
      <dgm:prSet/>
      <dgm:spPr/>
      <dgm:t>
        <a:bodyPr/>
        <a:lstStyle/>
        <a:p>
          <a:endParaRPr lang="en-US"/>
        </a:p>
      </dgm:t>
    </dgm:pt>
    <dgm:pt modelId="{2E71ACB9-A56E-4B15-BCEF-0B8B5E5F31E9}" type="sibTrans" cxnId="{23E94512-076B-4C9B-B9CA-1B321EF6CD53}">
      <dgm:prSet/>
      <dgm:spPr/>
      <dgm:t>
        <a:bodyPr/>
        <a:lstStyle/>
        <a:p>
          <a:endParaRPr lang="en-US"/>
        </a:p>
      </dgm:t>
    </dgm:pt>
    <dgm:pt modelId="{4E3982B8-68FA-4F39-824F-C58C42CCF298}">
      <dgm:prSet/>
      <dgm:spPr/>
      <dgm:t>
        <a:bodyPr/>
        <a:lstStyle/>
        <a:p>
          <a:r>
            <a:rPr lang="en-US"/>
            <a:t>Document Real Barriers</a:t>
          </a:r>
        </a:p>
      </dgm:t>
    </dgm:pt>
    <dgm:pt modelId="{72972EF2-A3A3-45F9-B4DC-A5C0A3C83495}" type="parTrans" cxnId="{70DA0BF9-7D25-469B-A7D0-A41296DAFE7E}">
      <dgm:prSet/>
      <dgm:spPr/>
      <dgm:t>
        <a:bodyPr/>
        <a:lstStyle/>
        <a:p>
          <a:endParaRPr lang="en-US"/>
        </a:p>
      </dgm:t>
    </dgm:pt>
    <dgm:pt modelId="{FBBE348A-6D49-4B7C-90F9-F65597E7DE23}" type="sibTrans" cxnId="{70DA0BF9-7D25-469B-A7D0-A41296DAFE7E}">
      <dgm:prSet/>
      <dgm:spPr/>
      <dgm:t>
        <a:bodyPr/>
        <a:lstStyle/>
        <a:p>
          <a:endParaRPr lang="en-US"/>
        </a:p>
      </dgm:t>
    </dgm:pt>
    <dgm:pt modelId="{2A096598-6F25-4CCB-BFBE-7B2FDBC7A98E}">
      <dgm:prSet/>
      <dgm:spPr/>
      <dgm:t>
        <a:bodyPr/>
        <a:lstStyle/>
        <a:p>
          <a:r>
            <a:rPr lang="en-US"/>
            <a:t>Capture and analyze</a:t>
          </a:r>
        </a:p>
      </dgm:t>
    </dgm:pt>
    <dgm:pt modelId="{90E83FF5-A685-40C1-97D5-A0AE4B5962C7}" type="parTrans" cxnId="{241CE73D-C5C0-4038-A9D0-05158B23ACE1}">
      <dgm:prSet/>
      <dgm:spPr/>
      <dgm:t>
        <a:bodyPr/>
        <a:lstStyle/>
        <a:p>
          <a:endParaRPr lang="en-US"/>
        </a:p>
      </dgm:t>
    </dgm:pt>
    <dgm:pt modelId="{D3348092-CD2D-4256-95E8-303C93125B98}" type="sibTrans" cxnId="{241CE73D-C5C0-4038-A9D0-05158B23ACE1}">
      <dgm:prSet/>
      <dgm:spPr/>
      <dgm:t>
        <a:bodyPr/>
        <a:lstStyle/>
        <a:p>
          <a:endParaRPr lang="en-US"/>
        </a:p>
      </dgm:t>
    </dgm:pt>
    <dgm:pt modelId="{04A3D2BF-79A4-4FC9-B683-0F5F55115593}">
      <dgm:prSet/>
      <dgm:spPr/>
      <dgm:t>
        <a:bodyPr/>
        <a:lstStyle/>
        <a:p>
          <a:r>
            <a:rPr lang="en-US"/>
            <a:t>Capture and analyze the structural, financial, and policy barriers experienced by CORE applicants and participants.</a:t>
          </a:r>
        </a:p>
      </dgm:t>
    </dgm:pt>
    <dgm:pt modelId="{6615E661-F5CF-4B24-86FC-62C52B0A61E7}" type="parTrans" cxnId="{F57AFFF1-DC74-4060-99B3-D250367AA26E}">
      <dgm:prSet/>
      <dgm:spPr/>
      <dgm:t>
        <a:bodyPr/>
        <a:lstStyle/>
        <a:p>
          <a:endParaRPr lang="en-US"/>
        </a:p>
      </dgm:t>
    </dgm:pt>
    <dgm:pt modelId="{7FB8F803-BA00-4E92-BF84-BF78812345D8}" type="sibTrans" cxnId="{F57AFFF1-DC74-4060-99B3-D250367AA26E}">
      <dgm:prSet/>
      <dgm:spPr/>
      <dgm:t>
        <a:bodyPr/>
        <a:lstStyle/>
        <a:p>
          <a:endParaRPr lang="en-US"/>
        </a:p>
      </dgm:t>
    </dgm:pt>
    <dgm:pt modelId="{3E107FCD-848A-445C-B14D-F00543C9CEEE}">
      <dgm:prSet/>
      <dgm:spPr/>
      <dgm:t>
        <a:bodyPr/>
        <a:lstStyle/>
        <a:p>
          <a:r>
            <a:rPr lang="en-US"/>
            <a:t>Elevate</a:t>
          </a:r>
        </a:p>
      </dgm:t>
    </dgm:pt>
    <dgm:pt modelId="{65B61702-CA0C-4AE2-A413-B0219B8C5AE3}" type="parTrans" cxnId="{31D1FF73-0633-45F4-9282-D5F5C3FEF23A}">
      <dgm:prSet/>
      <dgm:spPr/>
      <dgm:t>
        <a:bodyPr/>
        <a:lstStyle/>
        <a:p>
          <a:endParaRPr lang="en-US"/>
        </a:p>
      </dgm:t>
    </dgm:pt>
    <dgm:pt modelId="{C30FAB7C-F9EE-4D14-BF5E-4B76CF440BD6}" type="sibTrans" cxnId="{31D1FF73-0633-45F4-9282-D5F5C3FEF23A}">
      <dgm:prSet/>
      <dgm:spPr/>
      <dgm:t>
        <a:bodyPr/>
        <a:lstStyle/>
        <a:p>
          <a:endParaRPr lang="en-US"/>
        </a:p>
      </dgm:t>
    </dgm:pt>
    <dgm:pt modelId="{A8068EE6-C79B-4219-A1D0-93B224AFF09E}">
      <dgm:prSet/>
      <dgm:spPr/>
      <dgm:t>
        <a:bodyPr/>
        <a:lstStyle/>
        <a:p>
          <a:r>
            <a:rPr lang="en-US"/>
            <a:t>Elevate Participant Voices</a:t>
          </a:r>
        </a:p>
      </dgm:t>
    </dgm:pt>
    <dgm:pt modelId="{44C8E2BB-43A9-4213-A982-17593B1FF8B3}" type="parTrans" cxnId="{A70A5ED1-C926-4533-AF0A-65CD582AF81A}">
      <dgm:prSet/>
      <dgm:spPr/>
      <dgm:t>
        <a:bodyPr/>
        <a:lstStyle/>
        <a:p>
          <a:endParaRPr lang="en-US"/>
        </a:p>
      </dgm:t>
    </dgm:pt>
    <dgm:pt modelId="{011D5EE3-9D30-48D9-8A06-598B0FB1C666}" type="sibTrans" cxnId="{A70A5ED1-C926-4533-AF0A-65CD582AF81A}">
      <dgm:prSet/>
      <dgm:spPr/>
      <dgm:t>
        <a:bodyPr/>
        <a:lstStyle/>
        <a:p>
          <a:endParaRPr lang="en-US"/>
        </a:p>
      </dgm:t>
    </dgm:pt>
    <dgm:pt modelId="{4F98A3D4-4B77-4B06-9BCF-92957F5F7D36}">
      <dgm:prSet/>
      <dgm:spPr/>
      <dgm:t>
        <a:bodyPr/>
        <a:lstStyle/>
        <a:p>
          <a:r>
            <a:rPr lang="en-US"/>
            <a:t>Center</a:t>
          </a:r>
        </a:p>
      </dgm:t>
    </dgm:pt>
    <dgm:pt modelId="{91AD841B-A6DB-4909-B8C1-BED9BE62B67C}" type="parTrans" cxnId="{BBA3BB94-6CF2-41B8-B237-63ECA670DEE2}">
      <dgm:prSet/>
      <dgm:spPr/>
      <dgm:t>
        <a:bodyPr/>
        <a:lstStyle/>
        <a:p>
          <a:endParaRPr lang="en-US"/>
        </a:p>
      </dgm:t>
    </dgm:pt>
    <dgm:pt modelId="{BDCCD0C5-C4A8-4822-9A63-5F3D756EF006}" type="sibTrans" cxnId="{BBA3BB94-6CF2-41B8-B237-63ECA670DEE2}">
      <dgm:prSet/>
      <dgm:spPr/>
      <dgm:t>
        <a:bodyPr/>
        <a:lstStyle/>
        <a:p>
          <a:endParaRPr lang="en-US"/>
        </a:p>
      </dgm:t>
    </dgm:pt>
    <dgm:pt modelId="{C39905D8-336E-4F4A-99CD-CE08A2ED4B39}">
      <dgm:prSet/>
      <dgm:spPr/>
      <dgm:t>
        <a:bodyPr/>
        <a:lstStyle/>
        <a:p>
          <a:r>
            <a:rPr lang="en-US"/>
            <a:t>Center the experiences of those directly impacted by cannabis industry inequities.</a:t>
          </a:r>
        </a:p>
      </dgm:t>
    </dgm:pt>
    <dgm:pt modelId="{31FA1CFB-41BE-473A-8B06-D7321167A1BF}" type="parTrans" cxnId="{416D97B8-633E-4DC6-B48C-5EC575BBF8D2}">
      <dgm:prSet/>
      <dgm:spPr/>
      <dgm:t>
        <a:bodyPr/>
        <a:lstStyle/>
        <a:p>
          <a:endParaRPr lang="en-US"/>
        </a:p>
      </dgm:t>
    </dgm:pt>
    <dgm:pt modelId="{AFC2EC91-4AC3-4EB5-8271-15DBEA0036E2}" type="sibTrans" cxnId="{416D97B8-633E-4DC6-B48C-5EC575BBF8D2}">
      <dgm:prSet/>
      <dgm:spPr/>
      <dgm:t>
        <a:bodyPr/>
        <a:lstStyle/>
        <a:p>
          <a:endParaRPr lang="en-US"/>
        </a:p>
      </dgm:t>
    </dgm:pt>
    <dgm:pt modelId="{5C35D72C-3ABE-4501-B81D-26B399A0FE30}">
      <dgm:prSet/>
      <dgm:spPr/>
      <dgm:t>
        <a:bodyPr/>
        <a:lstStyle/>
        <a:p>
          <a:r>
            <a:rPr lang="en-US"/>
            <a:t>Identify</a:t>
          </a:r>
        </a:p>
      </dgm:t>
    </dgm:pt>
    <dgm:pt modelId="{C5CF00B2-5B4B-4328-8985-8B64B54D80DF}" type="parTrans" cxnId="{19A360D9-7C5D-43A8-843D-C571319E08E5}">
      <dgm:prSet/>
      <dgm:spPr/>
      <dgm:t>
        <a:bodyPr/>
        <a:lstStyle/>
        <a:p>
          <a:endParaRPr lang="en-US"/>
        </a:p>
      </dgm:t>
    </dgm:pt>
    <dgm:pt modelId="{9216E639-453A-45EE-87FE-A49AF160F3E7}" type="sibTrans" cxnId="{19A360D9-7C5D-43A8-843D-C571319E08E5}">
      <dgm:prSet/>
      <dgm:spPr/>
      <dgm:t>
        <a:bodyPr/>
        <a:lstStyle/>
        <a:p>
          <a:endParaRPr lang="en-US"/>
        </a:p>
      </dgm:t>
    </dgm:pt>
    <dgm:pt modelId="{31E62E37-6B97-4372-B145-BB50CDC3EFBC}">
      <dgm:prSet/>
      <dgm:spPr/>
      <dgm:t>
        <a:bodyPr/>
        <a:lstStyle/>
        <a:p>
          <a:r>
            <a:rPr lang="en-US"/>
            <a:t>Identify Gaps in Support</a:t>
          </a:r>
        </a:p>
      </dgm:t>
    </dgm:pt>
    <dgm:pt modelId="{BA9B622F-A6E5-4474-A80D-A696192F0C6D}" type="parTrans" cxnId="{37279E6D-AC51-4A65-942E-AACA8FA8BC54}">
      <dgm:prSet/>
      <dgm:spPr/>
      <dgm:t>
        <a:bodyPr/>
        <a:lstStyle/>
        <a:p>
          <a:endParaRPr lang="en-US"/>
        </a:p>
      </dgm:t>
    </dgm:pt>
    <dgm:pt modelId="{8F1B5B2B-3287-4E14-A981-ECF808E51096}" type="sibTrans" cxnId="{37279E6D-AC51-4A65-942E-AACA8FA8BC54}">
      <dgm:prSet/>
      <dgm:spPr/>
      <dgm:t>
        <a:bodyPr/>
        <a:lstStyle/>
        <a:p>
          <a:endParaRPr lang="en-US"/>
        </a:p>
      </dgm:t>
    </dgm:pt>
    <dgm:pt modelId="{443374A3-5BEA-4599-ACB2-B69BE06D1005}">
      <dgm:prSet/>
      <dgm:spPr/>
      <dgm:t>
        <a:bodyPr/>
        <a:lstStyle/>
        <a:p>
          <a:r>
            <a:rPr lang="en-US"/>
            <a:t>Map</a:t>
          </a:r>
        </a:p>
      </dgm:t>
    </dgm:pt>
    <dgm:pt modelId="{106CF614-7BAC-4E90-81BF-87BF753F895C}" type="parTrans" cxnId="{F7542AFD-9237-4B2E-9DCB-EA4512436300}">
      <dgm:prSet/>
      <dgm:spPr/>
      <dgm:t>
        <a:bodyPr/>
        <a:lstStyle/>
        <a:p>
          <a:endParaRPr lang="en-US"/>
        </a:p>
      </dgm:t>
    </dgm:pt>
    <dgm:pt modelId="{30F915D2-8909-44A9-9B8C-DB133E9E70E0}" type="sibTrans" cxnId="{F7542AFD-9237-4B2E-9DCB-EA4512436300}">
      <dgm:prSet/>
      <dgm:spPr/>
      <dgm:t>
        <a:bodyPr/>
        <a:lstStyle/>
        <a:p>
          <a:endParaRPr lang="en-US"/>
        </a:p>
      </dgm:t>
    </dgm:pt>
    <dgm:pt modelId="{675D3074-0483-4555-9510-9360B924F69A}">
      <dgm:prSet/>
      <dgm:spPr/>
      <dgm:t>
        <a:bodyPr/>
        <a:lstStyle/>
        <a:p>
          <a:r>
            <a:rPr lang="en-US"/>
            <a:t>Map where current CORE services fall short and where new resources are needed.</a:t>
          </a:r>
        </a:p>
      </dgm:t>
    </dgm:pt>
    <dgm:pt modelId="{0DDF58B2-04AD-4F88-8597-88048CFBD0CE}" type="parTrans" cxnId="{BB9E4D04-AD39-49C2-9E80-C84604B59C49}">
      <dgm:prSet/>
      <dgm:spPr/>
      <dgm:t>
        <a:bodyPr/>
        <a:lstStyle/>
        <a:p>
          <a:endParaRPr lang="en-US"/>
        </a:p>
      </dgm:t>
    </dgm:pt>
    <dgm:pt modelId="{4C7DC41B-A5AF-4AAE-88C6-C2F18EEE8C0E}" type="sibTrans" cxnId="{BB9E4D04-AD39-49C2-9E80-C84604B59C49}">
      <dgm:prSet/>
      <dgm:spPr/>
      <dgm:t>
        <a:bodyPr/>
        <a:lstStyle/>
        <a:p>
          <a:endParaRPr lang="en-US"/>
        </a:p>
      </dgm:t>
    </dgm:pt>
    <dgm:pt modelId="{E78C904F-F1A8-4ADD-A7D5-3BD9D29F9CF7}" type="pres">
      <dgm:prSet presAssocID="{F0315B87-B37A-4391-A5F4-8E37F851AB2B}" presName="diagram" presStyleCnt="0">
        <dgm:presLayoutVars>
          <dgm:dir/>
          <dgm:resizeHandles val="exact"/>
        </dgm:presLayoutVars>
      </dgm:prSet>
      <dgm:spPr/>
    </dgm:pt>
    <dgm:pt modelId="{49195820-53B0-40C2-9B80-1503F7BB4BD4}" type="pres">
      <dgm:prSet presAssocID="{DC60DDE2-E1ED-4C11-9D19-824A823EAED9}" presName="node" presStyleLbl="node1" presStyleIdx="0" presStyleCnt="6">
        <dgm:presLayoutVars>
          <dgm:bulletEnabled val="1"/>
        </dgm:presLayoutVars>
      </dgm:prSet>
      <dgm:spPr/>
    </dgm:pt>
    <dgm:pt modelId="{EB2F70F3-960C-4B66-A5E3-F8C743BC83A3}" type="pres">
      <dgm:prSet presAssocID="{2E71ACB9-A56E-4B15-BCEF-0B8B5E5F31E9}" presName="sibTrans" presStyleCnt="0"/>
      <dgm:spPr/>
    </dgm:pt>
    <dgm:pt modelId="{817AD7C9-D0CE-440B-875E-AAB69CFF10BE}" type="pres">
      <dgm:prSet presAssocID="{2A096598-6F25-4CCB-BFBE-7B2FDBC7A98E}" presName="node" presStyleLbl="node1" presStyleIdx="1" presStyleCnt="6">
        <dgm:presLayoutVars>
          <dgm:bulletEnabled val="1"/>
        </dgm:presLayoutVars>
      </dgm:prSet>
      <dgm:spPr/>
    </dgm:pt>
    <dgm:pt modelId="{2D5989BD-2DF7-4C2D-82E9-84B9DA500042}" type="pres">
      <dgm:prSet presAssocID="{D3348092-CD2D-4256-95E8-303C93125B98}" presName="sibTrans" presStyleCnt="0"/>
      <dgm:spPr/>
    </dgm:pt>
    <dgm:pt modelId="{531F8783-4B2F-4052-BE0E-EB37C5814B2F}" type="pres">
      <dgm:prSet presAssocID="{3E107FCD-848A-445C-B14D-F00543C9CEEE}" presName="node" presStyleLbl="node1" presStyleIdx="2" presStyleCnt="6">
        <dgm:presLayoutVars>
          <dgm:bulletEnabled val="1"/>
        </dgm:presLayoutVars>
      </dgm:prSet>
      <dgm:spPr/>
    </dgm:pt>
    <dgm:pt modelId="{3CC153E8-639D-4AB0-8D69-4372C51A0FB5}" type="pres">
      <dgm:prSet presAssocID="{C30FAB7C-F9EE-4D14-BF5E-4B76CF440BD6}" presName="sibTrans" presStyleCnt="0"/>
      <dgm:spPr/>
    </dgm:pt>
    <dgm:pt modelId="{F5534B0C-1758-4445-9020-1C1CB6F22AA1}" type="pres">
      <dgm:prSet presAssocID="{4F98A3D4-4B77-4B06-9BCF-92957F5F7D36}" presName="node" presStyleLbl="node1" presStyleIdx="3" presStyleCnt="6">
        <dgm:presLayoutVars>
          <dgm:bulletEnabled val="1"/>
        </dgm:presLayoutVars>
      </dgm:prSet>
      <dgm:spPr/>
    </dgm:pt>
    <dgm:pt modelId="{3CF269AF-3BDA-4A04-8123-A02CA4197FF6}" type="pres">
      <dgm:prSet presAssocID="{BDCCD0C5-C4A8-4822-9A63-5F3D756EF006}" presName="sibTrans" presStyleCnt="0"/>
      <dgm:spPr/>
    </dgm:pt>
    <dgm:pt modelId="{EFDCCBD4-FBC4-4019-A105-8C40C577F55F}" type="pres">
      <dgm:prSet presAssocID="{5C35D72C-3ABE-4501-B81D-26B399A0FE30}" presName="node" presStyleLbl="node1" presStyleIdx="4" presStyleCnt="6">
        <dgm:presLayoutVars>
          <dgm:bulletEnabled val="1"/>
        </dgm:presLayoutVars>
      </dgm:prSet>
      <dgm:spPr/>
    </dgm:pt>
    <dgm:pt modelId="{6F11A2C0-2B81-49DF-9E01-A1503CABEC20}" type="pres">
      <dgm:prSet presAssocID="{9216E639-453A-45EE-87FE-A49AF160F3E7}" presName="sibTrans" presStyleCnt="0"/>
      <dgm:spPr/>
    </dgm:pt>
    <dgm:pt modelId="{F2FCAA69-F6BF-4C98-8E59-0D18983833C8}" type="pres">
      <dgm:prSet presAssocID="{443374A3-5BEA-4599-ACB2-B69BE06D1005}" presName="node" presStyleLbl="node1" presStyleIdx="5" presStyleCnt="6">
        <dgm:presLayoutVars>
          <dgm:bulletEnabled val="1"/>
        </dgm:presLayoutVars>
      </dgm:prSet>
      <dgm:spPr/>
    </dgm:pt>
  </dgm:ptLst>
  <dgm:cxnLst>
    <dgm:cxn modelId="{BEBF8E01-15DB-42E5-A30A-407EBC366A70}" type="presOf" srcId="{A8068EE6-C79B-4219-A1D0-93B224AFF09E}" destId="{531F8783-4B2F-4052-BE0E-EB37C5814B2F}" srcOrd="0" destOrd="1" presId="urn:microsoft.com/office/officeart/2005/8/layout/default"/>
    <dgm:cxn modelId="{BB9E4D04-AD39-49C2-9E80-C84604B59C49}" srcId="{443374A3-5BEA-4599-ACB2-B69BE06D1005}" destId="{675D3074-0483-4555-9510-9360B924F69A}" srcOrd="0" destOrd="0" parTransId="{0DDF58B2-04AD-4F88-8597-88048CFBD0CE}" sibTransId="{4C7DC41B-A5AF-4AAE-88C6-C2F18EEE8C0E}"/>
    <dgm:cxn modelId="{23E94512-076B-4C9B-B9CA-1B321EF6CD53}" srcId="{F0315B87-B37A-4391-A5F4-8E37F851AB2B}" destId="{DC60DDE2-E1ED-4C11-9D19-824A823EAED9}" srcOrd="0" destOrd="0" parTransId="{58911043-0B1F-43BE-BC1F-F3C3770673F1}" sibTransId="{2E71ACB9-A56E-4B15-BCEF-0B8B5E5F31E9}"/>
    <dgm:cxn modelId="{C862A31D-3283-45C8-8B21-D745095D6A44}" type="presOf" srcId="{443374A3-5BEA-4599-ACB2-B69BE06D1005}" destId="{F2FCAA69-F6BF-4C98-8E59-0D18983833C8}" srcOrd="0" destOrd="0" presId="urn:microsoft.com/office/officeart/2005/8/layout/default"/>
    <dgm:cxn modelId="{241CE73D-C5C0-4038-A9D0-05158B23ACE1}" srcId="{F0315B87-B37A-4391-A5F4-8E37F851AB2B}" destId="{2A096598-6F25-4CCB-BFBE-7B2FDBC7A98E}" srcOrd="1" destOrd="0" parTransId="{90E83FF5-A685-40C1-97D5-A0AE4B5962C7}" sibTransId="{D3348092-CD2D-4256-95E8-303C93125B98}"/>
    <dgm:cxn modelId="{2CB96B44-8610-46E0-91F5-083DFB7B32A9}" type="presOf" srcId="{DC60DDE2-E1ED-4C11-9D19-824A823EAED9}" destId="{49195820-53B0-40C2-9B80-1503F7BB4BD4}" srcOrd="0" destOrd="0" presId="urn:microsoft.com/office/officeart/2005/8/layout/default"/>
    <dgm:cxn modelId="{42DEF645-6062-4217-A6D3-C5C2FC9D2254}" type="presOf" srcId="{675D3074-0483-4555-9510-9360B924F69A}" destId="{F2FCAA69-F6BF-4C98-8E59-0D18983833C8}" srcOrd="0" destOrd="1" presId="urn:microsoft.com/office/officeart/2005/8/layout/default"/>
    <dgm:cxn modelId="{37279E6D-AC51-4A65-942E-AACA8FA8BC54}" srcId="{5C35D72C-3ABE-4501-B81D-26B399A0FE30}" destId="{31E62E37-6B97-4372-B145-BB50CDC3EFBC}" srcOrd="0" destOrd="0" parTransId="{BA9B622F-A6E5-4474-A80D-A696192F0C6D}" sibTransId="{8F1B5B2B-3287-4E14-A981-ECF808E51096}"/>
    <dgm:cxn modelId="{8C4EB773-B543-483B-9016-4F98C6EF1367}" type="presOf" srcId="{4F98A3D4-4B77-4B06-9BCF-92957F5F7D36}" destId="{F5534B0C-1758-4445-9020-1C1CB6F22AA1}" srcOrd="0" destOrd="0" presId="urn:microsoft.com/office/officeart/2005/8/layout/default"/>
    <dgm:cxn modelId="{31D1FF73-0633-45F4-9282-D5F5C3FEF23A}" srcId="{F0315B87-B37A-4391-A5F4-8E37F851AB2B}" destId="{3E107FCD-848A-445C-B14D-F00543C9CEEE}" srcOrd="2" destOrd="0" parTransId="{65B61702-CA0C-4AE2-A413-B0219B8C5AE3}" sibTransId="{C30FAB7C-F9EE-4D14-BF5E-4B76CF440BD6}"/>
    <dgm:cxn modelId="{45D9657B-32DC-4879-B98D-6E7C61F5165B}" type="presOf" srcId="{31E62E37-6B97-4372-B145-BB50CDC3EFBC}" destId="{EFDCCBD4-FBC4-4019-A105-8C40C577F55F}" srcOrd="0" destOrd="1" presId="urn:microsoft.com/office/officeart/2005/8/layout/default"/>
    <dgm:cxn modelId="{2380867F-420C-4495-9E77-222C7C0BF6F3}" type="presOf" srcId="{4E3982B8-68FA-4F39-824F-C58C42CCF298}" destId="{49195820-53B0-40C2-9B80-1503F7BB4BD4}" srcOrd="0" destOrd="1" presId="urn:microsoft.com/office/officeart/2005/8/layout/default"/>
    <dgm:cxn modelId="{89ED998F-F045-4FFA-8F3B-E9AAB66E9257}" type="presOf" srcId="{3E107FCD-848A-445C-B14D-F00543C9CEEE}" destId="{531F8783-4B2F-4052-BE0E-EB37C5814B2F}" srcOrd="0" destOrd="0" presId="urn:microsoft.com/office/officeart/2005/8/layout/default"/>
    <dgm:cxn modelId="{BBA3BB94-6CF2-41B8-B237-63ECA670DEE2}" srcId="{F0315B87-B37A-4391-A5F4-8E37F851AB2B}" destId="{4F98A3D4-4B77-4B06-9BCF-92957F5F7D36}" srcOrd="3" destOrd="0" parTransId="{91AD841B-A6DB-4909-B8C1-BED9BE62B67C}" sibTransId="{BDCCD0C5-C4A8-4822-9A63-5F3D756EF006}"/>
    <dgm:cxn modelId="{831373A9-43E5-4C82-9F7C-CBE135E82A14}" type="presOf" srcId="{F0315B87-B37A-4391-A5F4-8E37F851AB2B}" destId="{E78C904F-F1A8-4ADD-A7D5-3BD9D29F9CF7}" srcOrd="0" destOrd="0" presId="urn:microsoft.com/office/officeart/2005/8/layout/default"/>
    <dgm:cxn modelId="{416D97B8-633E-4DC6-B48C-5EC575BBF8D2}" srcId="{4F98A3D4-4B77-4B06-9BCF-92957F5F7D36}" destId="{C39905D8-336E-4F4A-99CD-CE08A2ED4B39}" srcOrd="0" destOrd="0" parTransId="{31FA1CFB-41BE-473A-8B06-D7321167A1BF}" sibTransId="{AFC2EC91-4AC3-4EB5-8271-15DBEA0036E2}"/>
    <dgm:cxn modelId="{A70A5ED1-C926-4533-AF0A-65CD582AF81A}" srcId="{3E107FCD-848A-445C-B14D-F00543C9CEEE}" destId="{A8068EE6-C79B-4219-A1D0-93B224AFF09E}" srcOrd="0" destOrd="0" parTransId="{44C8E2BB-43A9-4213-A982-17593B1FF8B3}" sibTransId="{011D5EE3-9D30-48D9-8A06-598B0FB1C666}"/>
    <dgm:cxn modelId="{BE7A2BD6-78C4-4CAC-A623-E1809A10BDBD}" type="presOf" srcId="{04A3D2BF-79A4-4FC9-B683-0F5F55115593}" destId="{817AD7C9-D0CE-440B-875E-AAB69CFF10BE}" srcOrd="0" destOrd="1" presId="urn:microsoft.com/office/officeart/2005/8/layout/default"/>
    <dgm:cxn modelId="{07954AD8-E808-4E92-93D6-92C87F8972AE}" type="presOf" srcId="{C39905D8-336E-4F4A-99CD-CE08A2ED4B39}" destId="{F5534B0C-1758-4445-9020-1C1CB6F22AA1}" srcOrd="0" destOrd="1" presId="urn:microsoft.com/office/officeart/2005/8/layout/default"/>
    <dgm:cxn modelId="{19A360D9-7C5D-43A8-843D-C571319E08E5}" srcId="{F0315B87-B37A-4391-A5F4-8E37F851AB2B}" destId="{5C35D72C-3ABE-4501-B81D-26B399A0FE30}" srcOrd="4" destOrd="0" parTransId="{C5CF00B2-5B4B-4328-8985-8B64B54D80DF}" sibTransId="{9216E639-453A-45EE-87FE-A49AF160F3E7}"/>
    <dgm:cxn modelId="{EDD0CEE0-9845-4B19-816E-D14708CCF44A}" type="presOf" srcId="{5C35D72C-3ABE-4501-B81D-26B399A0FE30}" destId="{EFDCCBD4-FBC4-4019-A105-8C40C577F55F}" srcOrd="0" destOrd="0" presId="urn:microsoft.com/office/officeart/2005/8/layout/default"/>
    <dgm:cxn modelId="{8B60E8E3-6142-4E74-8EA8-77ACAF0A8BEB}" type="presOf" srcId="{2A096598-6F25-4CCB-BFBE-7B2FDBC7A98E}" destId="{817AD7C9-D0CE-440B-875E-AAB69CFF10BE}" srcOrd="0" destOrd="0" presId="urn:microsoft.com/office/officeart/2005/8/layout/default"/>
    <dgm:cxn modelId="{F57AFFF1-DC74-4060-99B3-D250367AA26E}" srcId="{2A096598-6F25-4CCB-BFBE-7B2FDBC7A98E}" destId="{04A3D2BF-79A4-4FC9-B683-0F5F55115593}" srcOrd="0" destOrd="0" parTransId="{6615E661-F5CF-4B24-86FC-62C52B0A61E7}" sibTransId="{7FB8F803-BA00-4E92-BF84-BF78812345D8}"/>
    <dgm:cxn modelId="{70DA0BF9-7D25-469B-A7D0-A41296DAFE7E}" srcId="{DC60DDE2-E1ED-4C11-9D19-824A823EAED9}" destId="{4E3982B8-68FA-4F39-824F-C58C42CCF298}" srcOrd="0" destOrd="0" parTransId="{72972EF2-A3A3-45F9-B4DC-A5C0A3C83495}" sibTransId="{FBBE348A-6D49-4B7C-90F9-F65597E7DE23}"/>
    <dgm:cxn modelId="{F7542AFD-9237-4B2E-9DCB-EA4512436300}" srcId="{F0315B87-B37A-4391-A5F4-8E37F851AB2B}" destId="{443374A3-5BEA-4599-ACB2-B69BE06D1005}" srcOrd="5" destOrd="0" parTransId="{106CF614-7BAC-4E90-81BF-87BF753F895C}" sibTransId="{30F915D2-8909-44A9-9B8C-DB133E9E70E0}"/>
    <dgm:cxn modelId="{F382263F-74E4-4EBA-A05C-BF995D689DEA}" type="presParOf" srcId="{E78C904F-F1A8-4ADD-A7D5-3BD9D29F9CF7}" destId="{49195820-53B0-40C2-9B80-1503F7BB4BD4}" srcOrd="0" destOrd="0" presId="urn:microsoft.com/office/officeart/2005/8/layout/default"/>
    <dgm:cxn modelId="{8ECA5F9E-5060-4D32-A4E7-806020E5355C}" type="presParOf" srcId="{E78C904F-F1A8-4ADD-A7D5-3BD9D29F9CF7}" destId="{EB2F70F3-960C-4B66-A5E3-F8C743BC83A3}" srcOrd="1" destOrd="0" presId="urn:microsoft.com/office/officeart/2005/8/layout/default"/>
    <dgm:cxn modelId="{F1689096-9FA2-4060-9B4E-28FD28DD96A5}" type="presParOf" srcId="{E78C904F-F1A8-4ADD-A7D5-3BD9D29F9CF7}" destId="{817AD7C9-D0CE-440B-875E-AAB69CFF10BE}" srcOrd="2" destOrd="0" presId="urn:microsoft.com/office/officeart/2005/8/layout/default"/>
    <dgm:cxn modelId="{D4DF8160-7D02-4709-A756-62AA0611F53B}" type="presParOf" srcId="{E78C904F-F1A8-4ADD-A7D5-3BD9D29F9CF7}" destId="{2D5989BD-2DF7-4C2D-82E9-84B9DA500042}" srcOrd="3" destOrd="0" presId="urn:microsoft.com/office/officeart/2005/8/layout/default"/>
    <dgm:cxn modelId="{9500BFBE-29D5-4BE3-8290-2B07D801A5D1}" type="presParOf" srcId="{E78C904F-F1A8-4ADD-A7D5-3BD9D29F9CF7}" destId="{531F8783-4B2F-4052-BE0E-EB37C5814B2F}" srcOrd="4" destOrd="0" presId="urn:microsoft.com/office/officeart/2005/8/layout/default"/>
    <dgm:cxn modelId="{10D71867-6F3C-4564-B359-B6DF8D123067}" type="presParOf" srcId="{E78C904F-F1A8-4ADD-A7D5-3BD9D29F9CF7}" destId="{3CC153E8-639D-4AB0-8D69-4372C51A0FB5}" srcOrd="5" destOrd="0" presId="urn:microsoft.com/office/officeart/2005/8/layout/default"/>
    <dgm:cxn modelId="{AD6A10A6-93EF-4633-B963-E3D43D5FBD62}" type="presParOf" srcId="{E78C904F-F1A8-4ADD-A7D5-3BD9D29F9CF7}" destId="{F5534B0C-1758-4445-9020-1C1CB6F22AA1}" srcOrd="6" destOrd="0" presId="urn:microsoft.com/office/officeart/2005/8/layout/default"/>
    <dgm:cxn modelId="{6CBF51D8-AD40-4BB5-9937-FD235B060804}" type="presParOf" srcId="{E78C904F-F1A8-4ADD-A7D5-3BD9D29F9CF7}" destId="{3CF269AF-3BDA-4A04-8123-A02CA4197FF6}" srcOrd="7" destOrd="0" presId="urn:microsoft.com/office/officeart/2005/8/layout/default"/>
    <dgm:cxn modelId="{442C7172-6ED7-47DF-A12B-014B29A43409}" type="presParOf" srcId="{E78C904F-F1A8-4ADD-A7D5-3BD9D29F9CF7}" destId="{EFDCCBD4-FBC4-4019-A105-8C40C577F55F}" srcOrd="8" destOrd="0" presId="urn:microsoft.com/office/officeart/2005/8/layout/default"/>
    <dgm:cxn modelId="{E1870812-148E-4E5D-9C5F-C7413FDA824B}" type="presParOf" srcId="{E78C904F-F1A8-4ADD-A7D5-3BD9D29F9CF7}" destId="{6F11A2C0-2B81-49DF-9E01-A1503CABEC20}" srcOrd="9" destOrd="0" presId="urn:microsoft.com/office/officeart/2005/8/layout/default"/>
    <dgm:cxn modelId="{B515817B-B1BE-4136-AE9C-311C5DEDF375}" type="presParOf" srcId="{E78C904F-F1A8-4ADD-A7D5-3BD9D29F9CF7}" destId="{F2FCAA69-F6BF-4C98-8E59-0D18983833C8}"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6DDC-D29D-4BDE-A75D-6662EC7E103F}">
      <dsp:nvSpPr>
        <dsp:cNvPr id="0" name=""/>
        <dsp:cNvSpPr/>
      </dsp:nvSpPr>
      <dsp:spPr>
        <a:xfrm rot="16200000">
          <a:off x="-1504861" y="2250399"/>
          <a:ext cx="3427326" cy="33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4325" bIns="0" numCol="1" spcCol="1270" anchor="t" anchorCtr="0">
          <a:noAutofit/>
        </a:bodyPr>
        <a:lstStyle/>
        <a:p>
          <a:pPr marL="0" lvl="0" indent="0" algn="r" defTabSz="1022350">
            <a:lnSpc>
              <a:spcPct val="90000"/>
            </a:lnSpc>
            <a:spcBef>
              <a:spcPct val="0"/>
            </a:spcBef>
            <a:spcAft>
              <a:spcPct val="35000"/>
            </a:spcAft>
            <a:buNone/>
          </a:pPr>
          <a:r>
            <a:rPr lang="en-US" sz="2300" kern="1200" dirty="0"/>
            <a:t>Beyond the Tiers</a:t>
          </a:r>
        </a:p>
      </dsp:txBody>
      <dsp:txXfrm>
        <a:off x="-1504861" y="2250399"/>
        <a:ext cx="3427326" cy="333722"/>
      </dsp:txXfrm>
    </dsp:sp>
    <dsp:sp modelId="{F808CE82-D612-4CBB-819B-1A94ABEA0947}">
      <dsp:nvSpPr>
        <dsp:cNvPr id="0" name=""/>
        <dsp:cNvSpPr/>
      </dsp:nvSpPr>
      <dsp:spPr>
        <a:xfrm>
          <a:off x="375663" y="703597"/>
          <a:ext cx="1662292" cy="3427326"/>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294325"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Must be in good standing</a:t>
          </a:r>
        </a:p>
      </dsp:txBody>
      <dsp:txXfrm>
        <a:off x="375663" y="703597"/>
        <a:ext cx="1662292" cy="3427326"/>
      </dsp:txXfrm>
    </dsp:sp>
    <dsp:sp modelId="{C2B42557-6FF1-479E-88F3-BCE681602A67}">
      <dsp:nvSpPr>
        <dsp:cNvPr id="0" name=""/>
        <dsp:cNvSpPr/>
      </dsp:nvSpPr>
      <dsp:spPr>
        <a:xfrm>
          <a:off x="41940" y="0"/>
          <a:ext cx="667445" cy="66744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3109E8-2C1D-47F4-9184-7F1F46F4A7B7}">
      <dsp:nvSpPr>
        <dsp:cNvPr id="0" name=""/>
        <dsp:cNvSpPr/>
      </dsp:nvSpPr>
      <dsp:spPr>
        <a:xfrm rot="16200000">
          <a:off x="914823" y="2250399"/>
          <a:ext cx="3427326" cy="33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4325" bIns="0" numCol="1" spcCol="1270" anchor="t" anchorCtr="0">
          <a:noAutofit/>
        </a:bodyPr>
        <a:lstStyle/>
        <a:p>
          <a:pPr marL="0" lvl="0" indent="0" algn="r" defTabSz="1022350">
            <a:lnSpc>
              <a:spcPct val="90000"/>
            </a:lnSpc>
            <a:spcBef>
              <a:spcPct val="0"/>
            </a:spcBef>
            <a:spcAft>
              <a:spcPct val="35000"/>
            </a:spcAft>
            <a:buNone/>
          </a:pPr>
          <a:r>
            <a:rPr lang="en-US" sz="2300" kern="1200" dirty="0"/>
            <a:t>Reimbursement</a:t>
          </a:r>
        </a:p>
      </dsp:txBody>
      <dsp:txXfrm>
        <a:off x="914823" y="2250399"/>
        <a:ext cx="3427326" cy="333722"/>
      </dsp:txXfrm>
    </dsp:sp>
    <dsp:sp modelId="{AC6F2381-EEA6-4CD2-8849-8A66797235BA}">
      <dsp:nvSpPr>
        <dsp:cNvPr id="0" name=""/>
        <dsp:cNvSpPr/>
      </dsp:nvSpPr>
      <dsp:spPr>
        <a:xfrm>
          <a:off x="2795348" y="703597"/>
          <a:ext cx="1662292" cy="3427326"/>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294325"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Submit receipt for payment</a:t>
          </a:r>
        </a:p>
      </dsp:txBody>
      <dsp:txXfrm>
        <a:off x="2795348" y="703597"/>
        <a:ext cx="1662292" cy="3427326"/>
      </dsp:txXfrm>
    </dsp:sp>
    <dsp:sp modelId="{1109666F-DFCA-476E-8D77-6E3108BD4FDA}">
      <dsp:nvSpPr>
        <dsp:cNvPr id="0" name=""/>
        <dsp:cNvSpPr/>
      </dsp:nvSpPr>
      <dsp:spPr>
        <a:xfrm>
          <a:off x="2488516" y="0"/>
          <a:ext cx="667445" cy="66744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2A828-2BBD-4A6B-8FBA-BA9C762C7CB6}">
      <dsp:nvSpPr>
        <dsp:cNvPr id="0" name=""/>
        <dsp:cNvSpPr/>
      </dsp:nvSpPr>
      <dsp:spPr>
        <a:xfrm rot="16200000">
          <a:off x="3334508" y="2250399"/>
          <a:ext cx="3427326" cy="33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4325" bIns="0" numCol="1" spcCol="1270" anchor="t" anchorCtr="0">
          <a:noAutofit/>
        </a:bodyPr>
        <a:lstStyle/>
        <a:p>
          <a:pPr marL="0" lvl="0" indent="0" algn="r" defTabSz="1022350">
            <a:lnSpc>
              <a:spcPct val="90000"/>
            </a:lnSpc>
            <a:spcBef>
              <a:spcPct val="0"/>
            </a:spcBef>
            <a:spcAft>
              <a:spcPct val="35000"/>
            </a:spcAft>
            <a:buNone/>
          </a:pPr>
          <a:r>
            <a:rPr lang="en-US" sz="2300" kern="1200" dirty="0"/>
            <a:t>Static Amount</a:t>
          </a:r>
        </a:p>
      </dsp:txBody>
      <dsp:txXfrm>
        <a:off x="3334508" y="2250399"/>
        <a:ext cx="3427326" cy="333722"/>
      </dsp:txXfrm>
    </dsp:sp>
    <dsp:sp modelId="{DD6777E5-DCAE-4604-A150-B99AE1EA53D0}">
      <dsp:nvSpPr>
        <dsp:cNvPr id="0" name=""/>
        <dsp:cNvSpPr/>
      </dsp:nvSpPr>
      <dsp:spPr>
        <a:xfrm>
          <a:off x="5215032" y="703597"/>
          <a:ext cx="1662292" cy="3427326"/>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294325"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$10,000</a:t>
          </a:r>
        </a:p>
        <a:p>
          <a:pPr marL="171450" lvl="1" indent="-171450" algn="l" defTabSz="800100">
            <a:lnSpc>
              <a:spcPct val="90000"/>
            </a:lnSpc>
            <a:spcBef>
              <a:spcPct val="0"/>
            </a:spcBef>
            <a:spcAft>
              <a:spcPct val="15000"/>
            </a:spcAft>
            <a:buChar char="•"/>
          </a:pPr>
          <a:r>
            <a:rPr lang="en-US" sz="1800" kern="1200" dirty="0"/>
            <a:t>To be awarded this cycle and then in conjunction with tiered grants</a:t>
          </a:r>
        </a:p>
      </dsp:txBody>
      <dsp:txXfrm>
        <a:off x="5215032" y="703597"/>
        <a:ext cx="1662292" cy="3427326"/>
      </dsp:txXfrm>
    </dsp:sp>
    <dsp:sp modelId="{8A1C548D-F07E-49ED-B357-D5BA2A87B24A}">
      <dsp:nvSpPr>
        <dsp:cNvPr id="0" name=""/>
        <dsp:cNvSpPr/>
      </dsp:nvSpPr>
      <dsp:spPr>
        <a:xfrm>
          <a:off x="4872346" y="3935"/>
          <a:ext cx="667445" cy="66744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FAF35-5E60-4BF0-8B53-002D51AC08F6}">
      <dsp:nvSpPr>
        <dsp:cNvPr id="0" name=""/>
        <dsp:cNvSpPr/>
      </dsp:nvSpPr>
      <dsp:spPr>
        <a:xfrm>
          <a:off x="1444722" y="2699400"/>
          <a:ext cx="1701878" cy="1460866"/>
        </a:xfrm>
        <a:prstGeom prst="hexagon">
          <a:avLst>
            <a:gd name="adj" fmla="val 25000"/>
            <a:gd name="vf" fmla="val 115470"/>
          </a:avLst>
        </a:prstGeom>
        <a:solidFill>
          <a:schemeClr val="accent6">
            <a:lumMod val="5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Tier 2</a:t>
          </a:r>
        </a:p>
        <a:p>
          <a:pPr marL="0" lvl="0" indent="0" algn="ctr" defTabSz="1244600">
            <a:lnSpc>
              <a:spcPct val="90000"/>
            </a:lnSpc>
            <a:spcBef>
              <a:spcPct val="0"/>
            </a:spcBef>
            <a:spcAft>
              <a:spcPct val="35000"/>
            </a:spcAft>
            <a:buNone/>
          </a:pPr>
          <a:r>
            <a:rPr lang="en-US" sz="2800" kern="1200" dirty="0"/>
            <a:t>$20,000</a:t>
          </a:r>
        </a:p>
      </dsp:txBody>
      <dsp:txXfrm>
        <a:off x="1708284" y="2925638"/>
        <a:ext cx="1174754" cy="1008390"/>
      </dsp:txXfrm>
    </dsp:sp>
    <dsp:sp modelId="{A104DD82-4B7D-4724-BDFC-8E72CED5B466}">
      <dsp:nvSpPr>
        <dsp:cNvPr id="0" name=""/>
        <dsp:cNvSpPr/>
      </dsp:nvSpPr>
      <dsp:spPr>
        <a:xfrm>
          <a:off x="1497952" y="3344944"/>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ECECD-88D4-4B1A-8C4A-1970640540C5}">
      <dsp:nvSpPr>
        <dsp:cNvPr id="0" name=""/>
        <dsp:cNvSpPr/>
      </dsp:nvSpPr>
      <dsp:spPr>
        <a:xfrm>
          <a:off x="0" y="1905300"/>
          <a:ext cx="1701878" cy="146086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98699-AA8B-46FD-8D68-D72116D6B6C1}">
      <dsp:nvSpPr>
        <dsp:cNvPr id="0" name=""/>
        <dsp:cNvSpPr/>
      </dsp:nvSpPr>
      <dsp:spPr>
        <a:xfrm>
          <a:off x="1152329" y="3163590"/>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AE0ED9-9001-4D7A-8886-8B9EC300529B}">
      <dsp:nvSpPr>
        <dsp:cNvPr id="0" name=""/>
        <dsp:cNvSpPr/>
      </dsp:nvSpPr>
      <dsp:spPr>
        <a:xfrm>
          <a:off x="2822286" y="1894110"/>
          <a:ext cx="1833195" cy="1460866"/>
        </a:xfrm>
        <a:prstGeom prst="hexagon">
          <a:avLst>
            <a:gd name="adj" fmla="val 25000"/>
            <a:gd name="vf" fmla="val 115470"/>
          </a:avLst>
        </a:prstGeom>
        <a:solidFill>
          <a:schemeClr val="accent6">
            <a:lumMod val="5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Tier 3 $25,000</a:t>
          </a:r>
        </a:p>
      </dsp:txBody>
      <dsp:txXfrm>
        <a:off x="3096791" y="2112862"/>
        <a:ext cx="1284185" cy="1023362"/>
      </dsp:txXfrm>
    </dsp:sp>
    <dsp:sp modelId="{380927C6-EF28-498A-AF1B-F6E8B2F5DD22}">
      <dsp:nvSpPr>
        <dsp:cNvPr id="0" name=""/>
        <dsp:cNvSpPr/>
      </dsp:nvSpPr>
      <dsp:spPr>
        <a:xfrm>
          <a:off x="4053769" y="3150856"/>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E3A670-89B5-47E7-BA0D-05E8AA9778AE}">
      <dsp:nvSpPr>
        <dsp:cNvPr id="0" name=""/>
        <dsp:cNvSpPr/>
      </dsp:nvSpPr>
      <dsp:spPr>
        <a:xfrm>
          <a:off x="4338664" y="2697085"/>
          <a:ext cx="1701878" cy="146086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592AE-FD16-45E6-9E8E-1A255075BEBC}">
      <dsp:nvSpPr>
        <dsp:cNvPr id="0" name=""/>
        <dsp:cNvSpPr/>
      </dsp:nvSpPr>
      <dsp:spPr>
        <a:xfrm>
          <a:off x="4377650" y="3351504"/>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C3EE43-016C-462A-AFB1-121959A09999}">
      <dsp:nvSpPr>
        <dsp:cNvPr id="0" name=""/>
        <dsp:cNvSpPr/>
      </dsp:nvSpPr>
      <dsp:spPr>
        <a:xfrm>
          <a:off x="1444722" y="1106956"/>
          <a:ext cx="1701878" cy="1460866"/>
        </a:xfrm>
        <a:prstGeom prst="hexagon">
          <a:avLst>
            <a:gd name="adj" fmla="val 25000"/>
            <a:gd name="vf" fmla="val 115470"/>
          </a:avLst>
        </a:prstGeom>
        <a:solidFill>
          <a:schemeClr val="accent6">
            <a:lumMod val="5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Tier 1 $15,000</a:t>
          </a:r>
        </a:p>
      </dsp:txBody>
      <dsp:txXfrm>
        <a:off x="1708284" y="1333194"/>
        <a:ext cx="1174754" cy="1008390"/>
      </dsp:txXfrm>
    </dsp:sp>
    <dsp:sp modelId="{4503007B-D26D-4534-A5FD-D9DAFE5FF222}">
      <dsp:nvSpPr>
        <dsp:cNvPr id="0" name=""/>
        <dsp:cNvSpPr/>
      </dsp:nvSpPr>
      <dsp:spPr>
        <a:xfrm>
          <a:off x="2603049" y="1137053"/>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E54642-12FB-4CA6-981C-9A9CE0B7137F}">
      <dsp:nvSpPr>
        <dsp:cNvPr id="0" name=""/>
        <dsp:cNvSpPr/>
      </dsp:nvSpPr>
      <dsp:spPr>
        <a:xfrm>
          <a:off x="2887944" y="301666"/>
          <a:ext cx="1701878" cy="1460866"/>
        </a:xfrm>
        <a:prstGeom prst="hexagon">
          <a:avLst>
            <a:gd name="adj" fmla="val 25000"/>
            <a:gd name="vf" fmla="val 1154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9CEE5-1BC2-4AD4-BEDC-3C99F290DAE1}">
      <dsp:nvSpPr>
        <dsp:cNvPr id="0" name=""/>
        <dsp:cNvSpPr/>
      </dsp:nvSpPr>
      <dsp:spPr>
        <a:xfrm>
          <a:off x="2926930" y="949139"/>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E80DA-2E66-45B4-B6AA-7525523624C6}">
      <dsp:nvSpPr>
        <dsp:cNvPr id="0" name=""/>
        <dsp:cNvSpPr/>
      </dsp:nvSpPr>
      <dsp:spPr>
        <a:xfrm>
          <a:off x="4338664" y="1104640"/>
          <a:ext cx="1701878" cy="1460866"/>
        </a:xfrm>
        <a:prstGeom prst="hexagon">
          <a:avLst>
            <a:gd name="adj" fmla="val 25000"/>
            <a:gd name="vf" fmla="val 115470"/>
          </a:avLst>
        </a:prstGeom>
        <a:solidFill>
          <a:schemeClr val="accent6">
            <a:lumMod val="5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Moving tiers</a:t>
          </a:r>
        </a:p>
      </dsp:txBody>
      <dsp:txXfrm>
        <a:off x="4602226" y="1330878"/>
        <a:ext cx="1174754" cy="1008390"/>
      </dsp:txXfrm>
    </dsp:sp>
    <dsp:sp modelId="{043F8CAB-CA92-46FF-B16E-26E3E2AC934C}">
      <dsp:nvSpPr>
        <dsp:cNvPr id="0" name=""/>
        <dsp:cNvSpPr/>
      </dsp:nvSpPr>
      <dsp:spPr>
        <a:xfrm>
          <a:off x="5802130" y="1749413"/>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326CB-25C2-4704-B2AF-FC7A5416C067}">
      <dsp:nvSpPr>
        <dsp:cNvPr id="0" name=""/>
        <dsp:cNvSpPr/>
      </dsp:nvSpPr>
      <dsp:spPr>
        <a:xfrm>
          <a:off x="5795382" y="1907615"/>
          <a:ext cx="1701878" cy="1460866"/>
        </a:xfrm>
        <a:prstGeom prst="hexagon">
          <a:avLst>
            <a:gd name="adj" fmla="val 25000"/>
            <a:gd name="vf" fmla="val 115470"/>
          </a:avLst>
        </a:prstGeom>
        <a:blipFill>
          <a:blip xmlns:r="http://schemas.openxmlformats.org/officeDocument/2006/relationships"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BFA4EA-E0BF-4161-B01F-4175D8AA699C}">
      <dsp:nvSpPr>
        <dsp:cNvPr id="0" name=""/>
        <dsp:cNvSpPr/>
      </dsp:nvSpPr>
      <dsp:spPr>
        <a:xfrm>
          <a:off x="6138757" y="1933468"/>
          <a:ext cx="198677" cy="171321"/>
        </a:xfrm>
        <a:prstGeom prst="hexagon">
          <a:avLst>
            <a:gd name="adj" fmla="val 25000"/>
            <a:gd name="vf" fmla="val 11547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95820-53B0-40C2-9B80-1503F7BB4BD4}">
      <dsp:nvSpPr>
        <dsp:cNvPr id="0" name=""/>
        <dsp:cNvSpPr/>
      </dsp:nvSpPr>
      <dsp:spPr>
        <a:xfrm>
          <a:off x="0" y="39687"/>
          <a:ext cx="3286125" cy="19716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Document</a:t>
          </a:r>
        </a:p>
        <a:p>
          <a:pPr marL="171450" lvl="1" indent="-171450" algn="l" defTabSz="800100">
            <a:lnSpc>
              <a:spcPct val="90000"/>
            </a:lnSpc>
            <a:spcBef>
              <a:spcPct val="0"/>
            </a:spcBef>
            <a:spcAft>
              <a:spcPct val="15000"/>
            </a:spcAft>
            <a:buChar char="•"/>
          </a:pPr>
          <a:r>
            <a:rPr lang="en-US" sz="1800" kern="1200"/>
            <a:t>Document Real Barriers</a:t>
          </a:r>
        </a:p>
      </dsp:txBody>
      <dsp:txXfrm>
        <a:off x="0" y="39687"/>
        <a:ext cx="3286125" cy="1971675"/>
      </dsp:txXfrm>
    </dsp:sp>
    <dsp:sp modelId="{817AD7C9-D0CE-440B-875E-AAB69CFF10BE}">
      <dsp:nvSpPr>
        <dsp:cNvPr id="0" name=""/>
        <dsp:cNvSpPr/>
      </dsp:nvSpPr>
      <dsp:spPr>
        <a:xfrm>
          <a:off x="3614737" y="39687"/>
          <a:ext cx="3286125" cy="1971675"/>
        </a:xfrm>
        <a:prstGeom prst="rect">
          <a:avLst/>
        </a:prstGeom>
        <a:solidFill>
          <a:schemeClr val="accent5">
            <a:hueOff val="-2430430"/>
            <a:satOff val="-165"/>
            <a:lumOff val="392"/>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Capture and analyze</a:t>
          </a:r>
        </a:p>
        <a:p>
          <a:pPr marL="171450" lvl="1" indent="-171450" algn="l" defTabSz="800100">
            <a:lnSpc>
              <a:spcPct val="90000"/>
            </a:lnSpc>
            <a:spcBef>
              <a:spcPct val="0"/>
            </a:spcBef>
            <a:spcAft>
              <a:spcPct val="15000"/>
            </a:spcAft>
            <a:buChar char="•"/>
          </a:pPr>
          <a:r>
            <a:rPr lang="en-US" sz="1800" kern="1200"/>
            <a:t>Capture and analyze the structural, financial, and policy barriers experienced by CORE applicants and participants.</a:t>
          </a:r>
        </a:p>
      </dsp:txBody>
      <dsp:txXfrm>
        <a:off x="3614737" y="39687"/>
        <a:ext cx="3286125" cy="1971675"/>
      </dsp:txXfrm>
    </dsp:sp>
    <dsp:sp modelId="{531F8783-4B2F-4052-BE0E-EB37C5814B2F}">
      <dsp:nvSpPr>
        <dsp:cNvPr id="0" name=""/>
        <dsp:cNvSpPr/>
      </dsp:nvSpPr>
      <dsp:spPr>
        <a:xfrm>
          <a:off x="7229475" y="39687"/>
          <a:ext cx="3286125" cy="1971675"/>
        </a:xfrm>
        <a:prstGeom prst="rect">
          <a:avLst/>
        </a:prstGeom>
        <a:solidFill>
          <a:schemeClr val="accent5">
            <a:hueOff val="-4860860"/>
            <a:satOff val="-330"/>
            <a:lumOff val="78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Elevate</a:t>
          </a:r>
        </a:p>
        <a:p>
          <a:pPr marL="171450" lvl="1" indent="-171450" algn="l" defTabSz="800100">
            <a:lnSpc>
              <a:spcPct val="90000"/>
            </a:lnSpc>
            <a:spcBef>
              <a:spcPct val="0"/>
            </a:spcBef>
            <a:spcAft>
              <a:spcPct val="15000"/>
            </a:spcAft>
            <a:buChar char="•"/>
          </a:pPr>
          <a:r>
            <a:rPr lang="en-US" sz="1800" kern="1200"/>
            <a:t>Elevate Participant Voices</a:t>
          </a:r>
        </a:p>
      </dsp:txBody>
      <dsp:txXfrm>
        <a:off x="7229475" y="39687"/>
        <a:ext cx="3286125" cy="1971675"/>
      </dsp:txXfrm>
    </dsp:sp>
    <dsp:sp modelId="{F5534B0C-1758-4445-9020-1C1CB6F22AA1}">
      <dsp:nvSpPr>
        <dsp:cNvPr id="0" name=""/>
        <dsp:cNvSpPr/>
      </dsp:nvSpPr>
      <dsp:spPr>
        <a:xfrm>
          <a:off x="0" y="2339975"/>
          <a:ext cx="3286125" cy="1971675"/>
        </a:xfrm>
        <a:prstGeom prst="rect">
          <a:avLst/>
        </a:prstGeom>
        <a:solidFill>
          <a:schemeClr val="accent5">
            <a:hueOff val="-7291290"/>
            <a:satOff val="-496"/>
            <a:lumOff val="117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Center</a:t>
          </a:r>
        </a:p>
        <a:p>
          <a:pPr marL="171450" lvl="1" indent="-171450" algn="l" defTabSz="800100">
            <a:lnSpc>
              <a:spcPct val="90000"/>
            </a:lnSpc>
            <a:spcBef>
              <a:spcPct val="0"/>
            </a:spcBef>
            <a:spcAft>
              <a:spcPct val="15000"/>
            </a:spcAft>
            <a:buChar char="•"/>
          </a:pPr>
          <a:r>
            <a:rPr lang="en-US" sz="1800" kern="1200"/>
            <a:t>Center the experiences of those directly impacted by cannabis industry inequities.</a:t>
          </a:r>
        </a:p>
      </dsp:txBody>
      <dsp:txXfrm>
        <a:off x="0" y="2339975"/>
        <a:ext cx="3286125" cy="1971675"/>
      </dsp:txXfrm>
    </dsp:sp>
    <dsp:sp modelId="{EFDCCBD4-FBC4-4019-A105-8C40C577F55F}">
      <dsp:nvSpPr>
        <dsp:cNvPr id="0" name=""/>
        <dsp:cNvSpPr/>
      </dsp:nvSpPr>
      <dsp:spPr>
        <a:xfrm>
          <a:off x="3614737" y="2339975"/>
          <a:ext cx="3286125" cy="1971675"/>
        </a:xfrm>
        <a:prstGeom prst="rect">
          <a:avLst/>
        </a:prstGeom>
        <a:solidFill>
          <a:schemeClr val="accent5">
            <a:hueOff val="-9721720"/>
            <a:satOff val="-661"/>
            <a:lumOff val="156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Identify</a:t>
          </a:r>
        </a:p>
        <a:p>
          <a:pPr marL="171450" lvl="1" indent="-171450" algn="l" defTabSz="800100">
            <a:lnSpc>
              <a:spcPct val="90000"/>
            </a:lnSpc>
            <a:spcBef>
              <a:spcPct val="0"/>
            </a:spcBef>
            <a:spcAft>
              <a:spcPct val="15000"/>
            </a:spcAft>
            <a:buChar char="•"/>
          </a:pPr>
          <a:r>
            <a:rPr lang="en-US" sz="1800" kern="1200"/>
            <a:t>Identify Gaps in Support</a:t>
          </a:r>
        </a:p>
      </dsp:txBody>
      <dsp:txXfrm>
        <a:off x="3614737" y="2339975"/>
        <a:ext cx="3286125" cy="1971675"/>
      </dsp:txXfrm>
    </dsp:sp>
    <dsp:sp modelId="{F2FCAA69-F6BF-4C98-8E59-0D18983833C8}">
      <dsp:nvSpPr>
        <dsp:cNvPr id="0" name=""/>
        <dsp:cNvSpPr/>
      </dsp:nvSpPr>
      <dsp:spPr>
        <a:xfrm>
          <a:off x="7229475" y="2339975"/>
          <a:ext cx="3286125" cy="1971675"/>
        </a:xfrm>
        <a:prstGeom prst="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Map</a:t>
          </a:r>
        </a:p>
        <a:p>
          <a:pPr marL="171450" lvl="1" indent="-171450" algn="l" defTabSz="800100">
            <a:lnSpc>
              <a:spcPct val="90000"/>
            </a:lnSpc>
            <a:spcBef>
              <a:spcPct val="0"/>
            </a:spcBef>
            <a:spcAft>
              <a:spcPct val="15000"/>
            </a:spcAft>
            <a:buChar char="•"/>
          </a:pPr>
          <a:r>
            <a:rPr lang="en-US" sz="1800" kern="1200"/>
            <a:t>Map where current CORE services fall short and where new resources are needed.</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04D50B-336B-416F-8259-B95526D84B36}" type="datetimeFigureOut">
              <a:rPr lang="en-US" smtClean="0"/>
              <a:t>9/25/2025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1130EC-B01C-4B43-BEAD-AA5BDBC92A20}" type="slidenum">
              <a:rPr lang="en-US" smtClean="0"/>
              <a:t>‹#›</a:t>
            </a:fld>
            <a:endParaRPr lang="en-US"/>
          </a:p>
        </p:txBody>
      </p:sp>
    </p:spTree>
    <p:extLst>
      <p:ext uri="{BB962C8B-B14F-4D97-AF65-F5344CB8AC3E}">
        <p14:creationId xmlns:p14="http://schemas.microsoft.com/office/powerpoint/2010/main" val="391953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a:t>
            </a:fld>
            <a:endParaRPr lang="en-US"/>
          </a:p>
        </p:txBody>
      </p:sp>
    </p:spTree>
    <p:extLst>
      <p:ext uri="{BB962C8B-B14F-4D97-AF65-F5344CB8AC3E}">
        <p14:creationId xmlns:p14="http://schemas.microsoft.com/office/powerpoint/2010/main" val="322570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10</a:t>
            </a:fld>
            <a:endParaRPr lang="en-US"/>
          </a:p>
        </p:txBody>
      </p:sp>
    </p:spTree>
    <p:extLst>
      <p:ext uri="{BB962C8B-B14F-4D97-AF65-F5344CB8AC3E}">
        <p14:creationId xmlns:p14="http://schemas.microsoft.com/office/powerpoint/2010/main" val="423328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t>
            </a:r>
          </a:p>
        </p:txBody>
      </p:sp>
      <p:sp>
        <p:nvSpPr>
          <p:cNvPr id="4" name="Slide Number Placeholder 3"/>
          <p:cNvSpPr>
            <a:spLocks noGrp="1"/>
          </p:cNvSpPr>
          <p:nvPr>
            <p:ph type="sldNum" sz="quarter" idx="5"/>
          </p:nvPr>
        </p:nvSpPr>
        <p:spPr/>
        <p:txBody>
          <a:bodyPr/>
          <a:lstStyle/>
          <a:p>
            <a:fld id="{2F1130EC-B01C-4B43-BEAD-AA5BDBC92A20}" type="slidenum">
              <a:rPr lang="en-US" smtClean="0"/>
              <a:t>11</a:t>
            </a:fld>
            <a:endParaRPr lang="en-US"/>
          </a:p>
        </p:txBody>
      </p:sp>
    </p:spTree>
    <p:extLst>
      <p:ext uri="{BB962C8B-B14F-4D97-AF65-F5344CB8AC3E}">
        <p14:creationId xmlns:p14="http://schemas.microsoft.com/office/powerpoint/2010/main" val="83784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12</a:t>
            </a:fld>
            <a:endParaRPr lang="en-US"/>
          </a:p>
        </p:txBody>
      </p:sp>
    </p:spTree>
    <p:extLst>
      <p:ext uri="{BB962C8B-B14F-4D97-AF65-F5344CB8AC3E}">
        <p14:creationId xmlns:p14="http://schemas.microsoft.com/office/powerpoint/2010/main" val="364237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a:t>Thank you for joining us today. This session is about hearing your real experiences with the CORE program. Your input will help shape future services. All responses are anonymous and confidential.</a:t>
            </a:r>
          </a:p>
          <a:p>
            <a:endParaRPr lang="en-US"/>
          </a:p>
        </p:txBody>
      </p:sp>
      <p:sp>
        <p:nvSpPr>
          <p:cNvPr id="4" name="Slide Number Placeholder 3"/>
          <p:cNvSpPr>
            <a:spLocks noGrp="1"/>
          </p:cNvSpPr>
          <p:nvPr>
            <p:ph type="sldNum" sz="quarter" idx="5"/>
          </p:nvPr>
        </p:nvSpPr>
        <p:spPr/>
        <p:txBody>
          <a:bodyPr/>
          <a:lstStyle/>
          <a:p>
            <a:pPr defTabSz="931774"/>
            <a:fld id="{70E5661C-98CD-4887-A3F2-7549783DC748}" type="slidenum">
              <a:rPr lang="en-US" sz="1300">
                <a:solidFill>
                  <a:prstClr val="black"/>
                </a:solidFill>
                <a:latin typeface="Aptos" panose="02110004020202020204"/>
              </a:rPr>
              <a:pPr defTabSz="931774"/>
              <a:t>13</a:t>
            </a:fld>
            <a:endParaRPr lang="en-US" sz="1300">
              <a:solidFill>
                <a:prstClr val="black"/>
              </a:solidFill>
              <a:latin typeface="Aptos" panose="02110004020202020204"/>
            </a:endParaRPr>
          </a:p>
        </p:txBody>
      </p:sp>
    </p:spTree>
    <p:extLst>
      <p:ext uri="{BB962C8B-B14F-4D97-AF65-F5344CB8AC3E}">
        <p14:creationId xmlns:p14="http://schemas.microsoft.com/office/powerpoint/2010/main" val="201379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14</a:t>
            </a:fld>
            <a:endParaRPr lang="en-US"/>
          </a:p>
        </p:txBody>
      </p:sp>
    </p:spTree>
    <p:extLst>
      <p:ext uri="{BB962C8B-B14F-4D97-AF65-F5344CB8AC3E}">
        <p14:creationId xmlns:p14="http://schemas.microsoft.com/office/powerpoint/2010/main" val="3985937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15</a:t>
            </a:fld>
            <a:endParaRPr lang="en-US"/>
          </a:p>
        </p:txBody>
      </p:sp>
    </p:spTree>
    <p:extLst>
      <p:ext uri="{BB962C8B-B14F-4D97-AF65-F5344CB8AC3E}">
        <p14:creationId xmlns:p14="http://schemas.microsoft.com/office/powerpoint/2010/main" val="32255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130EC-B01C-4B43-BEAD-AA5BDBC92A20}" type="slidenum">
              <a:rPr lang="en-US" smtClean="0"/>
              <a:t>16</a:t>
            </a:fld>
            <a:endParaRPr lang="en-US"/>
          </a:p>
        </p:txBody>
      </p:sp>
    </p:spTree>
    <p:extLst>
      <p:ext uri="{BB962C8B-B14F-4D97-AF65-F5344CB8AC3E}">
        <p14:creationId xmlns:p14="http://schemas.microsoft.com/office/powerpoint/2010/main" val="300114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17</a:t>
            </a:fld>
            <a:endParaRPr lang="en-US"/>
          </a:p>
        </p:txBody>
      </p:sp>
    </p:spTree>
    <p:extLst>
      <p:ext uri="{BB962C8B-B14F-4D97-AF65-F5344CB8AC3E}">
        <p14:creationId xmlns:p14="http://schemas.microsoft.com/office/powerpoint/2010/main" val="1365799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18</a:t>
            </a:fld>
            <a:endParaRPr lang="en-US"/>
          </a:p>
        </p:txBody>
      </p:sp>
    </p:spTree>
    <p:extLst>
      <p:ext uri="{BB962C8B-B14F-4D97-AF65-F5344CB8AC3E}">
        <p14:creationId xmlns:p14="http://schemas.microsoft.com/office/powerpoint/2010/main" val="40915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19</a:t>
            </a:fld>
            <a:endParaRPr lang="en-US"/>
          </a:p>
        </p:txBody>
      </p:sp>
    </p:spTree>
    <p:extLst>
      <p:ext uri="{BB962C8B-B14F-4D97-AF65-F5344CB8AC3E}">
        <p14:creationId xmlns:p14="http://schemas.microsoft.com/office/powerpoint/2010/main" val="263824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Calibri" panose="020F0502020204030204"/>
              </a:rPr>
              <a:t>Welcome and thank you for joining us for today’s CORE </a:t>
            </a:r>
            <a:r>
              <a:rPr lang="en-US" dirty="0" err="1">
                <a:solidFill>
                  <a:prstClr val="black"/>
                </a:solidFill>
                <a:latin typeface="Calibri" panose="020F0502020204030204"/>
              </a:rPr>
              <a:t>careholder</a:t>
            </a:r>
            <a:r>
              <a:rPr lang="en-US" dirty="0">
                <a:solidFill>
                  <a:prstClr val="black"/>
                </a:solidFill>
                <a:latin typeface="Calibri" panose="020F0502020204030204"/>
              </a:rPr>
              <a:t> meeting.</a:t>
            </a:r>
          </a:p>
          <a:p>
            <a:endParaRPr lang="en-US" dirty="0"/>
          </a:p>
        </p:txBody>
      </p:sp>
      <p:sp>
        <p:nvSpPr>
          <p:cNvPr id="4" name="Slide Number Placeholder 3"/>
          <p:cNvSpPr>
            <a:spLocks noGrp="1"/>
          </p:cNvSpPr>
          <p:nvPr>
            <p:ph type="sldNum" sz="quarter" idx="5"/>
          </p:nvPr>
        </p:nvSpPr>
        <p:spPr/>
        <p:txBody>
          <a:bodyPr/>
          <a:lstStyle/>
          <a:p>
            <a:fld id="{2F1130EC-B01C-4B43-BEAD-AA5BDBC92A20}" type="slidenum">
              <a:rPr lang="en-US" smtClean="0"/>
              <a:t>2</a:t>
            </a:fld>
            <a:endParaRPr lang="en-US"/>
          </a:p>
        </p:txBody>
      </p:sp>
    </p:spTree>
    <p:extLst>
      <p:ext uri="{BB962C8B-B14F-4D97-AF65-F5344CB8AC3E}">
        <p14:creationId xmlns:p14="http://schemas.microsoft.com/office/powerpoint/2010/main" val="314378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fld id="{2F1130EC-B01C-4B43-BEAD-AA5BDBC92A20}" type="slidenum">
              <a:rPr lang="en-US">
                <a:solidFill>
                  <a:prstClr val="black"/>
                </a:solidFill>
                <a:latin typeface="Calibri" panose="020F0502020204030204"/>
              </a:rPr>
              <a:pPr defTabSz="465887"/>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84552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21</a:t>
            </a:fld>
            <a:endParaRPr lang="en-US"/>
          </a:p>
        </p:txBody>
      </p:sp>
    </p:spTree>
    <p:extLst>
      <p:ext uri="{BB962C8B-B14F-4D97-AF65-F5344CB8AC3E}">
        <p14:creationId xmlns:p14="http://schemas.microsoft.com/office/powerpoint/2010/main" val="172467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22</a:t>
            </a:fld>
            <a:endParaRPr lang="en-US"/>
          </a:p>
        </p:txBody>
      </p:sp>
    </p:spTree>
    <p:extLst>
      <p:ext uri="{BB962C8B-B14F-4D97-AF65-F5344CB8AC3E}">
        <p14:creationId xmlns:p14="http://schemas.microsoft.com/office/powerpoint/2010/main" val="2470743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23</a:t>
            </a:fld>
            <a:endParaRPr lang="en-US"/>
          </a:p>
        </p:txBody>
      </p:sp>
    </p:spTree>
    <p:extLst>
      <p:ext uri="{BB962C8B-B14F-4D97-AF65-F5344CB8AC3E}">
        <p14:creationId xmlns:p14="http://schemas.microsoft.com/office/powerpoint/2010/main" val="425653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24</a:t>
            </a:fld>
            <a:endParaRPr lang="en-US"/>
          </a:p>
        </p:txBody>
      </p:sp>
    </p:spTree>
    <p:extLst>
      <p:ext uri="{BB962C8B-B14F-4D97-AF65-F5344CB8AC3E}">
        <p14:creationId xmlns:p14="http://schemas.microsoft.com/office/powerpoint/2010/main" val="202250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25</a:t>
            </a:fld>
            <a:endParaRPr lang="en-US"/>
          </a:p>
        </p:txBody>
      </p:sp>
    </p:spTree>
    <p:extLst>
      <p:ext uri="{BB962C8B-B14F-4D97-AF65-F5344CB8AC3E}">
        <p14:creationId xmlns:p14="http://schemas.microsoft.com/office/powerpoint/2010/main" val="34150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740A0-02B5-BACA-E8C8-9241F3755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AD430-2A3A-E9F5-4BE4-AA97516AD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106C4-C8C6-24F1-06BB-4C882FBA9D4B}"/>
              </a:ext>
            </a:extLst>
          </p:cNvPr>
          <p:cNvSpPr>
            <a:spLocks noGrp="1"/>
          </p:cNvSpPr>
          <p:nvPr>
            <p:ph type="body" idx="1"/>
          </p:nvPr>
        </p:nvSpPr>
        <p:spPr/>
        <p:txBody>
          <a:bodyPr/>
          <a:lstStyle/>
          <a:p>
            <a:r>
              <a:rPr lang="en-US"/>
              <a:t>AL</a:t>
            </a:r>
          </a:p>
        </p:txBody>
      </p:sp>
      <p:sp>
        <p:nvSpPr>
          <p:cNvPr id="4" name="Slide Number Placeholder 3">
            <a:extLst>
              <a:ext uri="{FF2B5EF4-FFF2-40B4-BE49-F238E27FC236}">
                <a16:creationId xmlns:a16="http://schemas.microsoft.com/office/drawing/2014/main" id="{0796E8A7-35FB-9EEA-DB76-65F2F8333B3B}"/>
              </a:ext>
            </a:extLst>
          </p:cNvPr>
          <p:cNvSpPr>
            <a:spLocks noGrp="1"/>
          </p:cNvSpPr>
          <p:nvPr>
            <p:ph type="sldNum" sz="quarter" idx="5"/>
          </p:nvPr>
        </p:nvSpPr>
        <p:spPr/>
        <p:txBody>
          <a:bodyPr/>
          <a:lstStyle/>
          <a:p>
            <a:fld id="{2F1130EC-B01C-4B43-BEAD-AA5BDBC92A20}" type="slidenum">
              <a:rPr lang="en-US" smtClean="0"/>
              <a:t>26</a:t>
            </a:fld>
            <a:endParaRPr lang="en-US"/>
          </a:p>
        </p:txBody>
      </p:sp>
    </p:spTree>
    <p:extLst>
      <p:ext uri="{BB962C8B-B14F-4D97-AF65-F5344CB8AC3E}">
        <p14:creationId xmlns:p14="http://schemas.microsoft.com/office/powerpoint/2010/main" val="2932051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27</a:t>
            </a:fld>
            <a:endParaRPr lang="en-US"/>
          </a:p>
        </p:txBody>
      </p:sp>
    </p:spTree>
    <p:extLst>
      <p:ext uri="{BB962C8B-B14F-4D97-AF65-F5344CB8AC3E}">
        <p14:creationId xmlns:p14="http://schemas.microsoft.com/office/powerpoint/2010/main" val="3814681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28</a:t>
            </a:fld>
            <a:endParaRPr lang="en-US"/>
          </a:p>
        </p:txBody>
      </p:sp>
    </p:spTree>
    <p:extLst>
      <p:ext uri="{BB962C8B-B14F-4D97-AF65-F5344CB8AC3E}">
        <p14:creationId xmlns:p14="http://schemas.microsoft.com/office/powerpoint/2010/main" val="233319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dirty="0">
                <a:solidFill>
                  <a:prstClr val="black"/>
                </a:solidFill>
                <a:latin typeface="Calibri" panose="020F0502020204030204"/>
              </a:rPr>
              <a:t>I want to introduce our team. Myself, Fiona Mattson, Lindsay Brown Fiscal Officer, Al Romero </a:t>
            </a:r>
            <a:r>
              <a:rPr lang="en-US" dirty="0" err="1">
                <a:solidFill>
                  <a:prstClr val="black"/>
                </a:solidFill>
                <a:latin typeface="Calibri" panose="020F0502020204030204"/>
              </a:rPr>
              <a:t>Gibu</a:t>
            </a:r>
            <a:r>
              <a:rPr lang="en-US" dirty="0">
                <a:solidFill>
                  <a:prstClr val="black"/>
                </a:solidFill>
                <a:latin typeface="Calibri" panose="020F0502020204030204"/>
              </a:rPr>
              <a:t>.</a:t>
            </a:r>
          </a:p>
          <a:p>
            <a:pPr marL="174708" indent="-174708" defTabSz="931774">
              <a:buFontTx/>
              <a:buChar char="-"/>
              <a:defRPr/>
            </a:pPr>
            <a:r>
              <a:rPr lang="en-US" dirty="0">
                <a:solidFill>
                  <a:prstClr val="black"/>
                </a:solidFill>
                <a:latin typeface="Calibri" panose="020F0502020204030204"/>
              </a:rPr>
              <a:t>Global Reach Strategies will conduct a survey. If you were at the last </a:t>
            </a:r>
            <a:r>
              <a:rPr lang="en-US" dirty="0" err="1">
                <a:solidFill>
                  <a:prstClr val="black"/>
                </a:solidFill>
                <a:latin typeface="Calibri" panose="020F0502020204030204"/>
              </a:rPr>
              <a:t>careholder</a:t>
            </a:r>
            <a:r>
              <a:rPr lang="en-US" dirty="0">
                <a:solidFill>
                  <a:prstClr val="black"/>
                </a:solidFill>
                <a:latin typeface="Calibri" panose="020F0502020204030204"/>
              </a:rPr>
              <a:t> meeting, then you are familiar with the process. Dr Nurse wants to hear from you. Your opportunity to share what is working well and what is not working well with CORE</a:t>
            </a:r>
          </a:p>
          <a:p>
            <a:pPr marL="174708" indent="-174708" defTabSz="931774">
              <a:buFontTx/>
              <a:buChar char="-"/>
              <a:defRPr/>
            </a:pPr>
            <a:r>
              <a:rPr lang="en-US" dirty="0">
                <a:solidFill>
                  <a:prstClr val="black"/>
                </a:solidFill>
                <a:latin typeface="Calibri" panose="020F0502020204030204"/>
              </a:rPr>
              <a:t>Team Launch is in attendance, Marques Cameron. They have some updates to share and there will be time for engagement at the conclusion of the presentation.</a:t>
            </a:r>
          </a:p>
          <a:p>
            <a:endParaRPr lang="en-US" dirty="0"/>
          </a:p>
        </p:txBody>
      </p:sp>
      <p:sp>
        <p:nvSpPr>
          <p:cNvPr id="4" name="Slide Number Placeholder 3"/>
          <p:cNvSpPr>
            <a:spLocks noGrp="1"/>
          </p:cNvSpPr>
          <p:nvPr>
            <p:ph type="sldNum" sz="quarter" idx="5"/>
          </p:nvPr>
        </p:nvSpPr>
        <p:spPr/>
        <p:txBody>
          <a:bodyPr/>
          <a:lstStyle/>
          <a:p>
            <a:fld id="{2F1130EC-B01C-4B43-BEAD-AA5BDBC92A20}" type="slidenum">
              <a:rPr lang="en-US" smtClean="0"/>
              <a:t>3</a:t>
            </a:fld>
            <a:endParaRPr lang="en-US"/>
          </a:p>
        </p:txBody>
      </p:sp>
    </p:spTree>
    <p:extLst>
      <p:ext uri="{BB962C8B-B14F-4D97-AF65-F5344CB8AC3E}">
        <p14:creationId xmlns:p14="http://schemas.microsoft.com/office/powerpoint/2010/main" val="115310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t>
            </a:r>
          </a:p>
        </p:txBody>
      </p:sp>
      <p:sp>
        <p:nvSpPr>
          <p:cNvPr id="4" name="Slide Number Placeholder 3"/>
          <p:cNvSpPr>
            <a:spLocks noGrp="1"/>
          </p:cNvSpPr>
          <p:nvPr>
            <p:ph type="sldNum" sz="quarter" idx="5"/>
          </p:nvPr>
        </p:nvSpPr>
        <p:spPr/>
        <p:txBody>
          <a:bodyPr/>
          <a:lstStyle/>
          <a:p>
            <a:fld id="{2F1130EC-B01C-4B43-BEAD-AA5BDBC92A20}" type="slidenum">
              <a:rPr lang="en-US" smtClean="0"/>
              <a:t>4</a:t>
            </a:fld>
            <a:endParaRPr lang="en-US"/>
          </a:p>
        </p:txBody>
      </p:sp>
    </p:spTree>
    <p:extLst>
      <p:ext uri="{BB962C8B-B14F-4D97-AF65-F5344CB8AC3E}">
        <p14:creationId xmlns:p14="http://schemas.microsoft.com/office/powerpoint/2010/main" val="69448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dirty="0">
                <a:solidFill>
                  <a:prstClr val="black"/>
                </a:solidFill>
                <a:latin typeface="Calibri" panose="020F0502020204030204"/>
              </a:rPr>
              <a:t>3 operators were sponsored at Hall of Flowers. I sent a survey out to gain interest in industry event like HOF. The city can provide sponsorship for small number of operators. However, in order for me to know if you or your business is ready and interested, I need folks to respond to the survey when sent out.</a:t>
            </a:r>
          </a:p>
          <a:p>
            <a:pPr marL="174708" indent="-174708" defTabSz="931774">
              <a:buFontTx/>
              <a:buChar char="-"/>
              <a:defRPr/>
            </a:pPr>
            <a:r>
              <a:rPr lang="en-US" dirty="0">
                <a:solidFill>
                  <a:prstClr val="black"/>
                </a:solidFill>
                <a:latin typeface="Calibri" panose="020F0502020204030204"/>
              </a:rPr>
              <a:t>Equity Week is a week long marketing and promotional campaign with the goal of bringing Consumer awareness to CORE brands and businesses and to increase revenue. All operators </a:t>
            </a:r>
            <a:r>
              <a:rPr lang="en-US" dirty="0" err="1">
                <a:solidFill>
                  <a:prstClr val="black"/>
                </a:solidFill>
                <a:latin typeface="Calibri" panose="020F0502020204030204"/>
              </a:rPr>
              <a:t>wew</a:t>
            </a:r>
            <a:r>
              <a:rPr lang="en-US" dirty="0">
                <a:solidFill>
                  <a:prstClr val="black"/>
                </a:solidFill>
                <a:latin typeface="Calibri" panose="020F0502020204030204"/>
              </a:rPr>
              <a:t> contacted by Make Green Go and those that responded participated in the CORE program marketing and promotional videos. </a:t>
            </a:r>
          </a:p>
          <a:p>
            <a:pPr marL="174708" indent="-174708" defTabSz="931774">
              <a:buFontTx/>
              <a:buChar char="-"/>
              <a:defRPr/>
            </a:pPr>
            <a:r>
              <a:rPr lang="en-US" dirty="0">
                <a:solidFill>
                  <a:prstClr val="black"/>
                </a:solidFill>
                <a:latin typeface="Calibri" panose="020F0502020204030204"/>
              </a:rPr>
              <a:t>We also would like to schedule a CORE group photo – it’s completely voluntary, but we want to showcase the operators as best we can.</a:t>
            </a:r>
          </a:p>
          <a:p>
            <a:endParaRPr lang="en-US" dirty="0"/>
          </a:p>
        </p:txBody>
      </p:sp>
      <p:sp>
        <p:nvSpPr>
          <p:cNvPr id="4" name="Slide Number Placeholder 3"/>
          <p:cNvSpPr>
            <a:spLocks noGrp="1"/>
          </p:cNvSpPr>
          <p:nvPr>
            <p:ph type="sldNum" sz="quarter" idx="5"/>
          </p:nvPr>
        </p:nvSpPr>
        <p:spPr/>
        <p:txBody>
          <a:bodyPr/>
          <a:lstStyle/>
          <a:p>
            <a:fld id="{2F1130EC-B01C-4B43-BEAD-AA5BDBC92A20}" type="slidenum">
              <a:rPr lang="en-US" smtClean="0"/>
              <a:t>5</a:t>
            </a:fld>
            <a:endParaRPr lang="en-US"/>
          </a:p>
        </p:txBody>
      </p:sp>
    </p:spTree>
    <p:extLst>
      <p:ext uri="{BB962C8B-B14F-4D97-AF65-F5344CB8AC3E}">
        <p14:creationId xmlns:p14="http://schemas.microsoft.com/office/powerpoint/2010/main" val="394728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6</a:t>
            </a:fld>
            <a:endParaRPr lang="en-US"/>
          </a:p>
        </p:txBody>
      </p:sp>
    </p:spTree>
    <p:extLst>
      <p:ext uri="{BB962C8B-B14F-4D97-AF65-F5344CB8AC3E}">
        <p14:creationId xmlns:p14="http://schemas.microsoft.com/office/powerpoint/2010/main" val="205904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7</a:t>
            </a:fld>
            <a:endParaRPr lang="en-US"/>
          </a:p>
        </p:txBody>
      </p:sp>
    </p:spTree>
    <p:extLst>
      <p:ext uri="{BB962C8B-B14F-4D97-AF65-F5344CB8AC3E}">
        <p14:creationId xmlns:p14="http://schemas.microsoft.com/office/powerpoint/2010/main" val="410388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8</a:t>
            </a:fld>
            <a:endParaRPr lang="en-US"/>
          </a:p>
        </p:txBody>
      </p:sp>
    </p:spTree>
    <p:extLst>
      <p:ext uri="{BB962C8B-B14F-4D97-AF65-F5344CB8AC3E}">
        <p14:creationId xmlns:p14="http://schemas.microsoft.com/office/powerpoint/2010/main" val="161060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9</a:t>
            </a:fld>
            <a:endParaRPr lang="en-US"/>
          </a:p>
        </p:txBody>
      </p:sp>
    </p:spTree>
    <p:extLst>
      <p:ext uri="{BB962C8B-B14F-4D97-AF65-F5344CB8AC3E}">
        <p14:creationId xmlns:p14="http://schemas.microsoft.com/office/powerpoint/2010/main" val="9929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2B8EE1-4BA1-419B-8D82-7A73C74F3EC6}"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336469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B8EE1-4BA1-419B-8D82-7A73C74F3EC6}"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23760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B8EE1-4BA1-419B-8D82-7A73C74F3EC6}"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414656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4842-A870-67BC-E528-08C7A85B58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A730C-393B-E1D9-4772-20F8E23AD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032FB6-77CD-24DB-46F8-811383D51CC7}"/>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5" name="Footer Placeholder 4">
            <a:extLst>
              <a:ext uri="{FF2B5EF4-FFF2-40B4-BE49-F238E27FC236}">
                <a16:creationId xmlns:a16="http://schemas.microsoft.com/office/drawing/2014/main" id="{D5865777-0E8E-B452-7F39-40E821299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8ECAB-262B-B1BC-A245-5108C6B26104}"/>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2788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3483-340D-3E5F-CF54-E26C34BF2B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58042-F54D-2311-2A02-1043B99560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B0813-57CC-4316-39A6-1EECC095B72E}"/>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5" name="Footer Placeholder 4">
            <a:extLst>
              <a:ext uri="{FF2B5EF4-FFF2-40B4-BE49-F238E27FC236}">
                <a16:creationId xmlns:a16="http://schemas.microsoft.com/office/drawing/2014/main" id="{7D92EA85-D0A5-A5F5-F6F4-888BC60B1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F377A-3F51-4FC0-D50D-6FC85B7D7C36}"/>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278298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FD12-B4BE-8080-56C0-8B3D017361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0E5FF-E003-D65E-0309-7200E7453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7A6E9-A80A-6DC3-8FCB-FEB64C78AAFF}"/>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5" name="Footer Placeholder 4">
            <a:extLst>
              <a:ext uri="{FF2B5EF4-FFF2-40B4-BE49-F238E27FC236}">
                <a16:creationId xmlns:a16="http://schemas.microsoft.com/office/drawing/2014/main" id="{2AF704DB-C18A-09BB-249A-518F45D17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FC41C-76B5-7D82-66E7-1B0E32A546C4}"/>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3329352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6A0E-DC8E-9720-BB4C-DA80C2250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0AD2D-35E4-8A72-60DF-3C8BA5E0C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5DF8B-073A-74E9-1FDA-216C736D2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909E5-A433-4FA4-A4C7-CBCB74E6917C}"/>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6" name="Footer Placeholder 5">
            <a:extLst>
              <a:ext uri="{FF2B5EF4-FFF2-40B4-BE49-F238E27FC236}">
                <a16:creationId xmlns:a16="http://schemas.microsoft.com/office/drawing/2014/main" id="{2D60B5A2-523D-9B8E-1E25-C54CBEAAB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E4081-B0B2-A3AA-02D0-DE2DC5277E60}"/>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96263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683B-8419-0B9D-B1FC-FA1DDF65C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4737F2-F4E0-3BB4-5833-A2831FC24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4F8526-9913-AF8E-38E5-039D30D61C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0F4574-F15A-D041-BD5A-926EEC9CF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5A3010-8DB0-A227-5A0F-BADB7AD92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38E70-4A3D-0D86-6CA3-1B06FD6155A0}"/>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8" name="Footer Placeholder 7">
            <a:extLst>
              <a:ext uri="{FF2B5EF4-FFF2-40B4-BE49-F238E27FC236}">
                <a16:creationId xmlns:a16="http://schemas.microsoft.com/office/drawing/2014/main" id="{6846C476-39D2-02CB-BC86-CA28D14750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AB52D-FDE0-4D28-B7E5-F2762B4E0EA9}"/>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2546108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EB75-F14B-EF3B-A2FC-4D371B806B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B793A-0FF8-1F03-A234-BB83D38E0D8C}"/>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4" name="Footer Placeholder 3">
            <a:extLst>
              <a:ext uri="{FF2B5EF4-FFF2-40B4-BE49-F238E27FC236}">
                <a16:creationId xmlns:a16="http://schemas.microsoft.com/office/drawing/2014/main" id="{40E4D736-CA04-D4F4-786E-D35FFC3A4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5D3ED2-A300-1C7D-1D64-3D97721D3D60}"/>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3265588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8CAD6-2408-7D13-FF6A-D99149986686}"/>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3" name="Footer Placeholder 2">
            <a:extLst>
              <a:ext uri="{FF2B5EF4-FFF2-40B4-BE49-F238E27FC236}">
                <a16:creationId xmlns:a16="http://schemas.microsoft.com/office/drawing/2014/main" id="{734C693F-ADB8-0162-17E4-8E570ECF4F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326F6E-FD04-6B29-CDC1-9B296F74D759}"/>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77252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41ED-F97F-EDA9-4594-75E701838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8CAEF4-2573-C2DD-283B-66142D611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36E1B-DF8F-8162-3CDD-6A2B843FA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A27DA-BA2C-3C30-E163-2D1D79E5BAAA}"/>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6" name="Footer Placeholder 5">
            <a:extLst>
              <a:ext uri="{FF2B5EF4-FFF2-40B4-BE49-F238E27FC236}">
                <a16:creationId xmlns:a16="http://schemas.microsoft.com/office/drawing/2014/main" id="{9A0D34F3-DD9E-02DA-C4D1-F0AA58B4D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69D0-8104-9B25-8CA7-C6C14C1786C6}"/>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55888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B8EE1-4BA1-419B-8D82-7A73C74F3EC6}"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2750684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A4A0-010F-D9AA-B31F-EB9FEA99B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31F6AE-E7BA-D1C3-E1B4-2809EBB7C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DE3E53-70E8-447F-78AC-F035F16D5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D254F-F879-CD57-0E6F-CDF5406A6F8A}"/>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6" name="Footer Placeholder 5">
            <a:extLst>
              <a:ext uri="{FF2B5EF4-FFF2-40B4-BE49-F238E27FC236}">
                <a16:creationId xmlns:a16="http://schemas.microsoft.com/office/drawing/2014/main" id="{3DC058BE-AC38-9AC2-2611-0BFB5B4A7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CBD9F-6070-6B5F-4D78-32E9911F9FEF}"/>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34321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ECE0-87C5-A3E0-5453-F7CDFF57C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7BE5FE-4DD4-5E35-D327-4325E7F10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3AF32-A49D-C433-A5A0-7982AAE7118F}"/>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5" name="Footer Placeholder 4">
            <a:extLst>
              <a:ext uri="{FF2B5EF4-FFF2-40B4-BE49-F238E27FC236}">
                <a16:creationId xmlns:a16="http://schemas.microsoft.com/office/drawing/2014/main" id="{790D66BE-0C7D-0DE5-0CD9-247AB0378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F4294-9D21-9615-B940-1DB4B42C249C}"/>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407917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D81F3-EBC3-CEAF-BADD-3C7192CFE5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AE55CD-05B2-29CD-460D-080C76376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97954-0D0F-91C9-0F2E-CF94D015650D}"/>
              </a:ext>
            </a:extLst>
          </p:cNvPr>
          <p:cNvSpPr>
            <a:spLocks noGrp="1"/>
          </p:cNvSpPr>
          <p:nvPr>
            <p:ph type="dt" sz="half" idx="10"/>
          </p:nvPr>
        </p:nvSpPr>
        <p:spPr/>
        <p:txBody>
          <a:bodyPr/>
          <a:lstStyle/>
          <a:p>
            <a:fld id="{7369C17B-3927-436F-854C-B079C23C2D75}" type="datetimeFigureOut">
              <a:rPr lang="en-US" smtClean="0"/>
              <a:t>9/25/2025</a:t>
            </a:fld>
            <a:endParaRPr lang="en-US"/>
          </a:p>
        </p:txBody>
      </p:sp>
      <p:sp>
        <p:nvSpPr>
          <p:cNvPr id="5" name="Footer Placeholder 4">
            <a:extLst>
              <a:ext uri="{FF2B5EF4-FFF2-40B4-BE49-F238E27FC236}">
                <a16:creationId xmlns:a16="http://schemas.microsoft.com/office/drawing/2014/main" id="{E4C60D92-C14A-BF22-9753-A8F399C7B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E6328-0EAC-D278-D749-7D554D130D09}"/>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233902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BEE-2F1A-2C59-DC6A-C73F1FFDA9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536DB-F884-A14C-880B-26B16ECC8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653E2E-C085-4394-C65C-5F7B2FA4FC83}"/>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5" name="Footer Placeholder 4">
            <a:extLst>
              <a:ext uri="{FF2B5EF4-FFF2-40B4-BE49-F238E27FC236}">
                <a16:creationId xmlns:a16="http://schemas.microsoft.com/office/drawing/2014/main" id="{36BB2EE7-8F35-82F0-77F0-5081D69F8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7662-3076-0E55-BABE-8D888F264EA4}"/>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1630222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FFCF-0142-AF00-55F8-BEC27A401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14C04-A2B0-0B57-27BC-848154266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81C7D-56C8-7B0D-D1FF-6517406DFBF1}"/>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5" name="Footer Placeholder 4">
            <a:extLst>
              <a:ext uri="{FF2B5EF4-FFF2-40B4-BE49-F238E27FC236}">
                <a16:creationId xmlns:a16="http://schemas.microsoft.com/office/drawing/2014/main" id="{91123BE2-5718-1148-BD11-FB5987A24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40A97-745C-00E3-DD55-AE2BF1B9DE03}"/>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403484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3615-1249-4AD3-F4BB-622D59088A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D7EC8-B7E6-E5CA-C76A-086BD68FAE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41B71-6C6C-3C02-86B9-9D8F50F4733E}"/>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5" name="Footer Placeholder 4">
            <a:extLst>
              <a:ext uri="{FF2B5EF4-FFF2-40B4-BE49-F238E27FC236}">
                <a16:creationId xmlns:a16="http://schemas.microsoft.com/office/drawing/2014/main" id="{41C7F05C-65AE-7B1A-F658-603CB07CC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88336-8EA6-F4EE-779E-A6AB6F4FA8DF}"/>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30173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ACFA-40D5-49BB-E7DE-34CB72074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D40E8-74A4-8AC1-05FB-1AA274929D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A6EE5-2F90-74E2-D95C-0ACE12723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1A04AB-46EB-D375-6F9B-7686D66F09D6}"/>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6" name="Footer Placeholder 5">
            <a:extLst>
              <a:ext uri="{FF2B5EF4-FFF2-40B4-BE49-F238E27FC236}">
                <a16:creationId xmlns:a16="http://schemas.microsoft.com/office/drawing/2014/main" id="{BE9350A1-769C-5A2B-D0B4-34FBC5288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B7E18-BF7A-F075-B7C3-E3B836A81A99}"/>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847001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770F-DF5B-0813-EE40-D8990BBEA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3CC925-B953-E5C1-FD4C-28207AE2D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E06DCC-3ECE-6259-3098-92B9AFBB4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C72C4D-53C5-64DC-07D8-15D1339AA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52276F-C54B-BFE6-6777-F7B966DD7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7A05B6-8A04-28B8-3D12-00D6AA96257A}"/>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8" name="Footer Placeholder 7">
            <a:extLst>
              <a:ext uri="{FF2B5EF4-FFF2-40B4-BE49-F238E27FC236}">
                <a16:creationId xmlns:a16="http://schemas.microsoft.com/office/drawing/2014/main" id="{0716C331-4504-7DE2-DA38-C807A605D3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3D366-684E-CDDE-16F0-882E649519FB}"/>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225623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8723-449C-B78F-5ED6-0481AECCBD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35517-8D13-5F25-4AA2-B3DCB5F5FBFA}"/>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4" name="Footer Placeholder 3">
            <a:extLst>
              <a:ext uri="{FF2B5EF4-FFF2-40B4-BE49-F238E27FC236}">
                <a16:creationId xmlns:a16="http://schemas.microsoft.com/office/drawing/2014/main" id="{69974158-69F7-4EF4-E054-58801EED55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8F7B01-CDC0-962D-7EAE-22049448CC58}"/>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354682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C8895-9AB5-7B9B-375E-0008095364E6}"/>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3" name="Footer Placeholder 2">
            <a:extLst>
              <a:ext uri="{FF2B5EF4-FFF2-40B4-BE49-F238E27FC236}">
                <a16:creationId xmlns:a16="http://schemas.microsoft.com/office/drawing/2014/main" id="{2161F7A6-2492-C855-2B82-15F4CA53D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094F03-1AAF-B05C-1B19-0269B0341F6B}"/>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378832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B8EE1-4BA1-419B-8D82-7A73C74F3EC6}"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2708936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DE49-569E-0557-881B-6C14FBDB5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E6782D-E6C1-26BE-1A54-E87A22030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B04C7C-52E8-5A71-7346-F3B2D63B6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80CDB-E4CF-2239-3C38-D625E0C69184}"/>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6" name="Footer Placeholder 5">
            <a:extLst>
              <a:ext uri="{FF2B5EF4-FFF2-40B4-BE49-F238E27FC236}">
                <a16:creationId xmlns:a16="http://schemas.microsoft.com/office/drawing/2014/main" id="{0F3CB424-236A-99E2-E98E-38B85B33B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A76C6-D6C3-9801-4D80-8A7C84CAA214}"/>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1949090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001B-8FD6-A9DA-EF76-612FBC661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35BD6-9E4A-FEC2-E108-CB6E3EFC8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48642-84E8-62C2-1D82-37495EFB4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53E39-2571-F4B8-E351-1242711D4416}"/>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6" name="Footer Placeholder 5">
            <a:extLst>
              <a:ext uri="{FF2B5EF4-FFF2-40B4-BE49-F238E27FC236}">
                <a16:creationId xmlns:a16="http://schemas.microsoft.com/office/drawing/2014/main" id="{A9D9342E-AB8B-576A-A552-3A5AF3EBF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7B452-7483-5DCB-E77D-98065201F5DE}"/>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2431919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1394-F44B-3643-F867-F84CB78C2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69376B-DF82-2397-870F-6197FDF83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6A440-ABAD-B4FF-AA37-2C049146901A}"/>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5" name="Footer Placeholder 4">
            <a:extLst>
              <a:ext uri="{FF2B5EF4-FFF2-40B4-BE49-F238E27FC236}">
                <a16:creationId xmlns:a16="http://schemas.microsoft.com/office/drawing/2014/main" id="{D0276C0E-29ED-DE27-ACB4-233DC48CE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36B3-2ED9-F609-B5A6-2168B92B17AF}"/>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256207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E407A9-816E-D2E9-4E65-2CBD7205E6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AF7B4-A261-B97E-9664-9F4B64C2A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D6EF4-26BF-DF4A-17D2-EBE4F90019BC}"/>
              </a:ext>
            </a:extLst>
          </p:cNvPr>
          <p:cNvSpPr>
            <a:spLocks noGrp="1"/>
          </p:cNvSpPr>
          <p:nvPr>
            <p:ph type="dt" sz="half" idx="10"/>
          </p:nvPr>
        </p:nvSpPr>
        <p:spPr/>
        <p:txBody>
          <a:bodyPr/>
          <a:lstStyle/>
          <a:p>
            <a:fld id="{0B8407A4-DB6F-44C2-8BBA-E6AB1ED25DA5}" type="datetimeFigureOut">
              <a:rPr lang="en-US" smtClean="0"/>
              <a:t>9/25/2025</a:t>
            </a:fld>
            <a:endParaRPr lang="en-US"/>
          </a:p>
        </p:txBody>
      </p:sp>
      <p:sp>
        <p:nvSpPr>
          <p:cNvPr id="5" name="Footer Placeholder 4">
            <a:extLst>
              <a:ext uri="{FF2B5EF4-FFF2-40B4-BE49-F238E27FC236}">
                <a16:creationId xmlns:a16="http://schemas.microsoft.com/office/drawing/2014/main" id="{0311428F-BE4D-0258-6442-A3E942D6D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7D713-F08A-FEBA-0B42-7EC93F73B7E0}"/>
              </a:ext>
            </a:extLst>
          </p:cNvPr>
          <p:cNvSpPr>
            <a:spLocks noGrp="1"/>
          </p:cNvSpPr>
          <p:nvPr>
            <p:ph type="sldNum" sz="quarter" idx="12"/>
          </p:nvPr>
        </p:nvSpPr>
        <p:spPr/>
        <p:txBody>
          <a:bodyPr/>
          <a:lstStyle/>
          <a:p>
            <a:fld id="{7F24703C-F44E-41E4-B34A-2AF8489BA633}" type="slidenum">
              <a:rPr lang="en-US" smtClean="0"/>
              <a:t>‹#›</a:t>
            </a:fld>
            <a:endParaRPr lang="en-US"/>
          </a:p>
        </p:txBody>
      </p:sp>
    </p:spTree>
    <p:extLst>
      <p:ext uri="{BB962C8B-B14F-4D97-AF65-F5344CB8AC3E}">
        <p14:creationId xmlns:p14="http://schemas.microsoft.com/office/powerpoint/2010/main" val="414592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2B8EE1-4BA1-419B-8D82-7A73C74F3EC6}"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361070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B8EE1-4BA1-419B-8D82-7A73C74F3EC6}"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12929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B8EE1-4BA1-419B-8D82-7A73C74F3EC6}"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73184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B8EE1-4BA1-419B-8D82-7A73C74F3EC6}"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81296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2B8EE1-4BA1-419B-8D82-7A73C74F3EC6}"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50665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2B8EE1-4BA1-419B-8D82-7A73C74F3EC6}"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328264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B8EE1-4BA1-419B-8D82-7A73C74F3EC6}" type="datetimeFigureOut">
              <a:rPr lang="en-US" smtClean="0"/>
              <a:t>9/25/2025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4302A-6D14-4B20-86BD-22D90F096C4F}" type="slidenum">
              <a:rPr lang="en-US" smtClean="0"/>
              <a:t>‹#›</a:t>
            </a:fld>
            <a:endParaRPr lang="en-US"/>
          </a:p>
        </p:txBody>
      </p:sp>
    </p:spTree>
    <p:extLst>
      <p:ext uri="{BB962C8B-B14F-4D97-AF65-F5344CB8AC3E}">
        <p14:creationId xmlns:p14="http://schemas.microsoft.com/office/powerpoint/2010/main" val="89475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7403-13A3-0728-3704-C56FD1FAF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7C3C7-B775-B646-6026-343AE4EE0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5E6ED-F2B8-87FF-97BC-E7ABCBE91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9C17B-3927-436F-854C-B079C23C2D75}" type="datetimeFigureOut">
              <a:rPr lang="en-US" smtClean="0"/>
              <a:t>9/25/2025</a:t>
            </a:fld>
            <a:endParaRPr lang="en-US"/>
          </a:p>
        </p:txBody>
      </p:sp>
      <p:sp>
        <p:nvSpPr>
          <p:cNvPr id="5" name="Footer Placeholder 4">
            <a:extLst>
              <a:ext uri="{FF2B5EF4-FFF2-40B4-BE49-F238E27FC236}">
                <a16:creationId xmlns:a16="http://schemas.microsoft.com/office/drawing/2014/main" id="{F85DFA59-3EB2-6241-20A3-6A3C81AA9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ECA530-F34E-EF08-A9E4-EE80DF0E4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74D55-7B3B-45F7-800A-D47A78D0236A}" type="slidenum">
              <a:rPr lang="en-US" smtClean="0"/>
              <a:t>‹#›</a:t>
            </a:fld>
            <a:endParaRPr lang="en-US"/>
          </a:p>
        </p:txBody>
      </p:sp>
    </p:spTree>
    <p:extLst>
      <p:ext uri="{BB962C8B-B14F-4D97-AF65-F5344CB8AC3E}">
        <p14:creationId xmlns:p14="http://schemas.microsoft.com/office/powerpoint/2010/main" val="2800983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92FF1-FC49-EFA6-D1BA-25BA153F1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C6DA6A-FAA4-A9C6-B6D5-5A705F373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4F783-EBCC-E6F2-CDFD-A5DC1D3AC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8407A4-DB6F-44C2-8BBA-E6AB1ED25DA5}" type="datetimeFigureOut">
              <a:rPr lang="en-US" smtClean="0"/>
              <a:t>9/25/2025</a:t>
            </a:fld>
            <a:endParaRPr lang="en-US"/>
          </a:p>
        </p:txBody>
      </p:sp>
      <p:sp>
        <p:nvSpPr>
          <p:cNvPr id="5" name="Footer Placeholder 4">
            <a:extLst>
              <a:ext uri="{FF2B5EF4-FFF2-40B4-BE49-F238E27FC236}">
                <a16:creationId xmlns:a16="http://schemas.microsoft.com/office/drawing/2014/main" id="{1576BB31-B4A1-6058-B0AC-C5621A78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15077E-7B69-CE21-8AF9-47675BBBB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24703C-F44E-41E4-B34A-2AF8489BA633}" type="slidenum">
              <a:rPr lang="en-US" smtClean="0"/>
              <a:t>‹#›</a:t>
            </a:fld>
            <a:endParaRPr lang="en-US"/>
          </a:p>
        </p:txBody>
      </p:sp>
    </p:spTree>
    <p:extLst>
      <p:ext uri="{BB962C8B-B14F-4D97-AF65-F5344CB8AC3E}">
        <p14:creationId xmlns:p14="http://schemas.microsoft.com/office/powerpoint/2010/main" val="512362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9.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8.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mailto:drayokanurse@gmail.com"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hyperlink" Target="https://launchmycannabiz.com/sacramento-core" TargetMode="Externa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43.svg"/><Relationship Id="rId12"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hyperlink" Target="mailto:cannabis@cityofsacramento.org" TargetMode="External"/><Relationship Id="rId5" Type="http://schemas.openxmlformats.org/officeDocument/2006/relationships/image" Target="../media/image41.svg"/><Relationship Id="rId10" Type="http://schemas.openxmlformats.org/officeDocument/2006/relationships/hyperlink" Target="https://www.cityofsacramento.gov/city-manager/cannabis-management" TargetMode="External"/><Relationship Id="rId4" Type="http://schemas.openxmlformats.org/officeDocument/2006/relationships/image" Target="../media/image40.png"/><Relationship Id="rId9" Type="http://schemas.openxmlformats.org/officeDocument/2006/relationships/image" Target="../media/image45.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BB6C"/>
        </a:solidFill>
        <a:effectLst/>
      </p:bgPr>
    </p:bg>
    <p:spTree>
      <p:nvGrpSpPr>
        <p:cNvPr id="1" name=""/>
        <p:cNvGrpSpPr/>
        <p:nvPr/>
      </p:nvGrpSpPr>
      <p:grpSpPr>
        <a:xfrm>
          <a:off x="0" y="0"/>
          <a:ext cx="0" cy="0"/>
          <a:chOff x="0" y="0"/>
          <a:chExt cx="0" cy="0"/>
        </a:xfrm>
      </p:grpSpPr>
      <p:sp>
        <p:nvSpPr>
          <p:cNvPr id="186" name="Freeform: Shape 185">
            <a:extLst>
              <a:ext uri="{FF2B5EF4-FFF2-40B4-BE49-F238E27FC236}">
                <a16:creationId xmlns:a16="http://schemas.microsoft.com/office/drawing/2014/main" id="{310035C3-3371-40EA-FB75-8B56F9000007}"/>
              </a:ext>
            </a:extLst>
          </p:cNvPr>
          <p:cNvSpPr/>
          <p:nvPr/>
        </p:nvSpPr>
        <p:spPr>
          <a:xfrm>
            <a:off x="0" y="3635440"/>
            <a:ext cx="12191994" cy="3222560"/>
          </a:xfrm>
          <a:custGeom>
            <a:avLst/>
            <a:gdLst>
              <a:gd name="connsiteX0" fmla="*/ 2474167 w 12191994"/>
              <a:gd name="connsiteY0" fmla="*/ 0 h 3222560"/>
              <a:gd name="connsiteX1" fmla="*/ 2894043 w 12191994"/>
              <a:gd name="connsiteY1" fmla="*/ 0 h 3222560"/>
              <a:gd name="connsiteX2" fmla="*/ 2894043 w 12191994"/>
              <a:gd name="connsiteY2" fmla="*/ 135682 h 3222560"/>
              <a:gd name="connsiteX3" fmla="*/ 3057328 w 12191994"/>
              <a:gd name="connsiteY3" fmla="*/ 135682 h 3222560"/>
              <a:gd name="connsiteX4" fmla="*/ 3057328 w 12191994"/>
              <a:gd name="connsiteY4" fmla="*/ 397718 h 3222560"/>
              <a:gd name="connsiteX5" fmla="*/ 3331028 w 12191994"/>
              <a:gd name="connsiteY5" fmla="*/ 397718 h 3222560"/>
              <a:gd name="connsiteX6" fmla="*/ 3331028 w 12191994"/>
              <a:gd name="connsiteY6" fmla="*/ 1101013 h 3222560"/>
              <a:gd name="connsiteX7" fmla="*/ 3648266 w 12191994"/>
              <a:gd name="connsiteY7" fmla="*/ 1101013 h 3222560"/>
              <a:gd name="connsiteX8" fmla="*/ 3648266 w 12191994"/>
              <a:gd name="connsiteY8" fmla="*/ 836258 h 3222560"/>
              <a:gd name="connsiteX9" fmla="*/ 4164562 w 12191994"/>
              <a:gd name="connsiteY9" fmla="*/ 836258 h 3222560"/>
              <a:gd name="connsiteX10" fmla="*/ 4164562 w 12191994"/>
              <a:gd name="connsiteY10" fmla="*/ 657419 h 3222560"/>
              <a:gd name="connsiteX11" fmla="*/ 4396273 w 12191994"/>
              <a:gd name="connsiteY11" fmla="*/ 657419 h 3222560"/>
              <a:gd name="connsiteX12" fmla="*/ 4396273 w 12191994"/>
              <a:gd name="connsiteY12" fmla="*/ 1496425 h 3222560"/>
              <a:gd name="connsiteX13" fmla="*/ 4643639 w 12191994"/>
              <a:gd name="connsiteY13" fmla="*/ 1481188 h 3222560"/>
              <a:gd name="connsiteX14" fmla="*/ 4872131 w 12191994"/>
              <a:gd name="connsiteY14" fmla="*/ 1476168 h 3222560"/>
              <a:gd name="connsiteX15" fmla="*/ 4872131 w 12191994"/>
              <a:gd name="connsiteY15" fmla="*/ 1397649 h 3222560"/>
              <a:gd name="connsiteX16" fmla="*/ 5159826 w 12191994"/>
              <a:gd name="connsiteY16" fmla="*/ 1397649 h 3222560"/>
              <a:gd name="connsiteX17" fmla="*/ 5159826 w 12191994"/>
              <a:gd name="connsiteY17" fmla="*/ 1179156 h 3222560"/>
              <a:gd name="connsiteX18" fmla="*/ 5265966 w 12191994"/>
              <a:gd name="connsiteY18" fmla="*/ 1179156 h 3222560"/>
              <a:gd name="connsiteX19" fmla="*/ 5265966 w 12191994"/>
              <a:gd name="connsiteY19" fmla="*/ 491801 h 3222560"/>
              <a:gd name="connsiteX20" fmla="*/ 5361885 w 12191994"/>
              <a:gd name="connsiteY20" fmla="*/ 491801 h 3222560"/>
              <a:gd name="connsiteX21" fmla="*/ 5361885 w 12191994"/>
              <a:gd name="connsiteY21" fmla="*/ 135682 h 3222560"/>
              <a:gd name="connsiteX22" fmla="*/ 5708481 w 12191994"/>
              <a:gd name="connsiteY22" fmla="*/ 135682 h 3222560"/>
              <a:gd name="connsiteX23" fmla="*/ 5708481 w 12191994"/>
              <a:gd name="connsiteY23" fmla="*/ 491801 h 3222560"/>
              <a:gd name="connsiteX24" fmla="*/ 5797029 w 12191994"/>
              <a:gd name="connsiteY24" fmla="*/ 491801 h 3222560"/>
              <a:gd name="connsiteX25" fmla="*/ 5797029 w 12191994"/>
              <a:gd name="connsiteY25" fmla="*/ 1179156 h 3222560"/>
              <a:gd name="connsiteX26" fmla="*/ 5906274 w 12191994"/>
              <a:gd name="connsiteY26" fmla="*/ 1179156 h 3222560"/>
              <a:gd name="connsiteX27" fmla="*/ 5906274 w 12191994"/>
              <a:gd name="connsiteY27" fmla="*/ 1622272 h 3222560"/>
              <a:gd name="connsiteX28" fmla="*/ 6278534 w 12191994"/>
              <a:gd name="connsiteY28" fmla="*/ 1708569 h 3222560"/>
              <a:gd name="connsiteX29" fmla="*/ 6534915 w 12191994"/>
              <a:gd name="connsiteY29" fmla="*/ 1775152 h 3222560"/>
              <a:gd name="connsiteX30" fmla="*/ 6534915 w 12191994"/>
              <a:gd name="connsiteY30" fmla="*/ 1397649 h 3222560"/>
              <a:gd name="connsiteX31" fmla="*/ 7281364 w 12191994"/>
              <a:gd name="connsiteY31" fmla="*/ 1397649 h 3222560"/>
              <a:gd name="connsiteX32" fmla="*/ 7281364 w 12191994"/>
              <a:gd name="connsiteY32" fmla="*/ 1700893 h 3222560"/>
              <a:gd name="connsiteX33" fmla="*/ 7522415 w 12191994"/>
              <a:gd name="connsiteY33" fmla="*/ 1700893 h 3222560"/>
              <a:gd name="connsiteX34" fmla="*/ 7522415 w 12191994"/>
              <a:gd name="connsiteY34" fmla="*/ 2036971 h 3222560"/>
              <a:gd name="connsiteX35" fmla="*/ 7706372 w 12191994"/>
              <a:gd name="connsiteY35" fmla="*/ 2083623 h 3222560"/>
              <a:gd name="connsiteX36" fmla="*/ 8948051 w 12191994"/>
              <a:gd name="connsiteY36" fmla="*/ 2280224 h 3222560"/>
              <a:gd name="connsiteX37" fmla="*/ 9245082 w 12191994"/>
              <a:gd name="connsiteY37" fmla="*/ 2262336 h 3222560"/>
              <a:gd name="connsiteX38" fmla="*/ 9245082 w 12191994"/>
              <a:gd name="connsiteY38" fmla="*/ 1427327 h 3222560"/>
              <a:gd name="connsiteX39" fmla="*/ 9243522 w 12191994"/>
              <a:gd name="connsiteY39" fmla="*/ 1427327 h 3222560"/>
              <a:gd name="connsiteX40" fmla="*/ 9243522 w 12191994"/>
              <a:gd name="connsiteY40" fmla="*/ 383853 h 3222560"/>
              <a:gd name="connsiteX41" fmla="*/ 9475235 w 12191994"/>
              <a:gd name="connsiteY41" fmla="*/ 383853 h 3222560"/>
              <a:gd name="connsiteX42" fmla="*/ 9475235 w 12191994"/>
              <a:gd name="connsiteY42" fmla="*/ 528868 h 3222560"/>
              <a:gd name="connsiteX43" fmla="*/ 9759816 w 12191994"/>
              <a:gd name="connsiteY43" fmla="*/ 528868 h 3222560"/>
              <a:gd name="connsiteX44" fmla="*/ 9759816 w 12191994"/>
              <a:gd name="connsiteY44" fmla="*/ 401737 h 3222560"/>
              <a:gd name="connsiteX45" fmla="*/ 9991529 w 12191994"/>
              <a:gd name="connsiteY45" fmla="*/ 401737 h 3222560"/>
              <a:gd name="connsiteX46" fmla="*/ 9991529 w 12191994"/>
              <a:gd name="connsiteY46" fmla="*/ 528868 h 3222560"/>
              <a:gd name="connsiteX47" fmla="*/ 9991530 w 12191994"/>
              <a:gd name="connsiteY47" fmla="*/ 528868 h 3222560"/>
              <a:gd name="connsiteX48" fmla="*/ 9991530 w 12191994"/>
              <a:gd name="connsiteY48" fmla="*/ 2217382 h 3222560"/>
              <a:gd name="connsiteX49" fmla="*/ 10707555 w 12191994"/>
              <a:gd name="connsiteY49" fmla="*/ 2174260 h 3222560"/>
              <a:gd name="connsiteX50" fmla="*/ 10707555 w 12191994"/>
              <a:gd name="connsiteY50" fmla="*/ 1633245 h 3222560"/>
              <a:gd name="connsiteX51" fmla="*/ 10705995 w 12191994"/>
              <a:gd name="connsiteY51" fmla="*/ 1633245 h 3222560"/>
              <a:gd name="connsiteX52" fmla="*/ 10705995 w 12191994"/>
              <a:gd name="connsiteY52" fmla="*/ 589771 h 3222560"/>
              <a:gd name="connsiteX53" fmla="*/ 10937708 w 12191994"/>
              <a:gd name="connsiteY53" fmla="*/ 589771 h 3222560"/>
              <a:gd name="connsiteX54" fmla="*/ 10937708 w 12191994"/>
              <a:gd name="connsiteY54" fmla="*/ 734786 h 3222560"/>
              <a:gd name="connsiteX55" fmla="*/ 11222289 w 12191994"/>
              <a:gd name="connsiteY55" fmla="*/ 734786 h 3222560"/>
              <a:gd name="connsiteX56" fmla="*/ 11222289 w 12191994"/>
              <a:gd name="connsiteY56" fmla="*/ 607655 h 3222560"/>
              <a:gd name="connsiteX57" fmla="*/ 11454002 w 12191994"/>
              <a:gd name="connsiteY57" fmla="*/ 607655 h 3222560"/>
              <a:gd name="connsiteX58" fmla="*/ 11454002 w 12191994"/>
              <a:gd name="connsiteY58" fmla="*/ 734786 h 3222560"/>
              <a:gd name="connsiteX59" fmla="*/ 11454003 w 12191994"/>
              <a:gd name="connsiteY59" fmla="*/ 734786 h 3222560"/>
              <a:gd name="connsiteX60" fmla="*/ 11454003 w 12191994"/>
              <a:gd name="connsiteY60" fmla="*/ 2129306 h 3222560"/>
              <a:gd name="connsiteX61" fmla="*/ 12191994 w 12191994"/>
              <a:gd name="connsiteY61" fmla="*/ 2084861 h 3222560"/>
              <a:gd name="connsiteX62" fmla="*/ 12191994 w 12191994"/>
              <a:gd name="connsiteY62" fmla="*/ 3222560 h 3222560"/>
              <a:gd name="connsiteX63" fmla="*/ 0 w 12191994"/>
              <a:gd name="connsiteY63" fmla="*/ 3222560 h 3222560"/>
              <a:gd name="connsiteX64" fmla="*/ 0 w 12191994"/>
              <a:gd name="connsiteY64" fmla="*/ 2732704 h 3222560"/>
              <a:gd name="connsiteX65" fmla="*/ 0 w 12191994"/>
              <a:gd name="connsiteY65" fmla="*/ 2084861 h 3222560"/>
              <a:gd name="connsiteX66" fmla="*/ 0 w 12191994"/>
              <a:gd name="connsiteY66" fmla="*/ 875912 h 3222560"/>
              <a:gd name="connsiteX67" fmla="*/ 102630 w 12191994"/>
              <a:gd name="connsiteY67" fmla="*/ 875912 h 3222560"/>
              <a:gd name="connsiteX68" fmla="*/ 102630 w 12191994"/>
              <a:gd name="connsiteY68" fmla="*/ 689299 h 3222560"/>
              <a:gd name="connsiteX69" fmla="*/ 643809 w 12191994"/>
              <a:gd name="connsiteY69" fmla="*/ 689299 h 3222560"/>
              <a:gd name="connsiteX70" fmla="*/ 643809 w 12191994"/>
              <a:gd name="connsiteY70" fmla="*/ 875912 h 3222560"/>
              <a:gd name="connsiteX71" fmla="*/ 746448 w 12191994"/>
              <a:gd name="connsiteY71" fmla="*/ 875912 h 3222560"/>
              <a:gd name="connsiteX72" fmla="*/ 746448 w 12191994"/>
              <a:gd name="connsiteY72" fmla="*/ 1326114 h 3222560"/>
              <a:gd name="connsiteX73" fmla="*/ 1410674 w 12191994"/>
              <a:gd name="connsiteY73" fmla="*/ 1326114 h 3222560"/>
              <a:gd name="connsiteX74" fmla="*/ 1410674 w 12191994"/>
              <a:gd name="connsiteY74" fmla="*/ 1960295 h 3222560"/>
              <a:gd name="connsiteX75" fmla="*/ 1415722 w 12191994"/>
              <a:gd name="connsiteY75" fmla="*/ 1959615 h 3222560"/>
              <a:gd name="connsiteX76" fmla="*/ 1849395 w 12191994"/>
              <a:gd name="connsiteY76" fmla="*/ 1888316 h 3222560"/>
              <a:gd name="connsiteX77" fmla="*/ 2037183 w 12191994"/>
              <a:gd name="connsiteY77" fmla="*/ 1854481 h 3222560"/>
              <a:gd name="connsiteX78" fmla="*/ 2037183 w 12191994"/>
              <a:gd name="connsiteY78" fmla="*/ 397718 h 3222560"/>
              <a:gd name="connsiteX79" fmla="*/ 2310880 w 12191994"/>
              <a:gd name="connsiteY79" fmla="*/ 397718 h 3222560"/>
              <a:gd name="connsiteX80" fmla="*/ 2310880 w 12191994"/>
              <a:gd name="connsiteY80" fmla="*/ 135682 h 3222560"/>
              <a:gd name="connsiteX81" fmla="*/ 2474167 w 12191994"/>
              <a:gd name="connsiteY81" fmla="*/ 135682 h 32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191994" h="3222560">
                <a:moveTo>
                  <a:pt x="2474167" y="0"/>
                </a:moveTo>
                <a:lnTo>
                  <a:pt x="2894043" y="0"/>
                </a:lnTo>
                <a:lnTo>
                  <a:pt x="2894043" y="135682"/>
                </a:lnTo>
                <a:lnTo>
                  <a:pt x="3057328" y="135682"/>
                </a:lnTo>
                <a:lnTo>
                  <a:pt x="3057328" y="397718"/>
                </a:lnTo>
                <a:lnTo>
                  <a:pt x="3331028" y="397718"/>
                </a:lnTo>
                <a:lnTo>
                  <a:pt x="3331028" y="1101013"/>
                </a:lnTo>
                <a:lnTo>
                  <a:pt x="3648266" y="1101013"/>
                </a:lnTo>
                <a:lnTo>
                  <a:pt x="3648266" y="836258"/>
                </a:lnTo>
                <a:lnTo>
                  <a:pt x="4164562" y="836258"/>
                </a:lnTo>
                <a:lnTo>
                  <a:pt x="4164562" y="657419"/>
                </a:lnTo>
                <a:lnTo>
                  <a:pt x="4396273" y="657419"/>
                </a:lnTo>
                <a:lnTo>
                  <a:pt x="4396273" y="1496425"/>
                </a:lnTo>
                <a:lnTo>
                  <a:pt x="4643639" y="1481188"/>
                </a:lnTo>
                <a:lnTo>
                  <a:pt x="4872131" y="1476168"/>
                </a:lnTo>
                <a:lnTo>
                  <a:pt x="4872131" y="1397649"/>
                </a:lnTo>
                <a:lnTo>
                  <a:pt x="5159826" y="1397649"/>
                </a:lnTo>
                <a:lnTo>
                  <a:pt x="5159826" y="1179156"/>
                </a:lnTo>
                <a:lnTo>
                  <a:pt x="5265966" y="1179156"/>
                </a:lnTo>
                <a:lnTo>
                  <a:pt x="5265966" y="491801"/>
                </a:lnTo>
                <a:lnTo>
                  <a:pt x="5361885" y="491801"/>
                </a:lnTo>
                <a:lnTo>
                  <a:pt x="5361885" y="135682"/>
                </a:lnTo>
                <a:lnTo>
                  <a:pt x="5708481" y="135682"/>
                </a:lnTo>
                <a:lnTo>
                  <a:pt x="5708481" y="491801"/>
                </a:lnTo>
                <a:lnTo>
                  <a:pt x="5797029" y="491801"/>
                </a:lnTo>
                <a:lnTo>
                  <a:pt x="5797029" y="1179156"/>
                </a:lnTo>
                <a:lnTo>
                  <a:pt x="5906274" y="1179156"/>
                </a:lnTo>
                <a:lnTo>
                  <a:pt x="5906274" y="1622272"/>
                </a:lnTo>
                <a:lnTo>
                  <a:pt x="6278534" y="1708569"/>
                </a:lnTo>
                <a:lnTo>
                  <a:pt x="6534915" y="1775152"/>
                </a:lnTo>
                <a:lnTo>
                  <a:pt x="6534915" y="1397649"/>
                </a:lnTo>
                <a:lnTo>
                  <a:pt x="7281364" y="1397649"/>
                </a:lnTo>
                <a:lnTo>
                  <a:pt x="7281364" y="1700893"/>
                </a:lnTo>
                <a:lnTo>
                  <a:pt x="7522415" y="1700893"/>
                </a:lnTo>
                <a:lnTo>
                  <a:pt x="7522415" y="2036971"/>
                </a:lnTo>
                <a:lnTo>
                  <a:pt x="7706372" y="2083623"/>
                </a:lnTo>
                <a:cubicBezTo>
                  <a:pt x="8124952" y="2183794"/>
                  <a:pt x="8540475" y="2261370"/>
                  <a:pt x="8948051" y="2280224"/>
                </a:cubicBezTo>
                <a:lnTo>
                  <a:pt x="9245082" y="2262336"/>
                </a:lnTo>
                <a:lnTo>
                  <a:pt x="9245082" y="1427327"/>
                </a:lnTo>
                <a:lnTo>
                  <a:pt x="9243522" y="1427327"/>
                </a:lnTo>
                <a:lnTo>
                  <a:pt x="9243522" y="383853"/>
                </a:lnTo>
                <a:lnTo>
                  <a:pt x="9475235" y="383853"/>
                </a:lnTo>
                <a:lnTo>
                  <a:pt x="9475235" y="528868"/>
                </a:lnTo>
                <a:lnTo>
                  <a:pt x="9759816" y="528868"/>
                </a:lnTo>
                <a:lnTo>
                  <a:pt x="9759816" y="401737"/>
                </a:lnTo>
                <a:lnTo>
                  <a:pt x="9991529" y="401737"/>
                </a:lnTo>
                <a:lnTo>
                  <a:pt x="9991529" y="528868"/>
                </a:lnTo>
                <a:lnTo>
                  <a:pt x="9991530" y="528868"/>
                </a:lnTo>
                <a:lnTo>
                  <a:pt x="9991530" y="2217382"/>
                </a:lnTo>
                <a:lnTo>
                  <a:pt x="10707555" y="2174260"/>
                </a:lnTo>
                <a:lnTo>
                  <a:pt x="10707555" y="1633245"/>
                </a:lnTo>
                <a:lnTo>
                  <a:pt x="10705995" y="1633245"/>
                </a:lnTo>
                <a:lnTo>
                  <a:pt x="10705995" y="589771"/>
                </a:lnTo>
                <a:lnTo>
                  <a:pt x="10937708" y="589771"/>
                </a:lnTo>
                <a:lnTo>
                  <a:pt x="10937708" y="734786"/>
                </a:lnTo>
                <a:lnTo>
                  <a:pt x="11222289" y="734786"/>
                </a:lnTo>
                <a:lnTo>
                  <a:pt x="11222289" y="607655"/>
                </a:lnTo>
                <a:lnTo>
                  <a:pt x="11454002" y="607655"/>
                </a:lnTo>
                <a:lnTo>
                  <a:pt x="11454002" y="734786"/>
                </a:lnTo>
                <a:lnTo>
                  <a:pt x="11454003" y="734786"/>
                </a:lnTo>
                <a:lnTo>
                  <a:pt x="11454003" y="2129306"/>
                </a:lnTo>
                <a:lnTo>
                  <a:pt x="12191994" y="2084861"/>
                </a:lnTo>
                <a:lnTo>
                  <a:pt x="12191994" y="3222560"/>
                </a:lnTo>
                <a:lnTo>
                  <a:pt x="0" y="3222560"/>
                </a:lnTo>
                <a:lnTo>
                  <a:pt x="0" y="2732704"/>
                </a:lnTo>
                <a:lnTo>
                  <a:pt x="0" y="2084861"/>
                </a:lnTo>
                <a:lnTo>
                  <a:pt x="0" y="875912"/>
                </a:lnTo>
                <a:lnTo>
                  <a:pt x="102630" y="875912"/>
                </a:lnTo>
                <a:lnTo>
                  <a:pt x="102630" y="689299"/>
                </a:lnTo>
                <a:lnTo>
                  <a:pt x="643809" y="689299"/>
                </a:lnTo>
                <a:lnTo>
                  <a:pt x="643809" y="875912"/>
                </a:lnTo>
                <a:lnTo>
                  <a:pt x="746448" y="875912"/>
                </a:lnTo>
                <a:lnTo>
                  <a:pt x="746448" y="1326114"/>
                </a:lnTo>
                <a:lnTo>
                  <a:pt x="1410674" y="1326114"/>
                </a:lnTo>
                <a:lnTo>
                  <a:pt x="1410674" y="1960295"/>
                </a:lnTo>
                <a:lnTo>
                  <a:pt x="1415722" y="1959615"/>
                </a:lnTo>
                <a:cubicBezTo>
                  <a:pt x="1560360" y="1937527"/>
                  <a:pt x="1704905" y="1913486"/>
                  <a:pt x="1849395" y="1888316"/>
                </a:cubicBezTo>
                <a:lnTo>
                  <a:pt x="2037183" y="1854481"/>
                </a:lnTo>
                <a:lnTo>
                  <a:pt x="2037183" y="397718"/>
                </a:lnTo>
                <a:lnTo>
                  <a:pt x="2310880" y="397718"/>
                </a:lnTo>
                <a:lnTo>
                  <a:pt x="2310880" y="135682"/>
                </a:lnTo>
                <a:lnTo>
                  <a:pt x="2474167" y="135682"/>
                </a:lnTo>
                <a:close/>
              </a:path>
            </a:pathLst>
          </a:custGeom>
          <a:blipFill dpi="0" rotWithShape="1">
            <a:blip r:embed="rId3">
              <a:extLst>
                <a:ext uri="{28A0092B-C50C-407E-A947-70E740481C1C}">
                  <a14:useLocalDpi xmlns:a14="http://schemas.microsoft.com/office/drawing/2010/main" val="0"/>
                </a:ext>
              </a:extLst>
            </a:blip>
            <a:srcRect/>
            <a:stretch>
              <a:fillRect l="-3204" t="-71052" r="-2160" b="-9459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 name="TextBox 196">
            <a:extLst>
              <a:ext uri="{FF2B5EF4-FFF2-40B4-BE49-F238E27FC236}">
                <a16:creationId xmlns:a16="http://schemas.microsoft.com/office/drawing/2014/main" id="{C9FFCA79-369D-CDF0-0ECB-4C8D936765C4}"/>
              </a:ext>
            </a:extLst>
          </p:cNvPr>
          <p:cNvSpPr txBox="1"/>
          <p:nvPr/>
        </p:nvSpPr>
        <p:spPr>
          <a:xfrm>
            <a:off x="302795" y="2119515"/>
            <a:ext cx="11281750" cy="707886"/>
          </a:xfrm>
          <a:prstGeom prst="rect">
            <a:avLst/>
          </a:prstGeom>
          <a:noFill/>
        </p:spPr>
        <p:txBody>
          <a:bodyPr wrap="square">
            <a:spAutoFit/>
          </a:bodyPr>
          <a:lstStyle/>
          <a:p>
            <a:r>
              <a:rPr kumimoji="0" lang="en-US" sz="4000" b="1" i="0" u="none" strike="noStrike" kern="1200" cap="none" spc="0" normalizeH="0" baseline="0" noProof="0" dirty="0">
                <a:ln>
                  <a:noFill/>
                </a:ln>
                <a:effectLst/>
                <a:uLnTx/>
                <a:uFillTx/>
                <a:latin typeface="Arial Black" panose="020B0A04020102020204" pitchFamily="34" charset="0"/>
                <a:ea typeface="+mj-ea"/>
                <a:cs typeface="+mj-cs"/>
              </a:rPr>
              <a:t>Cannabis CORE </a:t>
            </a:r>
            <a:r>
              <a:rPr kumimoji="0" lang="en-US" sz="4000" b="1" i="0" u="none" strike="noStrike" kern="1200" cap="none" spc="0" normalizeH="0" baseline="0" noProof="0" dirty="0" err="1">
                <a:ln>
                  <a:noFill/>
                </a:ln>
                <a:effectLst/>
                <a:uLnTx/>
                <a:uFillTx/>
                <a:latin typeface="Arial Black" panose="020B0A04020102020204" pitchFamily="34" charset="0"/>
                <a:ea typeface="+mj-ea"/>
                <a:cs typeface="+mj-cs"/>
              </a:rPr>
              <a:t>Careholders</a:t>
            </a:r>
            <a:r>
              <a:rPr kumimoji="0" lang="en-US" sz="4000" b="1" i="0" u="none" strike="noStrike" kern="1200" cap="none" spc="0" normalizeH="0" baseline="0" noProof="0" dirty="0">
                <a:ln>
                  <a:noFill/>
                </a:ln>
                <a:effectLst/>
                <a:uLnTx/>
                <a:uFillTx/>
                <a:latin typeface="Arial Black" panose="020B0A04020102020204" pitchFamily="34" charset="0"/>
                <a:ea typeface="+mj-ea"/>
                <a:cs typeface="+mj-cs"/>
              </a:rPr>
              <a:t> Meeting </a:t>
            </a:r>
            <a:endParaRPr lang="en-US" sz="4000" b="1" dirty="0">
              <a:latin typeface="Arial Black" panose="020B0A04020102020204" pitchFamily="34" charset="0"/>
            </a:endParaRPr>
          </a:p>
        </p:txBody>
      </p:sp>
      <p:sp>
        <p:nvSpPr>
          <p:cNvPr id="32" name="Freeform: Shape 31">
            <a:extLst>
              <a:ext uri="{FF2B5EF4-FFF2-40B4-BE49-F238E27FC236}">
                <a16:creationId xmlns:a16="http://schemas.microsoft.com/office/drawing/2014/main" id="{9E90A2A3-55B5-1B34-4483-7DC51CFB19F7}"/>
              </a:ext>
            </a:extLst>
          </p:cNvPr>
          <p:cNvSpPr/>
          <p:nvPr/>
        </p:nvSpPr>
        <p:spPr>
          <a:xfrm>
            <a:off x="9525738" y="4314804"/>
            <a:ext cx="1848084" cy="1544288"/>
          </a:xfrm>
          <a:custGeom>
            <a:avLst/>
            <a:gdLst>
              <a:gd name="connsiteX0" fmla="*/ 1451231 w 1848084"/>
              <a:gd name="connsiteY0" fmla="*/ 1059994 h 1544288"/>
              <a:gd name="connsiteX1" fmla="*/ 1848084 w 1848084"/>
              <a:gd name="connsiteY1" fmla="*/ 1059994 h 1544288"/>
              <a:gd name="connsiteX2" fmla="*/ 1848084 w 1848084"/>
              <a:gd name="connsiteY2" fmla="*/ 1460778 h 1544288"/>
              <a:gd name="connsiteX3" fmla="*/ 1451231 w 1848084"/>
              <a:gd name="connsiteY3" fmla="*/ 1460778 h 1544288"/>
              <a:gd name="connsiteX4" fmla="*/ 0 w 1848084"/>
              <a:gd name="connsiteY4" fmla="*/ 1020523 h 1544288"/>
              <a:gd name="connsiteX5" fmla="*/ 396853 w 1848084"/>
              <a:gd name="connsiteY5" fmla="*/ 1020523 h 1544288"/>
              <a:gd name="connsiteX6" fmla="*/ 396853 w 1848084"/>
              <a:gd name="connsiteY6" fmla="*/ 1544288 h 1544288"/>
              <a:gd name="connsiteX7" fmla="*/ 0 w 1848084"/>
              <a:gd name="connsiteY7" fmla="*/ 1544288 h 1544288"/>
              <a:gd name="connsiteX8" fmla="*/ 1451231 w 1848084"/>
              <a:gd name="connsiteY8" fmla="*/ 543428 h 1544288"/>
              <a:gd name="connsiteX9" fmla="*/ 1848084 w 1848084"/>
              <a:gd name="connsiteY9" fmla="*/ 543428 h 1544288"/>
              <a:gd name="connsiteX10" fmla="*/ 1848084 w 1848084"/>
              <a:gd name="connsiteY10" fmla="*/ 944212 h 1544288"/>
              <a:gd name="connsiteX11" fmla="*/ 1451231 w 1848084"/>
              <a:gd name="connsiteY11" fmla="*/ 944212 h 1544288"/>
              <a:gd name="connsiteX12" fmla="*/ 0 w 1848084"/>
              <a:gd name="connsiteY12" fmla="*/ 408151 h 1544288"/>
              <a:gd name="connsiteX13" fmla="*/ 396853 w 1848084"/>
              <a:gd name="connsiteY13" fmla="*/ 408151 h 1544288"/>
              <a:gd name="connsiteX14" fmla="*/ 396853 w 1848084"/>
              <a:gd name="connsiteY14" fmla="*/ 931916 h 1544288"/>
              <a:gd name="connsiteX15" fmla="*/ 0 w 1848084"/>
              <a:gd name="connsiteY15" fmla="*/ 931916 h 1544288"/>
              <a:gd name="connsiteX16" fmla="*/ 1603947 w 1848084"/>
              <a:gd name="connsiteY16" fmla="*/ 159918 h 1544288"/>
              <a:gd name="connsiteX17" fmla="*/ 1695367 w 1848084"/>
              <a:gd name="connsiteY17" fmla="*/ 159918 h 1544288"/>
              <a:gd name="connsiteX18" fmla="*/ 1695367 w 1848084"/>
              <a:gd name="connsiteY18" fmla="*/ 479462 h 1544288"/>
              <a:gd name="connsiteX19" fmla="*/ 1603947 w 1848084"/>
              <a:gd name="connsiteY19" fmla="*/ 479462 h 1544288"/>
              <a:gd name="connsiteX20" fmla="*/ 1756663 w 1848084"/>
              <a:gd name="connsiteY20" fmla="*/ 159772 h 1544288"/>
              <a:gd name="connsiteX21" fmla="*/ 1848083 w 1848084"/>
              <a:gd name="connsiteY21" fmla="*/ 159772 h 1544288"/>
              <a:gd name="connsiteX22" fmla="*/ 1848083 w 1848084"/>
              <a:gd name="connsiteY22" fmla="*/ 479316 h 1544288"/>
              <a:gd name="connsiteX23" fmla="*/ 1756663 w 1848084"/>
              <a:gd name="connsiteY23" fmla="*/ 479316 h 1544288"/>
              <a:gd name="connsiteX24" fmla="*/ 1451231 w 1848084"/>
              <a:gd name="connsiteY24" fmla="*/ 159772 h 1544288"/>
              <a:gd name="connsiteX25" fmla="*/ 1542651 w 1848084"/>
              <a:gd name="connsiteY25" fmla="*/ 159772 h 1544288"/>
              <a:gd name="connsiteX26" fmla="*/ 1542651 w 1848084"/>
              <a:gd name="connsiteY26" fmla="*/ 479316 h 1544288"/>
              <a:gd name="connsiteX27" fmla="*/ 1451231 w 1848084"/>
              <a:gd name="connsiteY27" fmla="*/ 479316 h 1544288"/>
              <a:gd name="connsiteX28" fmla="*/ 152716 w 1848084"/>
              <a:gd name="connsiteY28" fmla="*/ 146 h 1544288"/>
              <a:gd name="connsiteX29" fmla="*/ 244136 w 1848084"/>
              <a:gd name="connsiteY29" fmla="*/ 146 h 1544288"/>
              <a:gd name="connsiteX30" fmla="*/ 244136 w 1848084"/>
              <a:gd name="connsiteY30" fmla="*/ 319690 h 1544288"/>
              <a:gd name="connsiteX31" fmla="*/ 152716 w 1848084"/>
              <a:gd name="connsiteY31" fmla="*/ 319690 h 1544288"/>
              <a:gd name="connsiteX32" fmla="*/ 305432 w 1848084"/>
              <a:gd name="connsiteY32" fmla="*/ 0 h 1544288"/>
              <a:gd name="connsiteX33" fmla="*/ 396852 w 1848084"/>
              <a:gd name="connsiteY33" fmla="*/ 0 h 1544288"/>
              <a:gd name="connsiteX34" fmla="*/ 396852 w 1848084"/>
              <a:gd name="connsiteY34" fmla="*/ 319544 h 1544288"/>
              <a:gd name="connsiteX35" fmla="*/ 305432 w 1848084"/>
              <a:gd name="connsiteY35" fmla="*/ 319544 h 1544288"/>
              <a:gd name="connsiteX36" fmla="*/ 0 w 1848084"/>
              <a:gd name="connsiteY36" fmla="*/ 0 h 1544288"/>
              <a:gd name="connsiteX37" fmla="*/ 91420 w 1848084"/>
              <a:gd name="connsiteY37" fmla="*/ 0 h 1544288"/>
              <a:gd name="connsiteX38" fmla="*/ 91420 w 1848084"/>
              <a:gd name="connsiteY38" fmla="*/ 319544 h 1544288"/>
              <a:gd name="connsiteX39" fmla="*/ 0 w 1848084"/>
              <a:gd name="connsiteY39" fmla="*/ 319544 h 154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48084" h="1544288">
                <a:moveTo>
                  <a:pt x="1451231" y="1059994"/>
                </a:moveTo>
                <a:lnTo>
                  <a:pt x="1848084" y="1059994"/>
                </a:lnTo>
                <a:lnTo>
                  <a:pt x="1848084" y="1460778"/>
                </a:lnTo>
                <a:lnTo>
                  <a:pt x="1451231" y="1460778"/>
                </a:lnTo>
                <a:close/>
                <a:moveTo>
                  <a:pt x="0" y="1020523"/>
                </a:moveTo>
                <a:lnTo>
                  <a:pt x="396853" y="1020523"/>
                </a:lnTo>
                <a:lnTo>
                  <a:pt x="396853" y="1544288"/>
                </a:lnTo>
                <a:lnTo>
                  <a:pt x="0" y="1544288"/>
                </a:lnTo>
                <a:close/>
                <a:moveTo>
                  <a:pt x="1451231" y="543428"/>
                </a:moveTo>
                <a:lnTo>
                  <a:pt x="1848084" y="543428"/>
                </a:lnTo>
                <a:lnTo>
                  <a:pt x="1848084" y="944212"/>
                </a:lnTo>
                <a:lnTo>
                  <a:pt x="1451231" y="944212"/>
                </a:lnTo>
                <a:close/>
                <a:moveTo>
                  <a:pt x="0" y="408151"/>
                </a:moveTo>
                <a:lnTo>
                  <a:pt x="396853" y="408151"/>
                </a:lnTo>
                <a:lnTo>
                  <a:pt x="396853" y="931916"/>
                </a:lnTo>
                <a:lnTo>
                  <a:pt x="0" y="931916"/>
                </a:lnTo>
                <a:close/>
                <a:moveTo>
                  <a:pt x="1603947" y="159918"/>
                </a:moveTo>
                <a:lnTo>
                  <a:pt x="1695367" y="159918"/>
                </a:lnTo>
                <a:lnTo>
                  <a:pt x="1695367" y="479462"/>
                </a:lnTo>
                <a:lnTo>
                  <a:pt x="1603947" y="479462"/>
                </a:lnTo>
                <a:close/>
                <a:moveTo>
                  <a:pt x="1756663" y="159772"/>
                </a:moveTo>
                <a:lnTo>
                  <a:pt x="1848083" y="159772"/>
                </a:lnTo>
                <a:lnTo>
                  <a:pt x="1848083" y="479316"/>
                </a:lnTo>
                <a:lnTo>
                  <a:pt x="1756663" y="479316"/>
                </a:lnTo>
                <a:close/>
                <a:moveTo>
                  <a:pt x="1451231" y="159772"/>
                </a:moveTo>
                <a:lnTo>
                  <a:pt x="1542651" y="159772"/>
                </a:lnTo>
                <a:lnTo>
                  <a:pt x="1542651" y="479316"/>
                </a:lnTo>
                <a:lnTo>
                  <a:pt x="1451231" y="479316"/>
                </a:lnTo>
                <a:close/>
                <a:moveTo>
                  <a:pt x="152716" y="146"/>
                </a:moveTo>
                <a:lnTo>
                  <a:pt x="244136" y="146"/>
                </a:lnTo>
                <a:lnTo>
                  <a:pt x="244136" y="319690"/>
                </a:lnTo>
                <a:lnTo>
                  <a:pt x="152716" y="319690"/>
                </a:lnTo>
                <a:close/>
                <a:moveTo>
                  <a:pt x="305432" y="0"/>
                </a:moveTo>
                <a:lnTo>
                  <a:pt x="396852" y="0"/>
                </a:lnTo>
                <a:lnTo>
                  <a:pt x="396852" y="319544"/>
                </a:lnTo>
                <a:lnTo>
                  <a:pt x="305432" y="319544"/>
                </a:lnTo>
                <a:close/>
                <a:moveTo>
                  <a:pt x="0" y="0"/>
                </a:moveTo>
                <a:lnTo>
                  <a:pt x="91420" y="0"/>
                </a:lnTo>
                <a:lnTo>
                  <a:pt x="91420" y="319544"/>
                </a:lnTo>
                <a:lnTo>
                  <a:pt x="0" y="319544"/>
                </a:lnTo>
                <a:close/>
              </a:path>
            </a:pathLst>
          </a:custGeom>
          <a:solidFill>
            <a:srgbClr val="E4BB6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B7AFE588-C54A-13F8-AEF8-A1346542B343}"/>
              </a:ext>
            </a:extLst>
          </p:cNvPr>
          <p:cNvSpPr txBox="1"/>
          <p:nvPr/>
        </p:nvSpPr>
        <p:spPr>
          <a:xfrm>
            <a:off x="302795" y="480479"/>
            <a:ext cx="515954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Prepared by the Office of Cannabis Management</a:t>
            </a:r>
          </a:p>
          <a:p>
            <a:r>
              <a:rPr lang="en-US" sz="1400" dirty="0">
                <a:latin typeface="Arial"/>
                <a:cs typeface="Arial"/>
              </a:rPr>
              <a:t>CORE </a:t>
            </a:r>
            <a:r>
              <a:rPr lang="en-US" sz="1400" dirty="0" err="1">
                <a:latin typeface="Arial"/>
                <a:cs typeface="Arial"/>
              </a:rPr>
              <a:t>Careholders</a:t>
            </a:r>
            <a:r>
              <a:rPr lang="en-US" sz="1400" dirty="0">
                <a:latin typeface="Arial"/>
                <a:cs typeface="Arial"/>
              </a:rPr>
              <a:t> Meeting 2:30pm-5:00pm</a:t>
            </a:r>
            <a:endParaRPr lang="en-US" sz="1400" dirty="0">
              <a:latin typeface="Arial" panose="020B0604020202020204" pitchFamily="34" charset="0"/>
              <a:cs typeface="Arial" panose="020B0604020202020204" pitchFamily="34" charset="0"/>
            </a:endParaRPr>
          </a:p>
          <a:p>
            <a:r>
              <a:rPr lang="en-US" sz="1400" dirty="0">
                <a:latin typeface="Arial"/>
                <a:cs typeface="Arial"/>
              </a:rPr>
              <a:t>September 25, 2025</a:t>
            </a:r>
          </a:p>
        </p:txBody>
      </p:sp>
      <p:pic>
        <p:nvPicPr>
          <p:cNvPr id="4" name="Picture 3">
            <a:extLst>
              <a:ext uri="{FF2B5EF4-FFF2-40B4-BE49-F238E27FC236}">
                <a16:creationId xmlns:a16="http://schemas.microsoft.com/office/drawing/2014/main" id="{A81CB430-D4CF-34FF-7587-49C7E87C459D}"/>
              </a:ext>
            </a:extLst>
          </p:cNvPr>
          <p:cNvPicPr>
            <a:picLocks noChangeAspect="1"/>
          </p:cNvPicPr>
          <p:nvPr/>
        </p:nvPicPr>
        <p:blipFill>
          <a:blip r:embed="rId4"/>
          <a:stretch>
            <a:fillRect/>
          </a:stretch>
        </p:blipFill>
        <p:spPr>
          <a:xfrm>
            <a:off x="9525738" y="344495"/>
            <a:ext cx="2288840" cy="883223"/>
          </a:xfrm>
          <a:prstGeom prst="rect">
            <a:avLst/>
          </a:prstGeom>
        </p:spPr>
      </p:pic>
    </p:spTree>
    <p:extLst>
      <p:ext uri="{BB962C8B-B14F-4D97-AF65-F5344CB8AC3E}">
        <p14:creationId xmlns:p14="http://schemas.microsoft.com/office/powerpoint/2010/main" val="206787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25A75-C543-DE62-B45C-95B511251DB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BA4E476-6E90-A924-137D-F2BC268D035C}"/>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9F2BF2AE-A972-0492-E121-449C6C9F3A13}"/>
              </a:ext>
            </a:extLst>
          </p:cNvPr>
          <p:cNvSpPr/>
          <p:nvPr/>
        </p:nvSpPr>
        <p:spPr>
          <a:xfrm>
            <a:off x="1155987" y="520825"/>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lvl="0" algn="l"/>
            <a:endParaRPr lang="en-US" dirty="0"/>
          </a:p>
        </p:txBody>
      </p:sp>
      <p:pic>
        <p:nvPicPr>
          <p:cNvPr id="3" name="Picture 2" descr="A black background with a black circle and a leaf in the middle&#10;&#10;Description automatically generated">
            <a:extLst>
              <a:ext uri="{FF2B5EF4-FFF2-40B4-BE49-F238E27FC236}">
                <a16:creationId xmlns:a16="http://schemas.microsoft.com/office/drawing/2014/main" id="{54F2E470-A5A4-9FC7-17BD-8EBD14DA890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29261" y="4606988"/>
            <a:ext cx="2084744" cy="2431526"/>
          </a:xfrm>
          <a:prstGeom prst="rect">
            <a:avLst/>
          </a:prstGeom>
        </p:spPr>
      </p:pic>
      <p:sp>
        <p:nvSpPr>
          <p:cNvPr id="12" name="TextBox 11">
            <a:extLst>
              <a:ext uri="{FF2B5EF4-FFF2-40B4-BE49-F238E27FC236}">
                <a16:creationId xmlns:a16="http://schemas.microsoft.com/office/drawing/2014/main" id="{9420ED26-96B4-739F-7945-E300DBFE5C11}"/>
              </a:ext>
            </a:extLst>
          </p:cNvPr>
          <p:cNvSpPr txBox="1"/>
          <p:nvPr/>
        </p:nvSpPr>
        <p:spPr>
          <a:xfrm>
            <a:off x="1771649" y="870965"/>
            <a:ext cx="5991225" cy="523220"/>
          </a:xfrm>
          <a:prstGeom prst="rect">
            <a:avLst/>
          </a:prstGeom>
          <a:noFill/>
        </p:spPr>
        <p:txBody>
          <a:bodyPr wrap="square" rtlCol="0">
            <a:spAutoFit/>
          </a:bodyPr>
          <a:lstStyle/>
          <a:p>
            <a:r>
              <a:rPr lang="en-US" sz="2800" b="1" dirty="0"/>
              <a:t>FY25 Grant Award – Tier Structure</a:t>
            </a:r>
          </a:p>
        </p:txBody>
      </p:sp>
      <p:grpSp>
        <p:nvGrpSpPr>
          <p:cNvPr id="7" name="Group 6">
            <a:extLst>
              <a:ext uri="{FF2B5EF4-FFF2-40B4-BE49-F238E27FC236}">
                <a16:creationId xmlns:a16="http://schemas.microsoft.com/office/drawing/2014/main" id="{26002EDA-4E0C-70ED-6C67-26271B03605B}"/>
              </a:ext>
            </a:extLst>
          </p:cNvPr>
          <p:cNvGrpSpPr/>
          <p:nvPr/>
        </p:nvGrpSpPr>
        <p:grpSpPr>
          <a:xfrm>
            <a:off x="2397884" y="1608372"/>
            <a:ext cx="7131377" cy="1330389"/>
            <a:chOff x="0" y="0"/>
            <a:chExt cx="7131377" cy="1833513"/>
          </a:xfrm>
          <a:solidFill>
            <a:schemeClr val="accent6">
              <a:lumMod val="50000"/>
            </a:schemeClr>
          </a:solidFill>
        </p:grpSpPr>
        <p:sp>
          <p:nvSpPr>
            <p:cNvPr id="8" name="Rectangle: Rounded Corners 7">
              <a:extLst>
                <a:ext uri="{FF2B5EF4-FFF2-40B4-BE49-F238E27FC236}">
                  <a16:creationId xmlns:a16="http://schemas.microsoft.com/office/drawing/2014/main" id="{8AD867D0-C72B-67BE-8290-F502C260537A}"/>
                </a:ext>
              </a:extLst>
            </p:cNvPr>
            <p:cNvSpPr/>
            <p:nvPr/>
          </p:nvSpPr>
          <p:spPr>
            <a:xfrm>
              <a:off x="0" y="0"/>
              <a:ext cx="7131377" cy="1833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1747CB2B-6750-6C75-5FE0-206D7235518D}"/>
                </a:ext>
              </a:extLst>
            </p:cNvPr>
            <p:cNvSpPr txBox="1"/>
            <p:nvPr/>
          </p:nvSpPr>
          <p:spPr>
            <a:xfrm>
              <a:off x="1609626" y="0"/>
              <a:ext cx="5521750" cy="18335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p>
            <a:p>
              <a:pPr marL="0" lvl="1" algn="l" defTabSz="1333500">
                <a:lnSpc>
                  <a:spcPct val="90000"/>
                </a:lnSpc>
                <a:spcBef>
                  <a:spcPct val="0"/>
                </a:spcBef>
                <a:spcAft>
                  <a:spcPct val="15000"/>
                </a:spcAft>
              </a:pPr>
              <a:endParaRPr lang="en-US" sz="3000" kern="1200" dirty="0"/>
            </a:p>
          </p:txBody>
        </p:sp>
      </p:grpSp>
      <p:sp>
        <p:nvSpPr>
          <p:cNvPr id="14" name="TextBox 13">
            <a:extLst>
              <a:ext uri="{FF2B5EF4-FFF2-40B4-BE49-F238E27FC236}">
                <a16:creationId xmlns:a16="http://schemas.microsoft.com/office/drawing/2014/main" id="{8C8109F5-5AFF-3910-591B-40D2E47B81A1}"/>
              </a:ext>
            </a:extLst>
          </p:cNvPr>
          <p:cNvSpPr txBox="1"/>
          <p:nvPr/>
        </p:nvSpPr>
        <p:spPr>
          <a:xfrm>
            <a:off x="4092966" y="1585367"/>
            <a:ext cx="4821362" cy="1446550"/>
          </a:xfrm>
          <a:prstGeom prst="rect">
            <a:avLst/>
          </a:prstGeom>
          <a:noFill/>
        </p:spPr>
        <p:txBody>
          <a:bodyPr wrap="square">
            <a:spAutoFit/>
          </a:bodyPr>
          <a:lstStyle/>
          <a:p>
            <a:pPr lvl="0" algn="l"/>
            <a:r>
              <a:rPr lang="en-US" sz="3200" dirty="0"/>
              <a:t>Tier 1</a:t>
            </a:r>
          </a:p>
          <a:p>
            <a:pPr marL="457200" indent="-457200">
              <a:buFont typeface="Arial" panose="020B0604020202020204" pitchFamily="34" charset="0"/>
              <a:buChar char="•"/>
            </a:pPr>
            <a:r>
              <a:rPr lang="en-US" sz="2800" dirty="0"/>
              <a:t>Applied for and/or received CUP</a:t>
            </a:r>
          </a:p>
        </p:txBody>
      </p:sp>
      <p:sp>
        <p:nvSpPr>
          <p:cNvPr id="15" name="Rectangle: Rounded Corners 14" descr="Inbox with solid fill">
            <a:extLst>
              <a:ext uri="{FF2B5EF4-FFF2-40B4-BE49-F238E27FC236}">
                <a16:creationId xmlns:a16="http://schemas.microsoft.com/office/drawing/2014/main" id="{1BD8EDF4-99CE-A19D-2E98-C44D4AEB0F53}"/>
              </a:ext>
            </a:extLst>
          </p:cNvPr>
          <p:cNvSpPr/>
          <p:nvPr/>
        </p:nvSpPr>
        <p:spPr>
          <a:xfrm>
            <a:off x="2564245" y="1793183"/>
            <a:ext cx="1055516" cy="977243"/>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16" name="Group 15">
            <a:extLst>
              <a:ext uri="{FF2B5EF4-FFF2-40B4-BE49-F238E27FC236}">
                <a16:creationId xmlns:a16="http://schemas.microsoft.com/office/drawing/2014/main" id="{E8E506C5-6447-4A4B-0CAA-5999A592E0CC}"/>
              </a:ext>
            </a:extLst>
          </p:cNvPr>
          <p:cNvGrpSpPr/>
          <p:nvPr/>
        </p:nvGrpSpPr>
        <p:grpSpPr>
          <a:xfrm>
            <a:off x="2397884" y="3126093"/>
            <a:ext cx="7131377" cy="1320477"/>
            <a:chOff x="0" y="0"/>
            <a:chExt cx="7131377" cy="1833513"/>
          </a:xfrm>
          <a:solidFill>
            <a:schemeClr val="accent6">
              <a:lumMod val="50000"/>
            </a:schemeClr>
          </a:solidFill>
        </p:grpSpPr>
        <p:sp>
          <p:nvSpPr>
            <p:cNvPr id="17" name="Rectangle: Rounded Corners 16">
              <a:extLst>
                <a:ext uri="{FF2B5EF4-FFF2-40B4-BE49-F238E27FC236}">
                  <a16:creationId xmlns:a16="http://schemas.microsoft.com/office/drawing/2014/main" id="{5F81AC02-8D46-C69A-2C49-7874BBD4C110}"/>
                </a:ext>
              </a:extLst>
            </p:cNvPr>
            <p:cNvSpPr/>
            <p:nvPr/>
          </p:nvSpPr>
          <p:spPr>
            <a:xfrm>
              <a:off x="0" y="0"/>
              <a:ext cx="7131377" cy="1833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C2ACB8FC-5C9A-0862-385A-CCB1EA176B22}"/>
                </a:ext>
              </a:extLst>
            </p:cNvPr>
            <p:cNvSpPr txBox="1"/>
            <p:nvPr/>
          </p:nvSpPr>
          <p:spPr>
            <a:xfrm>
              <a:off x="1609626" y="0"/>
              <a:ext cx="5521750" cy="18335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p>
            <a:p>
              <a:pPr marL="0" lvl="1" algn="l" defTabSz="1333500">
                <a:lnSpc>
                  <a:spcPct val="90000"/>
                </a:lnSpc>
                <a:spcBef>
                  <a:spcPct val="0"/>
                </a:spcBef>
                <a:spcAft>
                  <a:spcPct val="15000"/>
                </a:spcAft>
              </a:pPr>
              <a:endParaRPr lang="en-US" sz="3000" kern="1200" dirty="0"/>
            </a:p>
          </p:txBody>
        </p:sp>
      </p:grpSp>
      <p:sp>
        <p:nvSpPr>
          <p:cNvPr id="19" name="Rectangle: Rounded Corners 18" descr="Inbox with solid fill">
            <a:extLst>
              <a:ext uri="{FF2B5EF4-FFF2-40B4-BE49-F238E27FC236}">
                <a16:creationId xmlns:a16="http://schemas.microsoft.com/office/drawing/2014/main" id="{13BA76D9-235C-BE29-5B97-BB33D3CD92CA}"/>
              </a:ext>
            </a:extLst>
          </p:cNvPr>
          <p:cNvSpPr/>
          <p:nvPr/>
        </p:nvSpPr>
        <p:spPr>
          <a:xfrm>
            <a:off x="2529176" y="3256185"/>
            <a:ext cx="1172512" cy="1060292"/>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9BBA9A5F-9947-8FF8-1A96-E80BD4217CA0}"/>
              </a:ext>
            </a:extLst>
          </p:cNvPr>
          <p:cNvSpPr txBox="1"/>
          <p:nvPr/>
        </p:nvSpPr>
        <p:spPr>
          <a:xfrm>
            <a:off x="4182042" y="3091509"/>
            <a:ext cx="4954643" cy="1446550"/>
          </a:xfrm>
          <a:prstGeom prst="rect">
            <a:avLst/>
          </a:prstGeom>
          <a:noFill/>
        </p:spPr>
        <p:txBody>
          <a:bodyPr wrap="square">
            <a:spAutoFit/>
          </a:bodyPr>
          <a:lstStyle/>
          <a:p>
            <a:pPr lvl="0" algn="l"/>
            <a:r>
              <a:rPr lang="en-US" sz="3200" dirty="0"/>
              <a:t>Tier 2</a:t>
            </a:r>
          </a:p>
          <a:p>
            <a:pPr marL="342900" lvl="0" indent="-342900" algn="l">
              <a:buFont typeface="Arial" panose="020B0604020202020204" pitchFamily="34" charset="0"/>
              <a:buChar char="•"/>
            </a:pPr>
            <a:r>
              <a:rPr lang="en-US" sz="2800" dirty="0"/>
              <a:t>Applied for and/or received building permits</a:t>
            </a:r>
          </a:p>
        </p:txBody>
      </p:sp>
      <p:grpSp>
        <p:nvGrpSpPr>
          <p:cNvPr id="2" name="Group 1">
            <a:extLst>
              <a:ext uri="{FF2B5EF4-FFF2-40B4-BE49-F238E27FC236}">
                <a16:creationId xmlns:a16="http://schemas.microsoft.com/office/drawing/2014/main" id="{8DEB6427-BF9F-307C-66B2-EE5CEDFA7A19}"/>
              </a:ext>
            </a:extLst>
          </p:cNvPr>
          <p:cNvGrpSpPr/>
          <p:nvPr/>
        </p:nvGrpSpPr>
        <p:grpSpPr>
          <a:xfrm>
            <a:off x="2397884" y="4637561"/>
            <a:ext cx="7131377" cy="1320477"/>
            <a:chOff x="0" y="0"/>
            <a:chExt cx="7131377" cy="1833513"/>
          </a:xfrm>
          <a:solidFill>
            <a:schemeClr val="accent6">
              <a:lumMod val="50000"/>
            </a:schemeClr>
          </a:solidFill>
        </p:grpSpPr>
        <p:sp>
          <p:nvSpPr>
            <p:cNvPr id="4" name="Rectangle: Rounded Corners 3">
              <a:extLst>
                <a:ext uri="{FF2B5EF4-FFF2-40B4-BE49-F238E27FC236}">
                  <a16:creationId xmlns:a16="http://schemas.microsoft.com/office/drawing/2014/main" id="{0B06FF4C-13BE-81D3-8112-FB69DA66EACC}"/>
                </a:ext>
              </a:extLst>
            </p:cNvPr>
            <p:cNvSpPr/>
            <p:nvPr/>
          </p:nvSpPr>
          <p:spPr>
            <a:xfrm>
              <a:off x="0" y="0"/>
              <a:ext cx="7131377" cy="1833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Rectangle: Rounded Corners 4">
              <a:extLst>
                <a:ext uri="{FF2B5EF4-FFF2-40B4-BE49-F238E27FC236}">
                  <a16:creationId xmlns:a16="http://schemas.microsoft.com/office/drawing/2014/main" id="{140881AF-F59B-B6A5-DBEA-741FB6A722E2}"/>
                </a:ext>
              </a:extLst>
            </p:cNvPr>
            <p:cNvSpPr txBox="1"/>
            <p:nvPr/>
          </p:nvSpPr>
          <p:spPr>
            <a:xfrm>
              <a:off x="1609626" y="0"/>
              <a:ext cx="5521750" cy="18335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p>
            <a:p>
              <a:pPr marL="0" lvl="1" algn="l" defTabSz="1333500">
                <a:lnSpc>
                  <a:spcPct val="90000"/>
                </a:lnSpc>
                <a:spcBef>
                  <a:spcPct val="0"/>
                </a:spcBef>
                <a:spcAft>
                  <a:spcPct val="15000"/>
                </a:spcAft>
              </a:pPr>
              <a:endParaRPr lang="en-US" sz="3000" kern="1200" dirty="0"/>
            </a:p>
          </p:txBody>
        </p:sp>
      </p:grpSp>
      <p:sp>
        <p:nvSpPr>
          <p:cNvPr id="11" name="Rectangle: Rounded Corners 10" descr="Inbox with solid fill">
            <a:extLst>
              <a:ext uri="{FF2B5EF4-FFF2-40B4-BE49-F238E27FC236}">
                <a16:creationId xmlns:a16="http://schemas.microsoft.com/office/drawing/2014/main" id="{C49CE2C5-8AD9-8302-244D-49208532ACA3}"/>
              </a:ext>
            </a:extLst>
          </p:cNvPr>
          <p:cNvSpPr/>
          <p:nvPr/>
        </p:nvSpPr>
        <p:spPr>
          <a:xfrm>
            <a:off x="2549465" y="4762459"/>
            <a:ext cx="1172512" cy="1060292"/>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BBB5173D-6DEE-7682-686B-DBAE86022C77}"/>
              </a:ext>
            </a:extLst>
          </p:cNvPr>
          <p:cNvSpPr txBox="1"/>
          <p:nvPr/>
        </p:nvSpPr>
        <p:spPr>
          <a:xfrm>
            <a:off x="4086344" y="4783905"/>
            <a:ext cx="5364082" cy="1095685"/>
          </a:xfrm>
          <a:prstGeom prst="rect">
            <a:avLst/>
          </a:prstGeom>
          <a:noFill/>
        </p:spPr>
        <p:txBody>
          <a:bodyPr wrap="square">
            <a:spAutoFit/>
          </a:bodyPr>
          <a:lstStyle/>
          <a:p>
            <a:pPr marL="0" lvl="0" indent="0" algn="l" defTabSz="1778000">
              <a:lnSpc>
                <a:spcPct val="90000"/>
              </a:lnSpc>
              <a:spcBef>
                <a:spcPct val="0"/>
              </a:spcBef>
              <a:spcAft>
                <a:spcPct val="35000"/>
              </a:spcAft>
              <a:buNone/>
            </a:pPr>
            <a:r>
              <a:rPr lang="en-US" sz="3200" kern="1200" dirty="0"/>
              <a:t>Tier 3</a:t>
            </a:r>
          </a:p>
          <a:p>
            <a:pPr marL="285750" lvl="1" indent="-285750" algn="l" defTabSz="1377950">
              <a:lnSpc>
                <a:spcPct val="90000"/>
              </a:lnSpc>
              <a:spcBef>
                <a:spcPct val="0"/>
              </a:spcBef>
              <a:spcAft>
                <a:spcPct val="15000"/>
              </a:spcAft>
              <a:buChar char="•"/>
            </a:pPr>
            <a:r>
              <a:rPr lang="en-US" sz="2800" kern="1200" dirty="0"/>
              <a:t>Applied for and/or received </a:t>
            </a:r>
            <a:r>
              <a:rPr lang="en-US" sz="2800" kern="1200" dirty="0" err="1"/>
              <a:t>CoO</a:t>
            </a:r>
            <a:endParaRPr lang="en-US" sz="2800" kern="1200" dirty="0"/>
          </a:p>
        </p:txBody>
      </p:sp>
    </p:spTree>
    <p:extLst>
      <p:ext uri="{BB962C8B-B14F-4D97-AF65-F5344CB8AC3E}">
        <p14:creationId xmlns:p14="http://schemas.microsoft.com/office/powerpoint/2010/main" val="94306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12BB80B-5637-492C-0536-2A0CFC8F669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EDF6BFE-7E4F-2201-2E38-553C890A6D37}"/>
              </a:ext>
            </a:extLst>
          </p:cNvPr>
          <p:cNvPicPr>
            <a:picLocks noChangeAspect="1"/>
          </p:cNvPicPr>
          <p:nvPr/>
        </p:nvPicPr>
        <p:blipFill>
          <a:blip r:embed="rId3">
            <a:alphaModFix amt="70000"/>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F8C1ECB-DDC0-5059-EDC8-869D233EB472}"/>
              </a:ext>
            </a:extLst>
          </p:cNvPr>
          <p:cNvSpPr txBox="1"/>
          <p:nvPr/>
        </p:nvSpPr>
        <p:spPr>
          <a:xfrm>
            <a:off x="329322" y="5448299"/>
            <a:ext cx="9447398"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a:cs typeface="Calibri"/>
              </a:rPr>
              <a:t>Questions?</a:t>
            </a: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p:txBody>
      </p:sp>
    </p:spTree>
    <p:extLst>
      <p:ext uri="{BB962C8B-B14F-4D97-AF65-F5344CB8AC3E}">
        <p14:creationId xmlns:p14="http://schemas.microsoft.com/office/powerpoint/2010/main" val="37954685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C6C97-C2F9-4663-4EA0-5D4A532F10C2}"/>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78AD5B7-5B38-5B72-17E5-5B60B4B3B28A}"/>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781CD0-711B-87E4-0E7A-D3709391DFB6}"/>
              </a:ext>
            </a:extLst>
          </p:cNvPr>
          <p:cNvSpPr txBox="1"/>
          <p:nvPr/>
        </p:nvSpPr>
        <p:spPr>
          <a:xfrm>
            <a:off x="1933776" y="2980316"/>
            <a:ext cx="7844060" cy="523220"/>
          </a:xfrm>
          <a:prstGeom prst="rect">
            <a:avLst/>
          </a:prstGeom>
          <a:noFill/>
        </p:spPr>
        <p:txBody>
          <a:bodyPr wrap="square" lIns="91440" tIns="45720" rIns="91440" bIns="45720" rtlCol="0" anchor="t">
            <a:spAutoFit/>
          </a:bodyPr>
          <a:lstStyle/>
          <a:p>
            <a:r>
              <a:rPr lang="en-US" sz="2800" b="1">
                <a:solidFill>
                  <a:schemeClr val="bg1"/>
                </a:solidFill>
                <a:latin typeface="Arial"/>
                <a:cs typeface="Calibri"/>
              </a:rPr>
              <a:t> </a:t>
            </a:r>
          </a:p>
        </p:txBody>
      </p:sp>
      <p:sp>
        <p:nvSpPr>
          <p:cNvPr id="2" name="TextBox 1">
            <a:extLst>
              <a:ext uri="{FF2B5EF4-FFF2-40B4-BE49-F238E27FC236}">
                <a16:creationId xmlns:a16="http://schemas.microsoft.com/office/drawing/2014/main" id="{8D41B740-EA40-6BE6-ED3B-3DEFE4EFE222}"/>
              </a:ext>
            </a:extLst>
          </p:cNvPr>
          <p:cNvSpPr txBox="1"/>
          <p:nvPr/>
        </p:nvSpPr>
        <p:spPr>
          <a:xfrm>
            <a:off x="1571425" y="790945"/>
            <a:ext cx="7844060" cy="523220"/>
          </a:xfrm>
          <a:prstGeom prst="rect">
            <a:avLst/>
          </a:prstGeom>
          <a:noFill/>
        </p:spPr>
        <p:txBody>
          <a:bodyPr wrap="square" lIns="91440" tIns="45720" rIns="91440" bIns="45720" rtlCol="0" anchor="t">
            <a:spAutoFit/>
          </a:bodyPr>
          <a:lstStyle/>
          <a:p>
            <a:r>
              <a:rPr lang="en-US" sz="2800" b="1">
                <a:solidFill>
                  <a:schemeClr val="bg1"/>
                </a:solidFill>
                <a:latin typeface="Arial" panose="020B0604020202020204" pitchFamily="34" charset="0"/>
                <a:cs typeface="Arial" panose="020B0604020202020204" pitchFamily="34" charset="0"/>
              </a:rPr>
              <a:t>Discussion</a:t>
            </a:r>
          </a:p>
        </p:txBody>
      </p:sp>
      <p:sp>
        <p:nvSpPr>
          <p:cNvPr id="3" name="TextBox 2">
            <a:extLst>
              <a:ext uri="{FF2B5EF4-FFF2-40B4-BE49-F238E27FC236}">
                <a16:creationId xmlns:a16="http://schemas.microsoft.com/office/drawing/2014/main" id="{F55D1632-F686-8074-5E40-4509754197BB}"/>
              </a:ext>
            </a:extLst>
          </p:cNvPr>
          <p:cNvSpPr txBox="1"/>
          <p:nvPr/>
        </p:nvSpPr>
        <p:spPr>
          <a:xfrm>
            <a:off x="1497864" y="2700495"/>
            <a:ext cx="5102391" cy="1036181"/>
          </a:xfrm>
          <a:prstGeom prst="rect">
            <a:avLst/>
          </a:prstGeom>
          <a:noFill/>
        </p:spPr>
        <p:txBody>
          <a:bodyPr wrap="square" lIns="91440" tIns="45720" rIns="91440" bIns="45720" anchor="t">
            <a:spAutoFit/>
          </a:bodyPr>
          <a:lstStyle/>
          <a:p>
            <a:pPr algn="ctr">
              <a:spcBef>
                <a:spcPts val="800"/>
              </a:spcBef>
              <a:spcAft>
                <a:spcPts val="800"/>
              </a:spcAft>
            </a:pPr>
            <a:r>
              <a:rPr lang="en-US" sz="2400" b="1">
                <a:solidFill>
                  <a:schemeClr val="bg1"/>
                </a:solidFill>
                <a:latin typeface="Arial" panose="020B0604020202020204" pitchFamily="34" charset="0"/>
                <a:ea typeface="Aptos" panose="020B0004020202020204" pitchFamily="34" charset="0"/>
              </a:rPr>
              <a:t>Social Equity Study </a:t>
            </a:r>
          </a:p>
          <a:p>
            <a:pPr algn="ctr">
              <a:spcBef>
                <a:spcPts val="800"/>
              </a:spcBef>
              <a:spcAft>
                <a:spcPts val="800"/>
              </a:spcAft>
            </a:pPr>
            <a:r>
              <a:rPr lang="en-US" sz="2400">
                <a:solidFill>
                  <a:schemeClr val="bg1"/>
                </a:solidFill>
                <a:latin typeface="Arial" panose="020B0604020202020204" pitchFamily="34" charset="0"/>
                <a:ea typeface="Aptos" panose="020B0004020202020204" pitchFamily="34" charset="0"/>
              </a:rPr>
              <a:t>with Dr. Ayoka Nurse, PhD.</a:t>
            </a:r>
            <a:endParaRPr lang="en-US" sz="2400">
              <a:solidFill>
                <a:schemeClr val="bg1"/>
              </a:solidFill>
              <a:effectLst/>
              <a:latin typeface="Arial" panose="020B0604020202020204" pitchFamily="34" charset="0"/>
              <a:ea typeface="Aptos" panose="020B0004020202020204" pitchFamily="34" charset="0"/>
            </a:endParaRPr>
          </a:p>
        </p:txBody>
      </p:sp>
      <p:pic>
        <p:nvPicPr>
          <p:cNvPr id="5" name="Graphic 4" descr="Boardroom with solid fill">
            <a:extLst>
              <a:ext uri="{FF2B5EF4-FFF2-40B4-BE49-F238E27FC236}">
                <a16:creationId xmlns:a16="http://schemas.microsoft.com/office/drawing/2014/main" id="{099F69C3-0095-FC92-064C-099591D5F8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3955" y="1643061"/>
            <a:ext cx="3571875" cy="3571875"/>
          </a:xfrm>
          <a:prstGeom prst="rect">
            <a:avLst/>
          </a:prstGeom>
        </p:spPr>
      </p:pic>
    </p:spTree>
    <p:extLst>
      <p:ext uri="{BB962C8B-B14F-4D97-AF65-F5344CB8AC3E}">
        <p14:creationId xmlns:p14="http://schemas.microsoft.com/office/powerpoint/2010/main" val="42807190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8C5B513-663C-76BA-244E-55AC22A78C4E}"/>
              </a:ext>
            </a:extLst>
          </p:cNvPr>
          <p:cNvSpPr>
            <a:spLocks noGrp="1"/>
          </p:cNvSpPr>
          <p:nvPr>
            <p:ph type="ctrTitle"/>
          </p:nvPr>
        </p:nvSpPr>
        <p:spPr>
          <a:xfrm>
            <a:off x="851183" y="1143000"/>
            <a:ext cx="4846320" cy="2898648"/>
          </a:xfrm>
        </p:spPr>
        <p:txBody>
          <a:bodyPr>
            <a:normAutofit/>
          </a:bodyPr>
          <a:lstStyle/>
          <a:p>
            <a:pPr algn="l"/>
            <a:r>
              <a:rPr lang="en-US" sz="5400"/>
              <a:t>Welcome to the CORE Focus Group</a:t>
            </a:r>
          </a:p>
        </p:txBody>
      </p:sp>
      <p:sp>
        <p:nvSpPr>
          <p:cNvPr id="3" name="Subtitle 2">
            <a:extLst>
              <a:ext uri="{FF2B5EF4-FFF2-40B4-BE49-F238E27FC236}">
                <a16:creationId xmlns:a16="http://schemas.microsoft.com/office/drawing/2014/main" id="{20C23500-1070-D9FC-67BE-6D6603204B22}"/>
              </a:ext>
            </a:extLst>
          </p:cNvPr>
          <p:cNvSpPr>
            <a:spLocks noGrp="1"/>
          </p:cNvSpPr>
          <p:nvPr>
            <p:ph type="subTitle" idx="1"/>
          </p:nvPr>
        </p:nvSpPr>
        <p:spPr>
          <a:xfrm>
            <a:off x="851183" y="4407408"/>
            <a:ext cx="4846320" cy="1335024"/>
          </a:xfrm>
        </p:spPr>
        <p:txBody>
          <a:bodyPr>
            <a:normAutofit/>
          </a:bodyPr>
          <a:lstStyle/>
          <a:p>
            <a:r>
              <a:rPr lang="en-US"/>
              <a:t>Your Voice. Your Experience. Your Future.</a:t>
            </a:r>
          </a:p>
          <a:p>
            <a:pPr algn="l"/>
            <a:r>
              <a:rPr lang="en-US"/>
              <a:t>Group A: CORE Participants  </a:t>
            </a:r>
          </a:p>
        </p:txBody>
      </p:sp>
      <p:sp>
        <p:nvSpPr>
          <p:cNvPr id="35" name="Rectangle 34">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background with blue and white text&#10;&#10;AI-generated content may be incorrect.">
            <a:extLst>
              <a:ext uri="{FF2B5EF4-FFF2-40B4-BE49-F238E27FC236}">
                <a16:creationId xmlns:a16="http://schemas.microsoft.com/office/drawing/2014/main" id="{1FF12803-1E88-2C80-E5F3-377B403FA7AB}"/>
              </a:ext>
            </a:extLst>
          </p:cNvPr>
          <p:cNvPicPr>
            <a:picLocks noChangeAspect="1"/>
          </p:cNvPicPr>
          <p:nvPr/>
        </p:nvPicPr>
        <p:blipFill>
          <a:blip r:embed="rId3"/>
          <a:stretch>
            <a:fillRect/>
          </a:stretch>
        </p:blipFill>
        <p:spPr>
          <a:xfrm>
            <a:off x="6601586" y="-42501"/>
            <a:ext cx="5441001" cy="1482672"/>
          </a:xfrm>
          <a:prstGeom prst="rect">
            <a:avLst/>
          </a:prstGeom>
        </p:spPr>
      </p:pic>
      <p:sp>
        <p:nvSpPr>
          <p:cNvPr id="37" name="Rectangle 36">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logo of a globe&#10;&#10;AI-generated content may be incorrect.">
            <a:extLst>
              <a:ext uri="{FF2B5EF4-FFF2-40B4-BE49-F238E27FC236}">
                <a16:creationId xmlns:a16="http://schemas.microsoft.com/office/drawing/2014/main" id="{D4BAFD1A-16A7-4225-9EA0-3FAD58F95E74}"/>
              </a:ext>
            </a:extLst>
          </p:cNvPr>
          <p:cNvPicPr>
            <a:picLocks noChangeAspect="1"/>
          </p:cNvPicPr>
          <p:nvPr/>
        </p:nvPicPr>
        <p:blipFill>
          <a:blip r:embed="rId4"/>
          <a:stretch>
            <a:fillRect/>
          </a:stretch>
        </p:blipFill>
        <p:spPr>
          <a:xfrm>
            <a:off x="7762191" y="3714139"/>
            <a:ext cx="4306659" cy="3143861"/>
          </a:xfrm>
          <a:prstGeom prst="rect">
            <a:avLst/>
          </a:prstGeom>
          <a:solidFill>
            <a:srgbClr val="FFFFFF">
              <a:shade val="85000"/>
            </a:srgbClr>
          </a:solidFill>
        </p:spPr>
      </p:pic>
    </p:spTree>
    <p:extLst>
      <p:ext uri="{BB962C8B-B14F-4D97-AF65-F5344CB8AC3E}">
        <p14:creationId xmlns:p14="http://schemas.microsoft.com/office/powerpoint/2010/main" val="143744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40" name="Straight Connector 39">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2" name="Rectangle 41">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C19B51A-D8AD-A165-B5F6-82760BCBF375}"/>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a:t>GRS and CORE Project</a:t>
            </a:r>
          </a:p>
        </p:txBody>
      </p:sp>
      <p:sp>
        <p:nvSpPr>
          <p:cNvPr id="3" name="Content Placeholder 2">
            <a:extLst>
              <a:ext uri="{FF2B5EF4-FFF2-40B4-BE49-F238E27FC236}">
                <a16:creationId xmlns:a16="http://schemas.microsoft.com/office/drawing/2014/main" id="{6FB20616-9FE4-FA0B-97AF-BDCBC4B2A22E}"/>
              </a:ext>
            </a:extLst>
          </p:cNvPr>
          <p:cNvSpPr>
            <a:spLocks noGrp="1"/>
          </p:cNvSpPr>
          <p:nvPr>
            <p:ph type="body" idx="1"/>
          </p:nvPr>
        </p:nvSpPr>
        <p:spPr>
          <a:xfrm>
            <a:off x="1060232" y="4984740"/>
            <a:ext cx="10071536" cy="448377"/>
          </a:xfrm>
        </p:spPr>
        <p:txBody>
          <a:bodyPr vert="horz" lIns="91440" tIns="45720" rIns="91440" bIns="45720" rtlCol="0" anchor="t">
            <a:normAutofit/>
          </a:bodyPr>
          <a:lstStyle/>
          <a:p>
            <a:pPr algn="ctr"/>
            <a:r>
              <a:rPr lang="en-US" sz="1100">
                <a:solidFill>
                  <a:schemeClr val="tx1"/>
                </a:solidFill>
              </a:rPr>
              <a:t>Cannabis Opportunity Reinvestment and Equity (CORE) Report:</a:t>
            </a:r>
            <a:br>
              <a:rPr lang="en-US" sz="1100">
                <a:solidFill>
                  <a:schemeClr val="tx1"/>
                </a:solidFill>
              </a:rPr>
            </a:br>
            <a:r>
              <a:rPr lang="en-US" sz="1100">
                <a:solidFill>
                  <a:schemeClr val="tx1"/>
                </a:solidFill>
              </a:rPr>
              <a:t>Barriers, Voices, and the Path Forward</a:t>
            </a:r>
          </a:p>
        </p:txBody>
      </p:sp>
      <p:pic>
        <p:nvPicPr>
          <p:cNvPr id="4" name="Picture 3">
            <a:extLst>
              <a:ext uri="{FF2B5EF4-FFF2-40B4-BE49-F238E27FC236}">
                <a16:creationId xmlns:a16="http://schemas.microsoft.com/office/drawing/2014/main" id="{AAC313EC-B7BD-DD65-498C-92269742886D}"/>
              </a:ext>
            </a:extLst>
          </p:cNvPr>
          <p:cNvPicPr>
            <a:picLocks noChangeAspect="1"/>
          </p:cNvPicPr>
          <p:nvPr/>
        </p:nvPicPr>
        <p:blipFill>
          <a:blip r:embed="rId3"/>
          <a:stretch>
            <a:fillRect/>
          </a:stretch>
        </p:blipFill>
        <p:spPr>
          <a:xfrm>
            <a:off x="897717" y="1480085"/>
            <a:ext cx="5069590" cy="1381464"/>
          </a:xfrm>
          <a:prstGeom prst="rect">
            <a:avLst/>
          </a:prstGeom>
        </p:spPr>
      </p:pic>
      <p:pic>
        <p:nvPicPr>
          <p:cNvPr id="6" name="Picture 5">
            <a:extLst>
              <a:ext uri="{FF2B5EF4-FFF2-40B4-BE49-F238E27FC236}">
                <a16:creationId xmlns:a16="http://schemas.microsoft.com/office/drawing/2014/main" id="{4A9706EE-FC43-FACA-75DF-E3F2FDD06FAD}"/>
              </a:ext>
            </a:extLst>
          </p:cNvPr>
          <p:cNvPicPr>
            <a:picLocks noChangeAspect="1"/>
          </p:cNvPicPr>
          <p:nvPr/>
        </p:nvPicPr>
        <p:blipFill>
          <a:blip r:embed="rId4"/>
          <a:stretch>
            <a:fillRect/>
          </a:stretch>
        </p:blipFill>
        <p:spPr>
          <a:xfrm>
            <a:off x="7726660" y="671201"/>
            <a:ext cx="2069470" cy="2999232"/>
          </a:xfrm>
          <a:prstGeom prst="rect">
            <a:avLst/>
          </a:prstGeom>
        </p:spPr>
      </p:pic>
    </p:spTree>
    <p:extLst>
      <p:ext uri="{BB962C8B-B14F-4D97-AF65-F5344CB8AC3E}">
        <p14:creationId xmlns:p14="http://schemas.microsoft.com/office/powerpoint/2010/main" val="408269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40" name="Straight Connector 39">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2" name="Rectangle 41">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C19B51A-D8AD-A165-B5F6-82760BCBF375}"/>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a:t>GRS and CORE Project</a:t>
            </a:r>
          </a:p>
        </p:txBody>
      </p:sp>
      <p:sp>
        <p:nvSpPr>
          <p:cNvPr id="3" name="Content Placeholder 2">
            <a:extLst>
              <a:ext uri="{FF2B5EF4-FFF2-40B4-BE49-F238E27FC236}">
                <a16:creationId xmlns:a16="http://schemas.microsoft.com/office/drawing/2014/main" id="{6FB20616-9FE4-FA0B-97AF-BDCBC4B2A22E}"/>
              </a:ext>
            </a:extLst>
          </p:cNvPr>
          <p:cNvSpPr>
            <a:spLocks noGrp="1"/>
          </p:cNvSpPr>
          <p:nvPr>
            <p:ph type="body" idx="1"/>
          </p:nvPr>
        </p:nvSpPr>
        <p:spPr>
          <a:xfrm>
            <a:off x="1060232" y="4984740"/>
            <a:ext cx="10071536" cy="448377"/>
          </a:xfrm>
        </p:spPr>
        <p:txBody>
          <a:bodyPr vert="horz" lIns="91440" tIns="45720" rIns="91440" bIns="45720" rtlCol="0" anchor="t">
            <a:normAutofit/>
          </a:bodyPr>
          <a:lstStyle/>
          <a:p>
            <a:pPr algn="ctr"/>
            <a:r>
              <a:rPr lang="en-US" sz="1100">
                <a:solidFill>
                  <a:schemeClr val="tx1"/>
                </a:solidFill>
              </a:rPr>
              <a:t>Cannabis Opportunity Reinvestment and Equity (CORE) Report:</a:t>
            </a:r>
            <a:br>
              <a:rPr lang="en-US" sz="1100">
                <a:solidFill>
                  <a:schemeClr val="tx1"/>
                </a:solidFill>
              </a:rPr>
            </a:br>
            <a:r>
              <a:rPr lang="en-US" sz="1100">
                <a:solidFill>
                  <a:schemeClr val="tx1"/>
                </a:solidFill>
              </a:rPr>
              <a:t>Barriers, Voices, and the Path Forward</a:t>
            </a:r>
          </a:p>
        </p:txBody>
      </p:sp>
      <p:pic>
        <p:nvPicPr>
          <p:cNvPr id="4" name="Picture 3">
            <a:extLst>
              <a:ext uri="{FF2B5EF4-FFF2-40B4-BE49-F238E27FC236}">
                <a16:creationId xmlns:a16="http://schemas.microsoft.com/office/drawing/2014/main" id="{AAC313EC-B7BD-DD65-498C-92269742886D}"/>
              </a:ext>
            </a:extLst>
          </p:cNvPr>
          <p:cNvPicPr>
            <a:picLocks noChangeAspect="1"/>
          </p:cNvPicPr>
          <p:nvPr/>
        </p:nvPicPr>
        <p:blipFill>
          <a:blip r:embed="rId3"/>
          <a:stretch>
            <a:fillRect/>
          </a:stretch>
        </p:blipFill>
        <p:spPr>
          <a:xfrm>
            <a:off x="897717" y="1480085"/>
            <a:ext cx="5069590" cy="1381464"/>
          </a:xfrm>
          <a:prstGeom prst="rect">
            <a:avLst/>
          </a:prstGeom>
        </p:spPr>
      </p:pic>
      <p:pic>
        <p:nvPicPr>
          <p:cNvPr id="6" name="Picture 5">
            <a:extLst>
              <a:ext uri="{FF2B5EF4-FFF2-40B4-BE49-F238E27FC236}">
                <a16:creationId xmlns:a16="http://schemas.microsoft.com/office/drawing/2014/main" id="{4A9706EE-FC43-FACA-75DF-E3F2FDD06FAD}"/>
              </a:ext>
            </a:extLst>
          </p:cNvPr>
          <p:cNvPicPr>
            <a:picLocks noChangeAspect="1"/>
          </p:cNvPicPr>
          <p:nvPr/>
        </p:nvPicPr>
        <p:blipFill>
          <a:blip r:embed="rId4"/>
          <a:stretch>
            <a:fillRect/>
          </a:stretch>
        </p:blipFill>
        <p:spPr>
          <a:xfrm>
            <a:off x="7726660" y="671201"/>
            <a:ext cx="2069470" cy="2999232"/>
          </a:xfrm>
          <a:prstGeom prst="rect">
            <a:avLst/>
          </a:prstGeom>
        </p:spPr>
      </p:pic>
    </p:spTree>
    <p:extLst>
      <p:ext uri="{BB962C8B-B14F-4D97-AF65-F5344CB8AC3E}">
        <p14:creationId xmlns:p14="http://schemas.microsoft.com/office/powerpoint/2010/main" val="94296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F4C8D6-FA8C-13B3-49D8-84C2D3B35E35}"/>
              </a:ext>
            </a:extLst>
          </p:cNvPr>
          <p:cNvPicPr>
            <a:picLocks noChangeAspect="1"/>
          </p:cNvPicPr>
          <p:nvPr/>
        </p:nvPicPr>
        <p:blipFill>
          <a:blip r:embed="rId3">
            <a:duotone>
              <a:schemeClr val="bg2">
                <a:shade val="45000"/>
                <a:satMod val="135000"/>
              </a:schemeClr>
              <a:prstClr val="white"/>
            </a:duotone>
          </a:blip>
          <a:srcRect l="14327" r="37228" b="-1"/>
          <a:stretch>
            <a:fillRect/>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FB0870EF-E57A-647E-EEA6-3E817051C3CA}"/>
              </a:ext>
            </a:extLst>
          </p:cNvPr>
          <p:cNvSpPr>
            <a:spLocks noGrp="1"/>
          </p:cNvSpPr>
          <p:nvPr>
            <p:ph type="title"/>
          </p:nvPr>
        </p:nvSpPr>
        <p:spPr>
          <a:xfrm>
            <a:off x="838200" y="365125"/>
            <a:ext cx="10515600" cy="1325563"/>
          </a:xfrm>
        </p:spPr>
        <p:txBody>
          <a:bodyPr>
            <a:normAutofit/>
          </a:bodyPr>
          <a:lstStyle/>
          <a:p>
            <a:r>
              <a:rPr lang="en-US"/>
              <a:t>Goals of the GRS CORE Project</a:t>
            </a:r>
          </a:p>
        </p:txBody>
      </p:sp>
      <p:pic>
        <p:nvPicPr>
          <p:cNvPr id="2" name="Picture 1">
            <a:extLst>
              <a:ext uri="{FF2B5EF4-FFF2-40B4-BE49-F238E27FC236}">
                <a16:creationId xmlns:a16="http://schemas.microsoft.com/office/drawing/2014/main" id="{C1E40316-3C8F-B403-DDB9-DE41EA866C9A}"/>
              </a:ext>
            </a:extLst>
          </p:cNvPr>
          <p:cNvPicPr>
            <a:picLocks noChangeAspect="1"/>
          </p:cNvPicPr>
          <p:nvPr/>
        </p:nvPicPr>
        <p:blipFill>
          <a:blip r:embed="rId4"/>
          <a:stretch>
            <a:fillRect/>
          </a:stretch>
        </p:blipFill>
        <p:spPr>
          <a:xfrm>
            <a:off x="10242352" y="173831"/>
            <a:ext cx="1635016" cy="854075"/>
          </a:xfrm>
          <a:prstGeom prst="rect">
            <a:avLst/>
          </a:prstGeom>
        </p:spPr>
      </p:pic>
      <p:graphicFrame>
        <p:nvGraphicFramePr>
          <p:cNvPr id="7" name="Content Placeholder 4">
            <a:extLst>
              <a:ext uri="{FF2B5EF4-FFF2-40B4-BE49-F238E27FC236}">
                <a16:creationId xmlns:a16="http://schemas.microsoft.com/office/drawing/2014/main" id="{8D32C459-07A9-1DFC-7EAA-AC242D5C608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91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00FAD56-D5AC-0237-0C3F-1ECAB329EE8A}"/>
              </a:ext>
            </a:extLst>
          </p:cNvPr>
          <p:cNvSpPr>
            <a:spLocks noGrp="1"/>
          </p:cNvSpPr>
          <p:nvPr>
            <p:ph type="title"/>
          </p:nvPr>
        </p:nvSpPr>
        <p:spPr>
          <a:xfrm>
            <a:off x="838196" y="978408"/>
            <a:ext cx="6007608" cy="1106424"/>
          </a:xfrm>
        </p:spPr>
        <p:txBody>
          <a:bodyPr>
            <a:normAutofit/>
          </a:bodyPr>
          <a:lstStyle/>
          <a:p>
            <a:r>
              <a:rPr lang="en-US" sz="2800"/>
              <a:t>Goals of the GRS CORE Project</a:t>
            </a:r>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60C97BC-1362-65B4-8343-B0F412656AF0}"/>
              </a:ext>
            </a:extLst>
          </p:cNvPr>
          <p:cNvSpPr>
            <a:spLocks noGrp="1"/>
          </p:cNvSpPr>
          <p:nvPr>
            <p:ph idx="1"/>
          </p:nvPr>
        </p:nvSpPr>
        <p:spPr>
          <a:xfrm>
            <a:off x="841244" y="2359152"/>
            <a:ext cx="6007608" cy="3429000"/>
          </a:xfrm>
        </p:spPr>
        <p:txBody>
          <a:bodyPr>
            <a:normAutofit/>
          </a:bodyPr>
          <a:lstStyle/>
          <a:p>
            <a:pPr marL="0" indent="0">
              <a:buNone/>
            </a:pPr>
            <a:r>
              <a:rPr lang="en-US" sz="2000" b="1"/>
              <a:t>Develop Actionable Solutions</a:t>
            </a:r>
          </a:p>
          <a:p>
            <a:pPr marL="0" indent="0">
              <a:buNone/>
            </a:pPr>
            <a:r>
              <a:rPr lang="en-US" sz="2000"/>
              <a:t>Offer policy recommendations rooted in data and community input to strengthen cannabis equity outcomes.</a:t>
            </a:r>
          </a:p>
          <a:p>
            <a:pPr marL="0" indent="0">
              <a:buNone/>
            </a:pPr>
            <a:r>
              <a:rPr lang="en-US" sz="2000" b="1"/>
              <a:t>Inform Future Investments</a:t>
            </a:r>
          </a:p>
          <a:p>
            <a:pPr marL="0" indent="0">
              <a:buNone/>
            </a:pPr>
            <a:r>
              <a:rPr lang="en-US" sz="2000"/>
              <a:t>Guide local decision-makers and stakeholders in designing programs that truly serve equity applicants.</a:t>
            </a:r>
          </a:p>
        </p:txBody>
      </p:sp>
      <p:pic>
        <p:nvPicPr>
          <p:cNvPr id="2" name="Picture 1">
            <a:extLst>
              <a:ext uri="{FF2B5EF4-FFF2-40B4-BE49-F238E27FC236}">
                <a16:creationId xmlns:a16="http://schemas.microsoft.com/office/drawing/2014/main" id="{47071E34-1B7B-823C-FA22-EDBF64C96438}"/>
              </a:ext>
            </a:extLst>
          </p:cNvPr>
          <p:cNvPicPr>
            <a:picLocks noChangeAspect="1"/>
          </p:cNvPicPr>
          <p:nvPr/>
        </p:nvPicPr>
        <p:blipFill>
          <a:blip r:embed="rId3"/>
          <a:stretch>
            <a:fillRect/>
          </a:stretch>
        </p:blipFill>
        <p:spPr>
          <a:xfrm>
            <a:off x="7680960" y="1382661"/>
            <a:ext cx="4233672" cy="1153676"/>
          </a:xfrm>
          <a:prstGeom prst="rect">
            <a:avLst/>
          </a:prstGeom>
        </p:spPr>
      </p:pic>
      <p:pic>
        <p:nvPicPr>
          <p:cNvPr id="3" name="Picture 2">
            <a:extLst>
              <a:ext uri="{FF2B5EF4-FFF2-40B4-BE49-F238E27FC236}">
                <a16:creationId xmlns:a16="http://schemas.microsoft.com/office/drawing/2014/main" id="{4E0D234B-8C8F-E1E7-AFBE-72A4AAC03603}"/>
              </a:ext>
            </a:extLst>
          </p:cNvPr>
          <p:cNvPicPr>
            <a:picLocks noChangeAspect="1"/>
          </p:cNvPicPr>
          <p:nvPr/>
        </p:nvPicPr>
        <p:blipFill>
          <a:blip r:embed="rId4"/>
          <a:stretch>
            <a:fillRect/>
          </a:stretch>
        </p:blipFill>
        <p:spPr>
          <a:xfrm>
            <a:off x="8884476" y="3472468"/>
            <a:ext cx="1823084" cy="2651760"/>
          </a:xfrm>
          <a:prstGeom prst="rect">
            <a:avLst/>
          </a:prstGeom>
        </p:spPr>
      </p:pic>
    </p:spTree>
    <p:extLst>
      <p:ext uri="{BB962C8B-B14F-4D97-AF65-F5344CB8AC3E}">
        <p14:creationId xmlns:p14="http://schemas.microsoft.com/office/powerpoint/2010/main" val="10740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5" name="Freeform: Shape 14">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54EED65-2307-6824-3D21-84FF9DB371A2}"/>
              </a:ext>
            </a:extLst>
          </p:cNvPr>
          <p:cNvSpPr>
            <a:spLocks noGrp="1"/>
          </p:cNvSpPr>
          <p:nvPr>
            <p:ph type="title"/>
          </p:nvPr>
        </p:nvSpPr>
        <p:spPr>
          <a:xfrm>
            <a:off x="438913" y="859536"/>
            <a:ext cx="4832802" cy="1170432"/>
          </a:xfrm>
        </p:spPr>
        <p:txBody>
          <a:bodyPr anchor="b">
            <a:normAutofit/>
          </a:bodyPr>
          <a:lstStyle/>
          <a:p>
            <a:r>
              <a:rPr lang="en-US" sz="3400" b="1"/>
              <a:t>Who We Are</a:t>
            </a:r>
          </a:p>
        </p:txBody>
      </p:sp>
      <p:sp>
        <p:nvSpPr>
          <p:cNvPr id="19" name="Rectangle 18">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BDF8550-70A7-CAC6-0F4C-338D1F049CE9}"/>
              </a:ext>
            </a:extLst>
          </p:cNvPr>
          <p:cNvSpPr>
            <a:spLocks noGrp="1"/>
          </p:cNvSpPr>
          <p:nvPr>
            <p:ph idx="1"/>
          </p:nvPr>
        </p:nvSpPr>
        <p:spPr>
          <a:xfrm>
            <a:off x="438912" y="2512611"/>
            <a:ext cx="4832803" cy="3664351"/>
          </a:xfrm>
        </p:spPr>
        <p:txBody>
          <a:bodyPr>
            <a:normAutofit/>
          </a:bodyPr>
          <a:lstStyle/>
          <a:p>
            <a:pPr marL="0" indent="0">
              <a:buNone/>
            </a:pPr>
            <a:r>
              <a:rPr lang="en-US" sz="1800"/>
              <a:t>Global Reach Strategies (GRS) — a social policy research firm specializing in cannabis equity, rural development, and community-centered analysis.</a:t>
            </a:r>
          </a:p>
          <a:p>
            <a:pPr marL="0" indent="0">
              <a:buNone/>
            </a:pPr>
            <a:endParaRPr lang="en-US" sz="1800"/>
          </a:p>
        </p:txBody>
      </p:sp>
      <p:pic>
        <p:nvPicPr>
          <p:cNvPr id="3" name="Picture 2">
            <a:extLst>
              <a:ext uri="{FF2B5EF4-FFF2-40B4-BE49-F238E27FC236}">
                <a16:creationId xmlns:a16="http://schemas.microsoft.com/office/drawing/2014/main" id="{C4B0362E-A6D6-6162-2538-A87F755A1D83}"/>
              </a:ext>
            </a:extLst>
          </p:cNvPr>
          <p:cNvPicPr>
            <a:picLocks noChangeAspect="1"/>
          </p:cNvPicPr>
          <p:nvPr/>
        </p:nvPicPr>
        <p:blipFill>
          <a:blip r:embed="rId3"/>
          <a:stretch>
            <a:fillRect/>
          </a:stretch>
        </p:blipFill>
        <p:spPr>
          <a:xfrm>
            <a:off x="7918677" y="517600"/>
            <a:ext cx="2542085" cy="2743200"/>
          </a:xfrm>
          <a:prstGeom prst="rect">
            <a:avLst/>
          </a:prstGeom>
        </p:spPr>
      </p:pic>
      <p:pic>
        <p:nvPicPr>
          <p:cNvPr id="2" name="Picture 1">
            <a:extLst>
              <a:ext uri="{FF2B5EF4-FFF2-40B4-BE49-F238E27FC236}">
                <a16:creationId xmlns:a16="http://schemas.microsoft.com/office/drawing/2014/main" id="{3A60FD9E-77FB-A590-6456-D31448AA97E7}"/>
              </a:ext>
            </a:extLst>
          </p:cNvPr>
          <p:cNvPicPr>
            <a:picLocks noChangeAspect="1"/>
          </p:cNvPicPr>
          <p:nvPr/>
        </p:nvPicPr>
        <p:blipFill>
          <a:blip r:embed="rId4"/>
          <a:stretch>
            <a:fillRect/>
          </a:stretch>
        </p:blipFill>
        <p:spPr>
          <a:xfrm>
            <a:off x="7191586" y="3429000"/>
            <a:ext cx="3996267" cy="2743200"/>
          </a:xfrm>
          <a:prstGeom prst="rect">
            <a:avLst/>
          </a:prstGeom>
        </p:spPr>
      </p:pic>
    </p:spTree>
    <p:extLst>
      <p:ext uri="{BB962C8B-B14F-4D97-AF65-F5344CB8AC3E}">
        <p14:creationId xmlns:p14="http://schemas.microsoft.com/office/powerpoint/2010/main" val="198436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2" name="Freeform: Shape 11">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F3AF7B-5EBE-E203-356F-FFA15DAA8694}"/>
              </a:ext>
            </a:extLst>
          </p:cNvPr>
          <p:cNvSpPr>
            <a:spLocks noGrp="1"/>
          </p:cNvSpPr>
          <p:nvPr>
            <p:ph type="title"/>
          </p:nvPr>
        </p:nvSpPr>
        <p:spPr>
          <a:xfrm>
            <a:off x="438913" y="859536"/>
            <a:ext cx="4832802" cy="1170432"/>
          </a:xfrm>
        </p:spPr>
        <p:txBody>
          <a:bodyPr anchor="b">
            <a:normAutofit/>
          </a:bodyPr>
          <a:lstStyle/>
          <a:p>
            <a:r>
              <a:rPr lang="en-US" sz="3400" b="1"/>
              <a:t>What We Do</a:t>
            </a:r>
          </a:p>
        </p:txBody>
      </p:sp>
      <p:sp>
        <p:nvSpPr>
          <p:cNvPr id="16" name="Rectangle 15">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FA6BC8D2-9720-9336-CB75-A3AF4A27A623}"/>
              </a:ext>
            </a:extLst>
          </p:cNvPr>
          <p:cNvSpPr>
            <a:spLocks noGrp="1" noChangeArrowheads="1"/>
          </p:cNvSpPr>
          <p:nvPr>
            <p:ph idx="1"/>
          </p:nvPr>
        </p:nvSpPr>
        <p:spPr bwMode="auto">
          <a:xfrm>
            <a:off x="438912" y="2512611"/>
            <a:ext cx="4832803" cy="36643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800" b="0" i="0" u="none" strike="noStrike" cap="none" normalizeH="0" baseline="0">
                <a:ln>
                  <a:noFill/>
                </a:ln>
                <a:effectLst/>
                <a:latin typeface="Arial" panose="020B0604020202020204" pitchFamily="34" charset="0"/>
              </a:rPr>
              <a:t>Research and document barriers faced by CORE participants</a:t>
            </a:r>
          </a:p>
          <a:p>
            <a:pPr marL="0" marR="0" lvl="0" indent="0" defTabSz="914400" rtl="0" eaLnBrk="0" fontAlgn="base" latinLnBrk="0" hangingPunct="0">
              <a:spcBef>
                <a:spcPct val="0"/>
              </a:spcBef>
              <a:spcAft>
                <a:spcPts val="600"/>
              </a:spcAft>
              <a:buClrTx/>
              <a:buSzTx/>
              <a:buNone/>
              <a:tabLst/>
            </a:pPr>
            <a:r>
              <a:rPr kumimoji="0" lang="en-US" altLang="en-US" sz="1800" b="0" i="0" u="none" strike="noStrike" cap="none" normalizeH="0" baseline="0">
                <a:ln>
                  <a:noFill/>
                </a:ln>
                <a:effectLst/>
                <a:latin typeface="Arial" panose="020B0604020202020204" pitchFamily="34" charset="0"/>
              </a:rPr>
              <a:t>Analyze voices of cannabis entrepreneurs</a:t>
            </a:r>
          </a:p>
          <a:p>
            <a:pPr marL="0" marR="0" lvl="0" indent="0" defTabSz="914400" rtl="0" eaLnBrk="0" fontAlgn="base" latinLnBrk="0" hangingPunct="0">
              <a:spcBef>
                <a:spcPct val="0"/>
              </a:spcBef>
              <a:spcAft>
                <a:spcPts val="600"/>
              </a:spcAft>
              <a:buClrTx/>
              <a:buSzTx/>
              <a:buNone/>
              <a:tabLst/>
            </a:pPr>
            <a:r>
              <a:rPr kumimoji="0" lang="en-US" altLang="en-US" sz="1800" b="0" i="0" u="none" strike="noStrike" cap="none" normalizeH="0" baseline="0">
                <a:ln>
                  <a:noFill/>
                </a:ln>
                <a:effectLst/>
                <a:latin typeface="Arial" panose="020B0604020202020204" pitchFamily="34" charset="0"/>
              </a:rPr>
              <a:t>Identify equity gaps and policy recommendations</a:t>
            </a:r>
          </a:p>
        </p:txBody>
      </p:sp>
      <p:pic>
        <p:nvPicPr>
          <p:cNvPr id="5" name="Picture 4">
            <a:extLst>
              <a:ext uri="{FF2B5EF4-FFF2-40B4-BE49-F238E27FC236}">
                <a16:creationId xmlns:a16="http://schemas.microsoft.com/office/drawing/2014/main" id="{CD016711-8C57-39F8-27EA-A7544187CF22}"/>
              </a:ext>
            </a:extLst>
          </p:cNvPr>
          <p:cNvPicPr>
            <a:picLocks noChangeAspect="1"/>
          </p:cNvPicPr>
          <p:nvPr/>
        </p:nvPicPr>
        <p:blipFill>
          <a:blip r:embed="rId3"/>
          <a:stretch>
            <a:fillRect/>
          </a:stretch>
        </p:blipFill>
        <p:spPr>
          <a:xfrm>
            <a:off x="7918677" y="517600"/>
            <a:ext cx="2542085" cy="2743200"/>
          </a:xfrm>
          <a:prstGeom prst="rect">
            <a:avLst/>
          </a:prstGeom>
        </p:spPr>
      </p:pic>
      <p:pic>
        <p:nvPicPr>
          <p:cNvPr id="3" name="Picture 2">
            <a:extLst>
              <a:ext uri="{FF2B5EF4-FFF2-40B4-BE49-F238E27FC236}">
                <a16:creationId xmlns:a16="http://schemas.microsoft.com/office/drawing/2014/main" id="{54D1C120-F89B-0071-E1E5-299AFCAA21F8}"/>
              </a:ext>
            </a:extLst>
          </p:cNvPr>
          <p:cNvPicPr>
            <a:picLocks noChangeAspect="1"/>
          </p:cNvPicPr>
          <p:nvPr/>
        </p:nvPicPr>
        <p:blipFill>
          <a:blip r:embed="rId4"/>
          <a:stretch>
            <a:fillRect/>
          </a:stretch>
        </p:blipFill>
        <p:spPr>
          <a:xfrm>
            <a:off x="7191586" y="3429000"/>
            <a:ext cx="3996267" cy="2743200"/>
          </a:xfrm>
          <a:prstGeom prst="rect">
            <a:avLst/>
          </a:prstGeom>
        </p:spPr>
      </p:pic>
    </p:spTree>
    <p:extLst>
      <p:ext uri="{BB962C8B-B14F-4D97-AF65-F5344CB8AC3E}">
        <p14:creationId xmlns:p14="http://schemas.microsoft.com/office/powerpoint/2010/main" val="307231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53B9-B049-92D2-00C1-75FBDFF8BBB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36B0014-2BE1-9CD1-78C2-FE0706E2CFE0}"/>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ED1DA317-D9C5-2081-5791-A220DB216E7D}"/>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7D35DD-D40C-9B82-4E65-0540B6BB8BE2}"/>
              </a:ext>
            </a:extLst>
          </p:cNvPr>
          <p:cNvSpPr txBox="1"/>
          <p:nvPr/>
        </p:nvSpPr>
        <p:spPr>
          <a:xfrm>
            <a:off x="1614444" y="1614340"/>
            <a:ext cx="6473113" cy="4616648"/>
          </a:xfrm>
          <a:prstGeom prst="rect">
            <a:avLst/>
          </a:prstGeom>
          <a:noFill/>
        </p:spPr>
        <p:txBody>
          <a:bodyPr wrap="square" lIns="91440" tIns="45720" rIns="91440" bIns="45720" anchor="t">
            <a:spAutoFit/>
          </a:bodyPr>
          <a:lstStyle/>
          <a:p>
            <a:pPr marL="342900" indent="-342900">
              <a:spcBef>
                <a:spcPts val="1200"/>
              </a:spcBef>
              <a:spcAft>
                <a:spcPts val="1200"/>
              </a:spcAft>
              <a:buFont typeface="Arial"/>
              <a:buChar char="•"/>
            </a:pPr>
            <a:r>
              <a:rPr lang="en-US" sz="2000" dirty="0">
                <a:latin typeface="Arial"/>
                <a:cs typeface="Calibri"/>
              </a:rPr>
              <a:t>Introductions</a:t>
            </a:r>
          </a:p>
          <a:p>
            <a:pPr marL="342900" indent="-342900">
              <a:spcBef>
                <a:spcPts val="1200"/>
              </a:spcBef>
              <a:spcAft>
                <a:spcPts val="1200"/>
              </a:spcAft>
              <a:buFont typeface="Arial"/>
              <a:buChar char="•"/>
            </a:pPr>
            <a:r>
              <a:rPr lang="en-US" sz="2000" dirty="0">
                <a:latin typeface="Arial"/>
                <a:cs typeface="Calibri"/>
              </a:rPr>
              <a:t>CORE Program Updates</a:t>
            </a:r>
          </a:p>
          <a:p>
            <a:pPr marL="342900" indent="-342900">
              <a:spcBef>
                <a:spcPts val="1200"/>
              </a:spcBef>
              <a:spcAft>
                <a:spcPts val="1200"/>
              </a:spcAft>
              <a:buFont typeface="Arial"/>
              <a:buChar char="•"/>
            </a:pPr>
            <a:r>
              <a:rPr lang="en-US" sz="2000" dirty="0">
                <a:latin typeface="Arial"/>
                <a:cs typeface="Calibri"/>
              </a:rPr>
              <a:t>Global Reach Strategies – Dr Ayoka Nurse</a:t>
            </a:r>
          </a:p>
          <a:p>
            <a:pPr marL="800100" lvl="1" indent="-342900">
              <a:spcBef>
                <a:spcPts val="1200"/>
              </a:spcBef>
              <a:spcAft>
                <a:spcPts val="1200"/>
              </a:spcAft>
              <a:buFont typeface="Arial"/>
              <a:buChar char="•"/>
            </a:pPr>
            <a:r>
              <a:rPr lang="en-US" dirty="0">
                <a:latin typeface="Arial"/>
                <a:cs typeface="Calibri"/>
              </a:rPr>
              <a:t>Survey &amp; Discussion</a:t>
            </a:r>
          </a:p>
          <a:p>
            <a:pPr marL="342900" indent="-342900">
              <a:spcBef>
                <a:spcPts val="1200"/>
              </a:spcBef>
              <a:spcAft>
                <a:spcPts val="1200"/>
              </a:spcAft>
              <a:buFont typeface="Arial"/>
              <a:buChar char="•"/>
            </a:pPr>
            <a:r>
              <a:rPr lang="en-US" sz="2000" dirty="0">
                <a:latin typeface="Arial"/>
                <a:cs typeface="Calibri"/>
              </a:rPr>
              <a:t>Launch Industries – Marques Cameron</a:t>
            </a:r>
          </a:p>
          <a:p>
            <a:pPr marL="800100" lvl="1" indent="-342900">
              <a:spcBef>
                <a:spcPts val="1200"/>
              </a:spcBef>
              <a:spcAft>
                <a:spcPts val="1200"/>
              </a:spcAft>
              <a:buFont typeface="Arial"/>
              <a:buChar char="•"/>
            </a:pPr>
            <a:r>
              <a:rPr lang="en-US" sz="2000" dirty="0">
                <a:latin typeface="Arial"/>
                <a:cs typeface="Calibri"/>
              </a:rPr>
              <a:t>Updates and Mix</a:t>
            </a:r>
          </a:p>
          <a:p>
            <a:pPr marL="800100" lvl="1" indent="-342900">
              <a:spcBef>
                <a:spcPts val="1200"/>
              </a:spcBef>
              <a:spcAft>
                <a:spcPts val="1200"/>
              </a:spcAft>
              <a:buFont typeface="Arial"/>
              <a:buChar char="•"/>
            </a:pPr>
            <a:endParaRPr lang="en-US" dirty="0">
              <a:latin typeface="Arial"/>
              <a:cs typeface="Calibri"/>
            </a:endParaRPr>
          </a:p>
          <a:p>
            <a:pPr marL="342900" indent="-342900">
              <a:spcBef>
                <a:spcPts val="1200"/>
              </a:spcBef>
              <a:spcAft>
                <a:spcPts val="1200"/>
              </a:spcAft>
              <a:buFont typeface="Arial"/>
              <a:buChar char="•"/>
            </a:pPr>
            <a:endParaRPr lang="en-US" dirty="0">
              <a:latin typeface="Arial"/>
              <a:cs typeface="Calibri"/>
            </a:endParaRPr>
          </a:p>
        </p:txBody>
      </p:sp>
      <p:sp>
        <p:nvSpPr>
          <p:cNvPr id="4" name="TextBox 3">
            <a:extLst>
              <a:ext uri="{FF2B5EF4-FFF2-40B4-BE49-F238E27FC236}">
                <a16:creationId xmlns:a16="http://schemas.microsoft.com/office/drawing/2014/main" id="{ED341BB0-0A50-F354-5668-51A3EA22EB09}"/>
              </a:ext>
            </a:extLst>
          </p:cNvPr>
          <p:cNvSpPr txBox="1"/>
          <p:nvPr/>
        </p:nvSpPr>
        <p:spPr>
          <a:xfrm>
            <a:off x="1614444" y="984934"/>
            <a:ext cx="8967007" cy="523220"/>
          </a:xfrm>
          <a:prstGeom prst="rect">
            <a:avLst/>
          </a:prstGeom>
          <a:noFill/>
        </p:spPr>
        <p:txBody>
          <a:bodyPr wrap="square" lIns="91440" tIns="45720" rIns="91440" bIns="45720" rtlCol="0" anchor="t">
            <a:spAutoFit/>
          </a:bodyPr>
          <a:lstStyle/>
          <a:p>
            <a:r>
              <a:rPr lang="en-US" sz="2800" b="1">
                <a:latin typeface="Arial"/>
                <a:cs typeface="Arial"/>
              </a:rPr>
              <a:t>Agenda</a:t>
            </a:r>
          </a:p>
        </p:txBody>
      </p:sp>
      <p:pic>
        <p:nvPicPr>
          <p:cNvPr id="7" name="Graphic 6">
            <a:extLst>
              <a:ext uri="{FF2B5EF4-FFF2-40B4-BE49-F238E27FC236}">
                <a16:creationId xmlns:a16="http://schemas.microsoft.com/office/drawing/2014/main" id="{E956E0E5-25DE-97A2-42AD-C4590CECB3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6007" y="2028978"/>
            <a:ext cx="2644589" cy="2644589"/>
          </a:xfrm>
          <a:prstGeom prst="rect">
            <a:avLst/>
          </a:prstGeom>
        </p:spPr>
      </p:pic>
    </p:spTree>
    <p:extLst>
      <p:ext uri="{BB962C8B-B14F-4D97-AF65-F5344CB8AC3E}">
        <p14:creationId xmlns:p14="http://schemas.microsoft.com/office/powerpoint/2010/main" val="409684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2" name="Freeform: Shape 11">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3C6A01-3A3A-3871-575A-E3F4CEFAA56E}"/>
              </a:ext>
            </a:extLst>
          </p:cNvPr>
          <p:cNvSpPr>
            <a:spLocks noGrp="1"/>
          </p:cNvSpPr>
          <p:nvPr>
            <p:ph type="title"/>
          </p:nvPr>
        </p:nvSpPr>
        <p:spPr>
          <a:xfrm>
            <a:off x="438913" y="859536"/>
            <a:ext cx="4832802" cy="1170432"/>
          </a:xfrm>
        </p:spPr>
        <p:txBody>
          <a:bodyPr anchor="b">
            <a:normAutofit/>
          </a:bodyPr>
          <a:lstStyle/>
          <a:p>
            <a:r>
              <a:rPr lang="en-US" sz="3400"/>
              <a:t>Why</a:t>
            </a:r>
          </a:p>
        </p:txBody>
      </p:sp>
      <p:sp>
        <p:nvSpPr>
          <p:cNvPr id="16" name="Rectangle 15">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853154-1906-54F7-A109-C15289D61A7A}"/>
              </a:ext>
            </a:extLst>
          </p:cNvPr>
          <p:cNvSpPr>
            <a:spLocks noGrp="1"/>
          </p:cNvSpPr>
          <p:nvPr>
            <p:ph idx="1"/>
          </p:nvPr>
        </p:nvSpPr>
        <p:spPr>
          <a:xfrm>
            <a:off x="438912" y="2512611"/>
            <a:ext cx="4832803" cy="3664351"/>
          </a:xfrm>
        </p:spPr>
        <p:txBody>
          <a:bodyPr>
            <a:normAutofit/>
          </a:bodyPr>
          <a:lstStyle/>
          <a:p>
            <a:pPr marL="0" indent="0">
              <a:buNone/>
            </a:pPr>
            <a:r>
              <a:rPr lang="en-US" sz="2400"/>
              <a:t>To ensure the CORE Program serves its intended community equitably and effectively—amplifying real experiences to drive real change.</a:t>
            </a:r>
          </a:p>
        </p:txBody>
      </p:sp>
      <p:pic>
        <p:nvPicPr>
          <p:cNvPr id="4" name="Picture 3">
            <a:extLst>
              <a:ext uri="{FF2B5EF4-FFF2-40B4-BE49-F238E27FC236}">
                <a16:creationId xmlns:a16="http://schemas.microsoft.com/office/drawing/2014/main" id="{CECE2C27-FCCF-9C8D-4A8D-25131D33B6BC}"/>
              </a:ext>
            </a:extLst>
          </p:cNvPr>
          <p:cNvPicPr>
            <a:picLocks noChangeAspect="1"/>
          </p:cNvPicPr>
          <p:nvPr/>
        </p:nvPicPr>
        <p:blipFill>
          <a:blip r:embed="rId3"/>
          <a:stretch>
            <a:fillRect/>
          </a:stretch>
        </p:blipFill>
        <p:spPr>
          <a:xfrm>
            <a:off x="7918677" y="517600"/>
            <a:ext cx="2542085" cy="2743200"/>
          </a:xfrm>
          <a:prstGeom prst="rect">
            <a:avLst/>
          </a:prstGeom>
        </p:spPr>
      </p:pic>
      <p:pic>
        <p:nvPicPr>
          <p:cNvPr id="5" name="Picture 4">
            <a:extLst>
              <a:ext uri="{FF2B5EF4-FFF2-40B4-BE49-F238E27FC236}">
                <a16:creationId xmlns:a16="http://schemas.microsoft.com/office/drawing/2014/main" id="{F7FC5315-5616-87BD-0C32-41FE3380A8BC}"/>
              </a:ext>
            </a:extLst>
          </p:cNvPr>
          <p:cNvPicPr>
            <a:picLocks noChangeAspect="1"/>
          </p:cNvPicPr>
          <p:nvPr/>
        </p:nvPicPr>
        <p:blipFill>
          <a:blip r:embed="rId4"/>
          <a:stretch>
            <a:fillRect/>
          </a:stretch>
        </p:blipFill>
        <p:spPr>
          <a:xfrm>
            <a:off x="7191586" y="3429000"/>
            <a:ext cx="3996267" cy="2743200"/>
          </a:xfrm>
          <a:prstGeom prst="rect">
            <a:avLst/>
          </a:prstGeom>
        </p:spPr>
      </p:pic>
    </p:spTree>
    <p:extLst>
      <p:ext uri="{BB962C8B-B14F-4D97-AF65-F5344CB8AC3E}">
        <p14:creationId xmlns:p14="http://schemas.microsoft.com/office/powerpoint/2010/main" val="356642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891E446-895E-1E8E-38EA-95CDB4CEE930}"/>
              </a:ext>
            </a:extLst>
          </p:cNvPr>
          <p:cNvSpPr>
            <a:spLocks noGrp="1"/>
          </p:cNvSpPr>
          <p:nvPr>
            <p:ph type="title"/>
          </p:nvPr>
        </p:nvSpPr>
        <p:spPr>
          <a:xfrm>
            <a:off x="1150286" y="501594"/>
            <a:ext cx="4790364" cy="1668424"/>
          </a:xfrm>
        </p:spPr>
        <p:txBody>
          <a:bodyPr anchor="b">
            <a:normAutofit/>
          </a:bodyPr>
          <a:lstStyle/>
          <a:p>
            <a:r>
              <a:rPr lang="en-US" sz="4000"/>
              <a:t>How Today Works</a:t>
            </a:r>
          </a:p>
        </p:txBody>
      </p:sp>
      <p:sp>
        <p:nvSpPr>
          <p:cNvPr id="3" name="Content Placeholder 2">
            <a:extLst>
              <a:ext uri="{FF2B5EF4-FFF2-40B4-BE49-F238E27FC236}">
                <a16:creationId xmlns:a16="http://schemas.microsoft.com/office/drawing/2014/main" id="{791C9554-BA9E-ED90-FE49-D8049919D9FC}"/>
              </a:ext>
            </a:extLst>
          </p:cNvPr>
          <p:cNvSpPr>
            <a:spLocks noGrp="1"/>
          </p:cNvSpPr>
          <p:nvPr>
            <p:ph idx="1"/>
          </p:nvPr>
        </p:nvSpPr>
        <p:spPr>
          <a:xfrm>
            <a:off x="1150286" y="2399857"/>
            <a:ext cx="4667553" cy="3425709"/>
          </a:xfrm>
        </p:spPr>
        <p:txBody>
          <a:bodyPr>
            <a:normAutofit/>
          </a:bodyPr>
          <a:lstStyle/>
          <a:p>
            <a:pPr marL="0" indent="0">
              <a:buNone/>
            </a:pPr>
            <a:r>
              <a:rPr lang="en-US" sz="1300"/>
              <a:t>On your phone or tablet, open your browser.</a:t>
            </a:r>
          </a:p>
          <a:p>
            <a:pPr marL="0" indent="0">
              <a:buNone/>
            </a:pPr>
            <a:r>
              <a:rPr lang="en-US" sz="1300"/>
              <a:t>Go to: </a:t>
            </a:r>
            <a:r>
              <a:rPr lang="en-US" sz="1300" b="1"/>
              <a:t>https://www.menti.com/altpkx765s51</a:t>
            </a:r>
          </a:p>
          <a:p>
            <a:pPr marL="0" indent="0">
              <a:buNone/>
            </a:pPr>
            <a:r>
              <a:rPr lang="en-US" sz="1300"/>
              <a:t>Enter the code displayed on the screen.(You’ll see the code at the top of each slide.)</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effectLst/>
                <a:uLnTx/>
                <a:uFillTx/>
                <a:latin typeface="Aptos" panose="02110004020202020204"/>
                <a:ea typeface="+mn-ea"/>
                <a:cs typeface="+mn-cs"/>
              </a:rPr>
              <a:t>Code: </a:t>
            </a:r>
            <a:r>
              <a:rPr kumimoji="0" lang="en-US" sz="1300" b="1" i="0" u="none" strike="noStrike" kern="1200" cap="none" spc="0" normalizeH="0" baseline="0" noProof="0">
                <a:ln>
                  <a:noFill/>
                </a:ln>
                <a:effectLst/>
                <a:uLnTx/>
                <a:uFillTx/>
                <a:latin typeface="Aptos" panose="02110004020202020204"/>
                <a:ea typeface="+mn-ea"/>
                <a:cs typeface="+mn-cs"/>
              </a:rPr>
              <a:t> </a:t>
            </a:r>
            <a:r>
              <a:rPr lang="en-US" sz="1300" b="1" i="0">
                <a:effectLst/>
                <a:latin typeface="MentiText"/>
              </a:rPr>
              <a:t>8388 5086</a:t>
            </a:r>
            <a:endParaRPr kumimoji="0" lang="en-US" sz="1300" b="0" i="0" u="none" strike="noStrike" kern="1200" cap="none" spc="0" normalizeH="0" baseline="0" noProof="0">
              <a:ln>
                <a:noFill/>
              </a:ln>
              <a:effectLst/>
              <a:uLnTx/>
              <a:uFillTx/>
              <a:latin typeface="Aptos" panose="02110004020202020204"/>
              <a:ea typeface="+mn-ea"/>
              <a:cs typeface="+mn-cs"/>
            </a:endParaRPr>
          </a:p>
          <a:p>
            <a:pPr marL="0" indent="0">
              <a:buNone/>
            </a:pPr>
            <a:endParaRPr lang="en-US" sz="1300"/>
          </a:p>
          <a:p>
            <a:pPr marL="0" indent="0">
              <a:buNone/>
            </a:pPr>
            <a:r>
              <a:rPr lang="en-US" sz="1300"/>
              <a:t>Answer the questions that appear on your device.</a:t>
            </a:r>
          </a:p>
          <a:p>
            <a:pPr marL="0" indent="0">
              <a:buNone/>
            </a:pPr>
            <a:r>
              <a:rPr lang="en-US" sz="1300"/>
              <a:t>Watch your answers—and everyone else’s—appear live on screen.</a:t>
            </a:r>
          </a:p>
          <a:p>
            <a:pPr marL="0" indent="0">
              <a:buNone/>
            </a:pPr>
            <a:endParaRPr lang="en-US" sz="1300"/>
          </a:p>
          <a:p>
            <a:pPr marL="0" indent="0">
              <a:buNone/>
            </a:pPr>
            <a:r>
              <a:rPr lang="en-US" sz="1300"/>
              <a:t>Polls and activities will appear on your device</a:t>
            </a:r>
          </a:p>
          <a:p>
            <a:pPr marL="0" indent="0">
              <a:buNone/>
            </a:pPr>
            <a:r>
              <a:rPr lang="en-US" sz="1300"/>
              <a:t>Speak up during discussions – your voice matters!</a:t>
            </a:r>
          </a:p>
        </p:txBody>
      </p:sp>
      <p:pic>
        <p:nvPicPr>
          <p:cNvPr id="6" name="Picture 5">
            <a:extLst>
              <a:ext uri="{FF2B5EF4-FFF2-40B4-BE49-F238E27FC236}">
                <a16:creationId xmlns:a16="http://schemas.microsoft.com/office/drawing/2014/main" id="{837FD950-6FB8-A172-110A-05CDACF1FB2D}"/>
              </a:ext>
            </a:extLst>
          </p:cNvPr>
          <p:cNvPicPr>
            <a:picLocks noChangeAspect="1"/>
          </p:cNvPicPr>
          <p:nvPr/>
        </p:nvPicPr>
        <p:blipFill>
          <a:blip r:embed="rId3"/>
          <a:stretch>
            <a:fillRect/>
          </a:stretch>
        </p:blipFill>
        <p:spPr>
          <a:xfrm>
            <a:off x="6350057" y="1467763"/>
            <a:ext cx="2670313" cy="3560417"/>
          </a:xfrm>
          <a:prstGeom prst="rect">
            <a:avLst/>
          </a:prstGeom>
        </p:spPr>
      </p:pic>
      <p:pic>
        <p:nvPicPr>
          <p:cNvPr id="5" name="Picture 4">
            <a:extLst>
              <a:ext uri="{FF2B5EF4-FFF2-40B4-BE49-F238E27FC236}">
                <a16:creationId xmlns:a16="http://schemas.microsoft.com/office/drawing/2014/main" id="{F580DC86-436C-FEEA-3ECC-DE218344DFCC}"/>
              </a:ext>
            </a:extLst>
          </p:cNvPr>
          <p:cNvPicPr>
            <a:picLocks noChangeAspect="1"/>
          </p:cNvPicPr>
          <p:nvPr/>
        </p:nvPicPr>
        <p:blipFill>
          <a:blip r:embed="rId4"/>
          <a:stretch>
            <a:fillRect/>
          </a:stretch>
        </p:blipFill>
        <p:spPr>
          <a:xfrm>
            <a:off x="9349409" y="670377"/>
            <a:ext cx="2251804" cy="2429953"/>
          </a:xfrm>
          <a:prstGeom prst="rect">
            <a:avLst/>
          </a:prstGeom>
        </p:spPr>
      </p:pic>
      <p:pic>
        <p:nvPicPr>
          <p:cNvPr id="4" name="Picture 3">
            <a:extLst>
              <a:ext uri="{FF2B5EF4-FFF2-40B4-BE49-F238E27FC236}">
                <a16:creationId xmlns:a16="http://schemas.microsoft.com/office/drawing/2014/main" id="{16657E8F-D33C-2C90-E003-6E06019C834E}"/>
              </a:ext>
            </a:extLst>
          </p:cNvPr>
          <p:cNvPicPr>
            <a:picLocks noChangeAspect="1"/>
          </p:cNvPicPr>
          <p:nvPr/>
        </p:nvPicPr>
        <p:blipFill>
          <a:blip r:embed="rId5"/>
          <a:stretch>
            <a:fillRect/>
          </a:stretch>
        </p:blipFill>
        <p:spPr>
          <a:xfrm>
            <a:off x="9349409" y="3429000"/>
            <a:ext cx="2345767" cy="1610229"/>
          </a:xfrm>
          <a:prstGeom prst="rect">
            <a:avLst/>
          </a:prstGeom>
        </p:spPr>
      </p:pic>
      <p:sp>
        <p:nvSpPr>
          <p:cNvPr id="38" name="Rectangle 37">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034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BF9E15A-4A64-89F3-A5E3-26AC1B43637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74E7BB-1EE0-08FA-46BC-BD9A63EEF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2" name="Freeform: Shape 11">
            <a:extLst>
              <a:ext uri="{FF2B5EF4-FFF2-40B4-BE49-F238E27FC236}">
                <a16:creationId xmlns:a16="http://schemas.microsoft.com/office/drawing/2014/main" id="{31EDF402-212C-E5E6-00EC-8EB27FFF3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11144BF7-44D0-E6A9-AC03-5E8CDE332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3EE5AC-1846-9783-BD17-2D65D93A1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8AFCE2E-6B04-DF8A-6391-01613D66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C693C7-1F21-8AAB-CF34-0C1F852169AB}"/>
              </a:ext>
            </a:extLst>
          </p:cNvPr>
          <p:cNvSpPr>
            <a:spLocks noGrp="1"/>
          </p:cNvSpPr>
          <p:nvPr>
            <p:ph idx="1"/>
          </p:nvPr>
        </p:nvSpPr>
        <p:spPr>
          <a:xfrm>
            <a:off x="388612" y="674285"/>
            <a:ext cx="8915280" cy="5947894"/>
          </a:xfrm>
        </p:spPr>
        <p:txBody>
          <a:bodyPr>
            <a:normAutofit/>
          </a:bodyPr>
          <a:lstStyle/>
          <a:p>
            <a:pPr marL="0" indent="0">
              <a:buNone/>
            </a:pPr>
            <a:r>
              <a:rPr lang="en-US" sz="1700"/>
              <a:t> The following surveys  are  part of the CORE Program. It should take about 5–10 minutes to complete. Please answer honestly based on your own experience.</a:t>
            </a:r>
          </a:p>
          <a:p>
            <a:pPr marL="0" indent="0">
              <a:buNone/>
            </a:pPr>
            <a:r>
              <a:rPr lang="en-US" sz="1700"/>
              <a:t>Select the option that best fits your answer for each question.</a:t>
            </a:r>
          </a:p>
          <a:p>
            <a:r>
              <a:rPr lang="en-US" sz="1700"/>
              <a:t>For questions with multiple options, you can select all that apply.</a:t>
            </a:r>
          </a:p>
          <a:p>
            <a:r>
              <a:rPr lang="en-US" sz="1700"/>
              <a:t>If you choose “Other,” please type your answer in the space provided.</a:t>
            </a:r>
          </a:p>
          <a:p>
            <a:pPr marL="0" indent="0">
              <a:lnSpc>
                <a:spcPct val="110000"/>
              </a:lnSpc>
              <a:spcBef>
                <a:spcPts val="0"/>
              </a:spcBef>
              <a:buNone/>
            </a:pPr>
            <a:endParaRPr lang="en-US" sz="1500" b="1"/>
          </a:p>
          <a:p>
            <a:pPr marL="0" indent="0">
              <a:lnSpc>
                <a:spcPct val="110000"/>
              </a:lnSpc>
              <a:spcBef>
                <a:spcPts val="0"/>
              </a:spcBef>
              <a:spcAft>
                <a:spcPts val="600"/>
              </a:spcAft>
              <a:buNone/>
            </a:pPr>
            <a:r>
              <a:rPr lang="en-US" sz="1800" b="1"/>
              <a:t>Survey 1: About You (Demographics)</a:t>
            </a:r>
          </a:p>
          <a:p>
            <a:pPr marL="0" indent="0">
              <a:lnSpc>
                <a:spcPct val="110000"/>
              </a:lnSpc>
              <a:spcBef>
                <a:spcPts val="0"/>
              </a:spcBef>
              <a:spcAft>
                <a:spcPts val="600"/>
              </a:spcAft>
              <a:buNone/>
            </a:pPr>
            <a:r>
              <a:rPr lang="en-US" sz="1800"/>
              <a:t>This quick survey helps us understand who is participating in the CORE Program. Please answer honestly—your responses are confidential.</a:t>
            </a:r>
          </a:p>
          <a:p>
            <a:pPr marL="0" indent="0">
              <a:lnSpc>
                <a:spcPct val="110000"/>
              </a:lnSpc>
              <a:spcBef>
                <a:spcPts val="0"/>
              </a:spcBef>
              <a:spcAft>
                <a:spcPts val="600"/>
              </a:spcAft>
              <a:buNone/>
            </a:pPr>
            <a:r>
              <a:rPr lang="en-US" sz="1800"/>
              <a:t> </a:t>
            </a:r>
          </a:p>
          <a:p>
            <a:pPr marL="0" indent="0">
              <a:spcBef>
                <a:spcPts val="0"/>
              </a:spcBef>
              <a:spcAft>
                <a:spcPts val="600"/>
              </a:spcAft>
              <a:buNone/>
            </a:pPr>
            <a:r>
              <a:rPr lang="en-US" sz="1800" b="1"/>
              <a:t>Survey 2: Your CORE Program Experience</a:t>
            </a:r>
          </a:p>
          <a:p>
            <a:pPr marL="0" indent="0">
              <a:spcBef>
                <a:spcPts val="0"/>
              </a:spcBef>
              <a:spcAft>
                <a:spcPts val="600"/>
              </a:spcAft>
              <a:buNone/>
            </a:pPr>
            <a:r>
              <a:rPr lang="en-US" sz="1800"/>
              <a:t>Tell us about your experience with the CORE Program. Your feedback helps us improve services and support.</a:t>
            </a:r>
          </a:p>
          <a:p>
            <a:pPr marL="0" indent="0">
              <a:spcBef>
                <a:spcPts val="0"/>
              </a:spcBef>
              <a:spcAft>
                <a:spcPts val="600"/>
              </a:spcAft>
              <a:buNone/>
            </a:pPr>
            <a:r>
              <a:rPr lang="en-US" sz="1800"/>
              <a:t> </a:t>
            </a:r>
          </a:p>
          <a:p>
            <a:pPr marL="0" indent="0">
              <a:spcBef>
                <a:spcPts val="0"/>
              </a:spcBef>
              <a:spcAft>
                <a:spcPts val="600"/>
              </a:spcAft>
              <a:buNone/>
            </a:pPr>
            <a:r>
              <a:rPr lang="en-US" sz="1800" b="1"/>
              <a:t>Survey 3: Challenges &amp; Support</a:t>
            </a:r>
          </a:p>
          <a:p>
            <a:pPr marL="0" indent="0">
              <a:spcBef>
                <a:spcPts val="0"/>
              </a:spcBef>
              <a:spcAft>
                <a:spcPts val="600"/>
              </a:spcAft>
              <a:buNone/>
            </a:pPr>
            <a:r>
              <a:rPr lang="en-US" sz="1800"/>
              <a:t>Help us learn what barriers you’ve faced and what support has helped—or what’s still missing.</a:t>
            </a:r>
          </a:p>
          <a:p>
            <a:pPr marL="0" indent="0">
              <a:buNone/>
            </a:pPr>
            <a:r>
              <a:rPr lang="en-US" sz="1500"/>
              <a:t> </a:t>
            </a:r>
          </a:p>
        </p:txBody>
      </p:sp>
      <p:pic>
        <p:nvPicPr>
          <p:cNvPr id="5" name="Picture 4">
            <a:extLst>
              <a:ext uri="{FF2B5EF4-FFF2-40B4-BE49-F238E27FC236}">
                <a16:creationId xmlns:a16="http://schemas.microsoft.com/office/drawing/2014/main" id="{B00384AA-E415-7719-C97D-2F01F710ACE5}"/>
              </a:ext>
            </a:extLst>
          </p:cNvPr>
          <p:cNvPicPr>
            <a:picLocks noChangeAspect="1"/>
          </p:cNvPicPr>
          <p:nvPr/>
        </p:nvPicPr>
        <p:blipFill>
          <a:blip r:embed="rId3"/>
          <a:stretch>
            <a:fillRect/>
          </a:stretch>
        </p:blipFill>
        <p:spPr>
          <a:xfrm>
            <a:off x="9511006" y="212800"/>
            <a:ext cx="2542085" cy="2743200"/>
          </a:xfrm>
          <a:prstGeom prst="rect">
            <a:avLst/>
          </a:prstGeom>
        </p:spPr>
      </p:pic>
      <p:pic>
        <p:nvPicPr>
          <p:cNvPr id="4" name="Picture 3">
            <a:extLst>
              <a:ext uri="{FF2B5EF4-FFF2-40B4-BE49-F238E27FC236}">
                <a16:creationId xmlns:a16="http://schemas.microsoft.com/office/drawing/2014/main" id="{5A8AF23A-BB51-ABDA-3305-170295A8DF9F}"/>
              </a:ext>
            </a:extLst>
          </p:cNvPr>
          <p:cNvPicPr>
            <a:picLocks noChangeAspect="1"/>
          </p:cNvPicPr>
          <p:nvPr/>
        </p:nvPicPr>
        <p:blipFill>
          <a:blip r:embed="rId4"/>
          <a:stretch>
            <a:fillRect/>
          </a:stretch>
        </p:blipFill>
        <p:spPr>
          <a:xfrm>
            <a:off x="9370141" y="5424948"/>
            <a:ext cx="2682950" cy="1433052"/>
          </a:xfrm>
          <a:prstGeom prst="rect">
            <a:avLst/>
          </a:prstGeom>
        </p:spPr>
      </p:pic>
    </p:spTree>
    <p:extLst>
      <p:ext uri="{BB962C8B-B14F-4D97-AF65-F5344CB8AC3E}">
        <p14:creationId xmlns:p14="http://schemas.microsoft.com/office/powerpoint/2010/main" val="307167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ACB8EC9-54CE-08C7-4504-94B7F964B0F6}"/>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Demographic Survey </a:t>
            </a:r>
          </a:p>
        </p:txBody>
      </p:sp>
      <p:sp>
        <p:nvSpPr>
          <p:cNvPr id="5" name="TextBox 4">
            <a:extLst>
              <a:ext uri="{FF2B5EF4-FFF2-40B4-BE49-F238E27FC236}">
                <a16:creationId xmlns:a16="http://schemas.microsoft.com/office/drawing/2014/main" id="{CF4D1741-F525-3061-90A4-1678F3468036}"/>
              </a:ext>
            </a:extLst>
          </p:cNvPr>
          <p:cNvSpPr txBox="1"/>
          <p:nvPr/>
        </p:nvSpPr>
        <p:spPr>
          <a:xfrm>
            <a:off x="1144923" y="2405894"/>
            <a:ext cx="5315189" cy="3535083"/>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Survey 1: About You (Demographics)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This quick survey helps us understand who is participating in the CORE Program. Please answer honestly—your responses are confidential.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Takes 2–3 minutes.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One answer per question.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No personal details will be shared.</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Content Placeholder 6">
            <a:extLst>
              <a:ext uri="{FF2B5EF4-FFF2-40B4-BE49-F238E27FC236}">
                <a16:creationId xmlns:a16="http://schemas.microsoft.com/office/drawing/2014/main" id="{B07126BE-E29F-018E-5B2F-07BF1105E67E}"/>
              </a:ext>
            </a:extLst>
          </p:cNvPr>
          <p:cNvPicPr>
            <a:picLocks noGrp="1" noChangeAspect="1"/>
          </p:cNvPicPr>
          <p:nvPr>
            <p:ph idx="1"/>
          </p:nvPr>
        </p:nvPicPr>
        <p:blipFill>
          <a:blip r:embed="rId3"/>
          <a:stretch>
            <a:fillRect/>
          </a:stretch>
        </p:blipFill>
        <p:spPr>
          <a:xfrm>
            <a:off x="7259333" y="909081"/>
            <a:ext cx="3803798" cy="5071731"/>
          </a:xfrm>
          <a:prstGeom prst="rect">
            <a:avLst/>
          </a:prstGeom>
        </p:spPr>
      </p:pic>
    </p:spTree>
    <p:extLst>
      <p:ext uri="{BB962C8B-B14F-4D97-AF65-F5344CB8AC3E}">
        <p14:creationId xmlns:p14="http://schemas.microsoft.com/office/powerpoint/2010/main" val="1836419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88BF5A5-3C18-B930-E4C4-A341EA1E1910}"/>
              </a:ext>
            </a:extLst>
          </p:cNvPr>
          <p:cNvSpPr>
            <a:spLocks noGrp="1"/>
          </p:cNvSpPr>
          <p:nvPr>
            <p:ph type="title"/>
          </p:nvPr>
        </p:nvSpPr>
        <p:spPr>
          <a:xfrm>
            <a:off x="1136397" y="502020"/>
            <a:ext cx="5323715" cy="1642970"/>
          </a:xfrm>
        </p:spPr>
        <p:txBody>
          <a:bodyPr anchor="b">
            <a:normAutofit/>
          </a:bodyPr>
          <a:lstStyle/>
          <a:p>
            <a:r>
              <a:rPr lang="en-US" sz="3700" b="1" i="0">
                <a:effectLst/>
                <a:latin typeface="docs-Roboto"/>
              </a:rPr>
              <a:t>Careholder Group A: CORE Participants and Equity Applicants</a:t>
            </a:r>
            <a:endParaRPr lang="en-US" sz="3700"/>
          </a:p>
        </p:txBody>
      </p:sp>
      <p:sp>
        <p:nvSpPr>
          <p:cNvPr id="3" name="Content Placeholder 2">
            <a:extLst>
              <a:ext uri="{FF2B5EF4-FFF2-40B4-BE49-F238E27FC236}">
                <a16:creationId xmlns:a16="http://schemas.microsoft.com/office/drawing/2014/main" id="{44E22A3E-BD88-600B-4BEA-555D6A26CD38}"/>
              </a:ext>
            </a:extLst>
          </p:cNvPr>
          <p:cNvSpPr>
            <a:spLocks noGrp="1"/>
          </p:cNvSpPr>
          <p:nvPr>
            <p:ph idx="1"/>
          </p:nvPr>
        </p:nvSpPr>
        <p:spPr>
          <a:xfrm>
            <a:off x="1144923" y="2405894"/>
            <a:ext cx="5315189" cy="3535083"/>
          </a:xfrm>
        </p:spPr>
        <p:txBody>
          <a:bodyPr anchor="t">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effectLst/>
                <a:uLnTx/>
                <a:uFillTx/>
                <a:latin typeface="Aptos" panose="02110004020202020204"/>
                <a:ea typeface="+mn-ea"/>
                <a:cs typeface="+mn-cs"/>
              </a:rPr>
              <a:t>Survey 2: Your CORE Program Experience</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Aptos" panose="02110004020202020204"/>
                <a:ea typeface="+mn-ea"/>
                <a:cs typeface="+mn-cs"/>
              </a:rPr>
              <a:t>Tell us about your experience with the CORE Program. Your feedback helps us improve services and support.</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Aptos" panose="02110004020202020204"/>
                <a:ea typeface="+mn-ea"/>
                <a:cs typeface="+mn-cs"/>
              </a:rPr>
              <a:t>✔️ Takes about 5–7 minutes.</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Aptos" panose="02110004020202020204"/>
                <a:ea typeface="+mn-ea"/>
                <a:cs typeface="+mn-cs"/>
              </a:rPr>
              <a:t>✔️ Some questions let you select more than one answer.</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Aptos" panose="02110004020202020204"/>
                <a:ea typeface="+mn-ea"/>
                <a:cs typeface="+mn-cs"/>
              </a:rPr>
              <a:t>✔️ Answer based on your real experience.</a:t>
            </a:r>
          </a:p>
          <a:p>
            <a:endParaRPr lang="en-US" sz="200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626689A3-52CD-C4ED-917E-B2409A219685}"/>
              </a:ext>
            </a:extLst>
          </p:cNvPr>
          <p:cNvPicPr>
            <a:picLocks noChangeAspect="1"/>
          </p:cNvPicPr>
          <p:nvPr/>
        </p:nvPicPr>
        <p:blipFill>
          <a:blip r:embed="rId3"/>
          <a:stretch>
            <a:fillRect/>
          </a:stretch>
        </p:blipFill>
        <p:spPr>
          <a:xfrm>
            <a:off x="7259333" y="909081"/>
            <a:ext cx="3803798" cy="5071731"/>
          </a:xfrm>
          <a:prstGeom prst="rect">
            <a:avLst/>
          </a:prstGeom>
        </p:spPr>
      </p:pic>
    </p:spTree>
    <p:extLst>
      <p:ext uri="{BB962C8B-B14F-4D97-AF65-F5344CB8AC3E}">
        <p14:creationId xmlns:p14="http://schemas.microsoft.com/office/powerpoint/2010/main" val="2288500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5037F377-D875-E16C-C6A1-FE0F6DB5B02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 </a:t>
            </a:r>
          </a:p>
        </p:txBody>
      </p:sp>
      <p:sp>
        <p:nvSpPr>
          <p:cNvPr id="5" name="Text Placeholder 4">
            <a:extLst>
              <a:ext uri="{FF2B5EF4-FFF2-40B4-BE49-F238E27FC236}">
                <a16:creationId xmlns:a16="http://schemas.microsoft.com/office/drawing/2014/main" id="{81AD47AE-86AC-6542-014B-D623445066CD}"/>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000" kern="1200">
                <a:solidFill>
                  <a:schemeClr val="tx1"/>
                </a:solidFill>
                <a:latin typeface="+mn-lt"/>
                <a:ea typeface="+mn-ea"/>
                <a:cs typeface="+mn-cs"/>
              </a:rPr>
              <a:t>If you have any questions, please contact Dr. Ayoka Nurse @ </a:t>
            </a:r>
            <a:r>
              <a:rPr lang="en-US" sz="2000" b="1"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drayokanurse@gmail.com</a:t>
            </a:r>
            <a:r>
              <a:rPr lang="en-US" sz="2000" b="1" kern="1200">
                <a:solidFill>
                  <a:schemeClr val="tx1"/>
                </a:solidFill>
                <a:latin typeface="+mn-lt"/>
                <a:ea typeface="+mn-ea"/>
                <a:cs typeface="+mn-cs"/>
              </a:rPr>
              <a:t> </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2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445B959-7DD7-40BF-5DB4-E2E20F2A766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04BDA3B-0A09-E7CC-DC4D-0E9DB54084F7}"/>
              </a:ext>
            </a:extLst>
          </p:cNvPr>
          <p:cNvPicPr>
            <a:picLocks noChangeAspect="1"/>
          </p:cNvPicPr>
          <p:nvPr/>
        </p:nvPicPr>
        <p:blipFill>
          <a:blip r:embed="rId3">
            <a:alphaModFix amt="70000"/>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0D7BAA3-D9EA-5C8A-4E8C-5ECAF5FB329A}"/>
              </a:ext>
            </a:extLst>
          </p:cNvPr>
          <p:cNvSpPr txBox="1"/>
          <p:nvPr/>
        </p:nvSpPr>
        <p:spPr>
          <a:xfrm>
            <a:off x="329322" y="5448299"/>
            <a:ext cx="9447398"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a:cs typeface="Calibri"/>
              </a:rPr>
              <a:t>Launch Industries</a:t>
            </a:r>
            <a:endParaRPr kumimoji="0" lang="en-US" sz="3600" b="1" i="0" u="none" strike="noStrike" kern="1200" cap="none" spc="0" normalizeH="0" baseline="0" noProof="0" dirty="0">
              <a:ln>
                <a:noFill/>
              </a:ln>
              <a:solidFill>
                <a:prstClr val="white"/>
              </a:solidFill>
              <a:effectLst/>
              <a:uLnTx/>
              <a:uFillTx/>
              <a:latin typeface="Arial"/>
              <a:ea typeface="+mn-ea"/>
              <a:cs typeface="Calibri"/>
            </a:endParaRPr>
          </a:p>
        </p:txBody>
      </p:sp>
    </p:spTree>
    <p:extLst>
      <p:ext uri="{BB962C8B-B14F-4D97-AF65-F5344CB8AC3E}">
        <p14:creationId xmlns:p14="http://schemas.microsoft.com/office/powerpoint/2010/main" val="333819359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C6C97-C2F9-4663-4EA0-5D4A532F10C2}"/>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78AD5B7-5B38-5B72-17E5-5B60B4B3B28A}"/>
              </a:ext>
            </a:extLst>
          </p:cNvPr>
          <p:cNvSpPr/>
          <p:nvPr/>
        </p:nvSpPr>
        <p:spPr>
          <a:xfrm>
            <a:off x="1155987" y="520825"/>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585BCC8-625F-8224-8420-3B8982064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555" y="2752928"/>
            <a:ext cx="7194885" cy="2317419"/>
          </a:xfrm>
          <a:prstGeom prst="rect">
            <a:avLst/>
          </a:prstGeom>
        </p:spPr>
      </p:pic>
      <p:sp>
        <p:nvSpPr>
          <p:cNvPr id="2" name="TextBox 1">
            <a:extLst>
              <a:ext uri="{FF2B5EF4-FFF2-40B4-BE49-F238E27FC236}">
                <a16:creationId xmlns:a16="http://schemas.microsoft.com/office/drawing/2014/main" id="{C433921B-D388-D1E2-F20B-DA12F6F649B0}"/>
              </a:ext>
            </a:extLst>
          </p:cNvPr>
          <p:cNvSpPr txBox="1"/>
          <p:nvPr/>
        </p:nvSpPr>
        <p:spPr>
          <a:xfrm>
            <a:off x="1323975" y="5070347"/>
            <a:ext cx="9201150" cy="95410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a:solidFill>
                  <a:prstClr val="black"/>
                </a:solidFill>
                <a:latin typeface="Arial" panose="020B0604020202020204" pitchFamily="34" charset="0"/>
                <a:cs typeface="Arial" panose="020B0604020202020204" pitchFamily="34" charset="0"/>
              </a:rPr>
              <a:t>Request Assistance: </a:t>
            </a:r>
            <a:r>
              <a:rPr lang="en-US" sz="28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https://launchmycannabiz.com/sacramento-core</a:t>
            </a:r>
            <a:r>
              <a:rPr lang="en-US" sz="2800">
                <a:latin typeface="Arial" panose="020B0604020202020204" pitchFamily="34" charset="0"/>
                <a:cs typeface="Arial" panose="020B0604020202020204" pitchFamily="34" charset="0"/>
              </a:rPr>
              <a:t> </a:t>
            </a:r>
            <a:endParaRPr kumimoji="0" lang="en-US" sz="28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53937AF-2E0C-5591-6BB5-C91A5397600D}"/>
              </a:ext>
            </a:extLst>
          </p:cNvPr>
          <p:cNvSpPr>
            <a:spLocks noGrp="1"/>
          </p:cNvSpPr>
          <p:nvPr>
            <p:ph type="title"/>
          </p:nvPr>
        </p:nvSpPr>
        <p:spPr>
          <a:xfrm>
            <a:off x="1460770" y="602451"/>
            <a:ext cx="10515600" cy="1325563"/>
          </a:xfrm>
        </p:spPr>
        <p:txBody>
          <a:bodyPr>
            <a:normAutofit/>
          </a:bodyPr>
          <a:lstStyle/>
          <a:p>
            <a:r>
              <a:rPr lang="en-US" sz="2800" b="1">
                <a:latin typeface="Arial" panose="020B0604020202020204" pitchFamily="34" charset="0"/>
                <a:cs typeface="Arial" panose="020B0604020202020204" pitchFamily="34" charset="0"/>
              </a:rPr>
              <a:t>Direct Technical Assistance</a:t>
            </a:r>
          </a:p>
        </p:txBody>
      </p:sp>
      <p:sp>
        <p:nvSpPr>
          <p:cNvPr id="5" name="TextBox 4">
            <a:extLst>
              <a:ext uri="{FF2B5EF4-FFF2-40B4-BE49-F238E27FC236}">
                <a16:creationId xmlns:a16="http://schemas.microsoft.com/office/drawing/2014/main" id="{CF45046A-44C8-7945-2292-FDFB61AC74D3}"/>
              </a:ext>
            </a:extLst>
          </p:cNvPr>
          <p:cNvSpPr txBox="1"/>
          <p:nvPr/>
        </p:nvSpPr>
        <p:spPr>
          <a:xfrm>
            <a:off x="2136841" y="1726761"/>
            <a:ext cx="7918315" cy="1015663"/>
          </a:xfrm>
          <a:prstGeom prst="rect">
            <a:avLst/>
          </a:prstGeom>
          <a:noFill/>
        </p:spPr>
        <p:txBody>
          <a:bodyPr wrap="square" rtlCol="0">
            <a:spAutoFit/>
          </a:bodyPr>
          <a:lstStyle/>
          <a:p>
            <a:pPr marL="285750" indent="-285750">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Local and state application, licensing, and regulatory fees </a:t>
            </a:r>
          </a:p>
          <a:p>
            <a:pPr marL="285750" indent="-285750">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Legal assistance </a:t>
            </a:r>
          </a:p>
          <a:p>
            <a:pPr marL="285750" indent="-285750">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Regulatory compliance</a:t>
            </a:r>
            <a:r>
              <a:rPr lang="en-US" sz="2000">
                <a:latin typeface="Arial" panose="020B0604020202020204" pitchFamily="34" charset="0"/>
                <a:cs typeface="Arial" panose="020B0604020202020204" pitchFamily="34" charset="0"/>
              </a:rPr>
              <a:t> </a:t>
            </a:r>
          </a:p>
        </p:txBody>
      </p:sp>
      <p:pic>
        <p:nvPicPr>
          <p:cNvPr id="7" name="Picture 6" descr="A black background with a black circle and a leaf in the middle&#10;&#10;Description automatically generated">
            <a:extLst>
              <a:ext uri="{FF2B5EF4-FFF2-40B4-BE49-F238E27FC236}">
                <a16:creationId xmlns:a16="http://schemas.microsoft.com/office/drawing/2014/main" id="{38F8F811-95C4-402E-3043-93E418975EF0}"/>
              </a:ext>
            </a:extLst>
          </p:cNvPr>
          <p:cNvPicPr/>
          <p:nvPr/>
        </p:nvPicPr>
        <p:blipFill>
          <a:blip r:embed="rId6">
            <a:extLst>
              <a:ext uri="{28A0092B-C50C-407E-A947-70E740481C1C}">
                <a14:useLocalDpi xmlns:a14="http://schemas.microsoft.com/office/drawing/2010/main" val="0"/>
              </a:ext>
            </a:extLst>
          </a:blip>
          <a:stretch>
            <a:fillRect/>
          </a:stretch>
        </p:blipFill>
        <p:spPr>
          <a:xfrm>
            <a:off x="9529261" y="4606988"/>
            <a:ext cx="2084744" cy="2431526"/>
          </a:xfrm>
          <a:prstGeom prst="rect">
            <a:avLst/>
          </a:prstGeom>
        </p:spPr>
      </p:pic>
    </p:spTree>
    <p:extLst>
      <p:ext uri="{BB962C8B-B14F-4D97-AF65-F5344CB8AC3E}">
        <p14:creationId xmlns:p14="http://schemas.microsoft.com/office/powerpoint/2010/main" val="355628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BB6C"/>
        </a:solidFill>
        <a:effectLst/>
      </p:bgPr>
    </p:bg>
    <p:spTree>
      <p:nvGrpSpPr>
        <p:cNvPr id="1" name=""/>
        <p:cNvGrpSpPr/>
        <p:nvPr/>
      </p:nvGrpSpPr>
      <p:grpSpPr>
        <a:xfrm>
          <a:off x="0" y="0"/>
          <a:ext cx="0" cy="0"/>
          <a:chOff x="0" y="0"/>
          <a:chExt cx="0" cy="0"/>
        </a:xfrm>
      </p:grpSpPr>
      <p:sp>
        <p:nvSpPr>
          <p:cNvPr id="186" name="Freeform: Shape 185">
            <a:extLst>
              <a:ext uri="{FF2B5EF4-FFF2-40B4-BE49-F238E27FC236}">
                <a16:creationId xmlns:a16="http://schemas.microsoft.com/office/drawing/2014/main" id="{310035C3-3371-40EA-FB75-8B56F9000007}"/>
              </a:ext>
            </a:extLst>
          </p:cNvPr>
          <p:cNvSpPr/>
          <p:nvPr/>
        </p:nvSpPr>
        <p:spPr>
          <a:xfrm>
            <a:off x="0" y="3635440"/>
            <a:ext cx="12191994" cy="3222560"/>
          </a:xfrm>
          <a:custGeom>
            <a:avLst/>
            <a:gdLst>
              <a:gd name="connsiteX0" fmla="*/ 2474167 w 12191994"/>
              <a:gd name="connsiteY0" fmla="*/ 0 h 3222560"/>
              <a:gd name="connsiteX1" fmla="*/ 2894043 w 12191994"/>
              <a:gd name="connsiteY1" fmla="*/ 0 h 3222560"/>
              <a:gd name="connsiteX2" fmla="*/ 2894043 w 12191994"/>
              <a:gd name="connsiteY2" fmla="*/ 135682 h 3222560"/>
              <a:gd name="connsiteX3" fmla="*/ 3057328 w 12191994"/>
              <a:gd name="connsiteY3" fmla="*/ 135682 h 3222560"/>
              <a:gd name="connsiteX4" fmla="*/ 3057328 w 12191994"/>
              <a:gd name="connsiteY4" fmla="*/ 397718 h 3222560"/>
              <a:gd name="connsiteX5" fmla="*/ 3331028 w 12191994"/>
              <a:gd name="connsiteY5" fmla="*/ 397718 h 3222560"/>
              <a:gd name="connsiteX6" fmla="*/ 3331028 w 12191994"/>
              <a:gd name="connsiteY6" fmla="*/ 1101013 h 3222560"/>
              <a:gd name="connsiteX7" fmla="*/ 3648266 w 12191994"/>
              <a:gd name="connsiteY7" fmla="*/ 1101013 h 3222560"/>
              <a:gd name="connsiteX8" fmla="*/ 3648266 w 12191994"/>
              <a:gd name="connsiteY8" fmla="*/ 836258 h 3222560"/>
              <a:gd name="connsiteX9" fmla="*/ 4164562 w 12191994"/>
              <a:gd name="connsiteY9" fmla="*/ 836258 h 3222560"/>
              <a:gd name="connsiteX10" fmla="*/ 4164562 w 12191994"/>
              <a:gd name="connsiteY10" fmla="*/ 657419 h 3222560"/>
              <a:gd name="connsiteX11" fmla="*/ 4396273 w 12191994"/>
              <a:gd name="connsiteY11" fmla="*/ 657419 h 3222560"/>
              <a:gd name="connsiteX12" fmla="*/ 4396273 w 12191994"/>
              <a:gd name="connsiteY12" fmla="*/ 1496425 h 3222560"/>
              <a:gd name="connsiteX13" fmla="*/ 4643639 w 12191994"/>
              <a:gd name="connsiteY13" fmla="*/ 1481188 h 3222560"/>
              <a:gd name="connsiteX14" fmla="*/ 4872131 w 12191994"/>
              <a:gd name="connsiteY14" fmla="*/ 1476168 h 3222560"/>
              <a:gd name="connsiteX15" fmla="*/ 4872131 w 12191994"/>
              <a:gd name="connsiteY15" fmla="*/ 1397649 h 3222560"/>
              <a:gd name="connsiteX16" fmla="*/ 5159826 w 12191994"/>
              <a:gd name="connsiteY16" fmla="*/ 1397649 h 3222560"/>
              <a:gd name="connsiteX17" fmla="*/ 5159826 w 12191994"/>
              <a:gd name="connsiteY17" fmla="*/ 1179156 h 3222560"/>
              <a:gd name="connsiteX18" fmla="*/ 5265966 w 12191994"/>
              <a:gd name="connsiteY18" fmla="*/ 1179156 h 3222560"/>
              <a:gd name="connsiteX19" fmla="*/ 5265966 w 12191994"/>
              <a:gd name="connsiteY19" fmla="*/ 491801 h 3222560"/>
              <a:gd name="connsiteX20" fmla="*/ 5361885 w 12191994"/>
              <a:gd name="connsiteY20" fmla="*/ 491801 h 3222560"/>
              <a:gd name="connsiteX21" fmla="*/ 5361885 w 12191994"/>
              <a:gd name="connsiteY21" fmla="*/ 135682 h 3222560"/>
              <a:gd name="connsiteX22" fmla="*/ 5708481 w 12191994"/>
              <a:gd name="connsiteY22" fmla="*/ 135682 h 3222560"/>
              <a:gd name="connsiteX23" fmla="*/ 5708481 w 12191994"/>
              <a:gd name="connsiteY23" fmla="*/ 491801 h 3222560"/>
              <a:gd name="connsiteX24" fmla="*/ 5797029 w 12191994"/>
              <a:gd name="connsiteY24" fmla="*/ 491801 h 3222560"/>
              <a:gd name="connsiteX25" fmla="*/ 5797029 w 12191994"/>
              <a:gd name="connsiteY25" fmla="*/ 1179156 h 3222560"/>
              <a:gd name="connsiteX26" fmla="*/ 5906274 w 12191994"/>
              <a:gd name="connsiteY26" fmla="*/ 1179156 h 3222560"/>
              <a:gd name="connsiteX27" fmla="*/ 5906274 w 12191994"/>
              <a:gd name="connsiteY27" fmla="*/ 1622272 h 3222560"/>
              <a:gd name="connsiteX28" fmla="*/ 6278534 w 12191994"/>
              <a:gd name="connsiteY28" fmla="*/ 1708569 h 3222560"/>
              <a:gd name="connsiteX29" fmla="*/ 6534915 w 12191994"/>
              <a:gd name="connsiteY29" fmla="*/ 1775152 h 3222560"/>
              <a:gd name="connsiteX30" fmla="*/ 6534915 w 12191994"/>
              <a:gd name="connsiteY30" fmla="*/ 1397649 h 3222560"/>
              <a:gd name="connsiteX31" fmla="*/ 7281364 w 12191994"/>
              <a:gd name="connsiteY31" fmla="*/ 1397649 h 3222560"/>
              <a:gd name="connsiteX32" fmla="*/ 7281364 w 12191994"/>
              <a:gd name="connsiteY32" fmla="*/ 1700893 h 3222560"/>
              <a:gd name="connsiteX33" fmla="*/ 7522415 w 12191994"/>
              <a:gd name="connsiteY33" fmla="*/ 1700893 h 3222560"/>
              <a:gd name="connsiteX34" fmla="*/ 7522415 w 12191994"/>
              <a:gd name="connsiteY34" fmla="*/ 2036971 h 3222560"/>
              <a:gd name="connsiteX35" fmla="*/ 7706372 w 12191994"/>
              <a:gd name="connsiteY35" fmla="*/ 2083623 h 3222560"/>
              <a:gd name="connsiteX36" fmla="*/ 8948051 w 12191994"/>
              <a:gd name="connsiteY36" fmla="*/ 2280224 h 3222560"/>
              <a:gd name="connsiteX37" fmla="*/ 9245082 w 12191994"/>
              <a:gd name="connsiteY37" fmla="*/ 2262336 h 3222560"/>
              <a:gd name="connsiteX38" fmla="*/ 9245082 w 12191994"/>
              <a:gd name="connsiteY38" fmla="*/ 1427327 h 3222560"/>
              <a:gd name="connsiteX39" fmla="*/ 9243522 w 12191994"/>
              <a:gd name="connsiteY39" fmla="*/ 1427327 h 3222560"/>
              <a:gd name="connsiteX40" fmla="*/ 9243522 w 12191994"/>
              <a:gd name="connsiteY40" fmla="*/ 383853 h 3222560"/>
              <a:gd name="connsiteX41" fmla="*/ 9475235 w 12191994"/>
              <a:gd name="connsiteY41" fmla="*/ 383853 h 3222560"/>
              <a:gd name="connsiteX42" fmla="*/ 9475235 w 12191994"/>
              <a:gd name="connsiteY42" fmla="*/ 528868 h 3222560"/>
              <a:gd name="connsiteX43" fmla="*/ 9759816 w 12191994"/>
              <a:gd name="connsiteY43" fmla="*/ 528868 h 3222560"/>
              <a:gd name="connsiteX44" fmla="*/ 9759816 w 12191994"/>
              <a:gd name="connsiteY44" fmla="*/ 401737 h 3222560"/>
              <a:gd name="connsiteX45" fmla="*/ 9991529 w 12191994"/>
              <a:gd name="connsiteY45" fmla="*/ 401737 h 3222560"/>
              <a:gd name="connsiteX46" fmla="*/ 9991529 w 12191994"/>
              <a:gd name="connsiteY46" fmla="*/ 528868 h 3222560"/>
              <a:gd name="connsiteX47" fmla="*/ 9991530 w 12191994"/>
              <a:gd name="connsiteY47" fmla="*/ 528868 h 3222560"/>
              <a:gd name="connsiteX48" fmla="*/ 9991530 w 12191994"/>
              <a:gd name="connsiteY48" fmla="*/ 2217382 h 3222560"/>
              <a:gd name="connsiteX49" fmla="*/ 10707555 w 12191994"/>
              <a:gd name="connsiteY49" fmla="*/ 2174260 h 3222560"/>
              <a:gd name="connsiteX50" fmla="*/ 10707555 w 12191994"/>
              <a:gd name="connsiteY50" fmla="*/ 1633245 h 3222560"/>
              <a:gd name="connsiteX51" fmla="*/ 10705995 w 12191994"/>
              <a:gd name="connsiteY51" fmla="*/ 1633245 h 3222560"/>
              <a:gd name="connsiteX52" fmla="*/ 10705995 w 12191994"/>
              <a:gd name="connsiteY52" fmla="*/ 589771 h 3222560"/>
              <a:gd name="connsiteX53" fmla="*/ 10937708 w 12191994"/>
              <a:gd name="connsiteY53" fmla="*/ 589771 h 3222560"/>
              <a:gd name="connsiteX54" fmla="*/ 10937708 w 12191994"/>
              <a:gd name="connsiteY54" fmla="*/ 734786 h 3222560"/>
              <a:gd name="connsiteX55" fmla="*/ 11222289 w 12191994"/>
              <a:gd name="connsiteY55" fmla="*/ 734786 h 3222560"/>
              <a:gd name="connsiteX56" fmla="*/ 11222289 w 12191994"/>
              <a:gd name="connsiteY56" fmla="*/ 607655 h 3222560"/>
              <a:gd name="connsiteX57" fmla="*/ 11454002 w 12191994"/>
              <a:gd name="connsiteY57" fmla="*/ 607655 h 3222560"/>
              <a:gd name="connsiteX58" fmla="*/ 11454002 w 12191994"/>
              <a:gd name="connsiteY58" fmla="*/ 734786 h 3222560"/>
              <a:gd name="connsiteX59" fmla="*/ 11454003 w 12191994"/>
              <a:gd name="connsiteY59" fmla="*/ 734786 h 3222560"/>
              <a:gd name="connsiteX60" fmla="*/ 11454003 w 12191994"/>
              <a:gd name="connsiteY60" fmla="*/ 2129306 h 3222560"/>
              <a:gd name="connsiteX61" fmla="*/ 12191994 w 12191994"/>
              <a:gd name="connsiteY61" fmla="*/ 2084861 h 3222560"/>
              <a:gd name="connsiteX62" fmla="*/ 12191994 w 12191994"/>
              <a:gd name="connsiteY62" fmla="*/ 3222560 h 3222560"/>
              <a:gd name="connsiteX63" fmla="*/ 0 w 12191994"/>
              <a:gd name="connsiteY63" fmla="*/ 3222560 h 3222560"/>
              <a:gd name="connsiteX64" fmla="*/ 0 w 12191994"/>
              <a:gd name="connsiteY64" fmla="*/ 2732704 h 3222560"/>
              <a:gd name="connsiteX65" fmla="*/ 0 w 12191994"/>
              <a:gd name="connsiteY65" fmla="*/ 2084861 h 3222560"/>
              <a:gd name="connsiteX66" fmla="*/ 0 w 12191994"/>
              <a:gd name="connsiteY66" fmla="*/ 875912 h 3222560"/>
              <a:gd name="connsiteX67" fmla="*/ 102630 w 12191994"/>
              <a:gd name="connsiteY67" fmla="*/ 875912 h 3222560"/>
              <a:gd name="connsiteX68" fmla="*/ 102630 w 12191994"/>
              <a:gd name="connsiteY68" fmla="*/ 689299 h 3222560"/>
              <a:gd name="connsiteX69" fmla="*/ 643809 w 12191994"/>
              <a:gd name="connsiteY69" fmla="*/ 689299 h 3222560"/>
              <a:gd name="connsiteX70" fmla="*/ 643809 w 12191994"/>
              <a:gd name="connsiteY70" fmla="*/ 875912 h 3222560"/>
              <a:gd name="connsiteX71" fmla="*/ 746448 w 12191994"/>
              <a:gd name="connsiteY71" fmla="*/ 875912 h 3222560"/>
              <a:gd name="connsiteX72" fmla="*/ 746448 w 12191994"/>
              <a:gd name="connsiteY72" fmla="*/ 1326114 h 3222560"/>
              <a:gd name="connsiteX73" fmla="*/ 1410674 w 12191994"/>
              <a:gd name="connsiteY73" fmla="*/ 1326114 h 3222560"/>
              <a:gd name="connsiteX74" fmla="*/ 1410674 w 12191994"/>
              <a:gd name="connsiteY74" fmla="*/ 1960295 h 3222560"/>
              <a:gd name="connsiteX75" fmla="*/ 1415722 w 12191994"/>
              <a:gd name="connsiteY75" fmla="*/ 1959615 h 3222560"/>
              <a:gd name="connsiteX76" fmla="*/ 1849395 w 12191994"/>
              <a:gd name="connsiteY76" fmla="*/ 1888316 h 3222560"/>
              <a:gd name="connsiteX77" fmla="*/ 2037183 w 12191994"/>
              <a:gd name="connsiteY77" fmla="*/ 1854481 h 3222560"/>
              <a:gd name="connsiteX78" fmla="*/ 2037183 w 12191994"/>
              <a:gd name="connsiteY78" fmla="*/ 397718 h 3222560"/>
              <a:gd name="connsiteX79" fmla="*/ 2310880 w 12191994"/>
              <a:gd name="connsiteY79" fmla="*/ 397718 h 3222560"/>
              <a:gd name="connsiteX80" fmla="*/ 2310880 w 12191994"/>
              <a:gd name="connsiteY80" fmla="*/ 135682 h 3222560"/>
              <a:gd name="connsiteX81" fmla="*/ 2474167 w 12191994"/>
              <a:gd name="connsiteY81" fmla="*/ 135682 h 32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191994" h="3222560">
                <a:moveTo>
                  <a:pt x="2474167" y="0"/>
                </a:moveTo>
                <a:lnTo>
                  <a:pt x="2894043" y="0"/>
                </a:lnTo>
                <a:lnTo>
                  <a:pt x="2894043" y="135682"/>
                </a:lnTo>
                <a:lnTo>
                  <a:pt x="3057328" y="135682"/>
                </a:lnTo>
                <a:lnTo>
                  <a:pt x="3057328" y="397718"/>
                </a:lnTo>
                <a:lnTo>
                  <a:pt x="3331028" y="397718"/>
                </a:lnTo>
                <a:lnTo>
                  <a:pt x="3331028" y="1101013"/>
                </a:lnTo>
                <a:lnTo>
                  <a:pt x="3648266" y="1101013"/>
                </a:lnTo>
                <a:lnTo>
                  <a:pt x="3648266" y="836258"/>
                </a:lnTo>
                <a:lnTo>
                  <a:pt x="4164562" y="836258"/>
                </a:lnTo>
                <a:lnTo>
                  <a:pt x="4164562" y="657419"/>
                </a:lnTo>
                <a:lnTo>
                  <a:pt x="4396273" y="657419"/>
                </a:lnTo>
                <a:lnTo>
                  <a:pt x="4396273" y="1496425"/>
                </a:lnTo>
                <a:lnTo>
                  <a:pt x="4643639" y="1481188"/>
                </a:lnTo>
                <a:lnTo>
                  <a:pt x="4872131" y="1476168"/>
                </a:lnTo>
                <a:lnTo>
                  <a:pt x="4872131" y="1397649"/>
                </a:lnTo>
                <a:lnTo>
                  <a:pt x="5159826" y="1397649"/>
                </a:lnTo>
                <a:lnTo>
                  <a:pt x="5159826" y="1179156"/>
                </a:lnTo>
                <a:lnTo>
                  <a:pt x="5265966" y="1179156"/>
                </a:lnTo>
                <a:lnTo>
                  <a:pt x="5265966" y="491801"/>
                </a:lnTo>
                <a:lnTo>
                  <a:pt x="5361885" y="491801"/>
                </a:lnTo>
                <a:lnTo>
                  <a:pt x="5361885" y="135682"/>
                </a:lnTo>
                <a:lnTo>
                  <a:pt x="5708481" y="135682"/>
                </a:lnTo>
                <a:lnTo>
                  <a:pt x="5708481" y="491801"/>
                </a:lnTo>
                <a:lnTo>
                  <a:pt x="5797029" y="491801"/>
                </a:lnTo>
                <a:lnTo>
                  <a:pt x="5797029" y="1179156"/>
                </a:lnTo>
                <a:lnTo>
                  <a:pt x="5906274" y="1179156"/>
                </a:lnTo>
                <a:lnTo>
                  <a:pt x="5906274" y="1622272"/>
                </a:lnTo>
                <a:lnTo>
                  <a:pt x="6278534" y="1708569"/>
                </a:lnTo>
                <a:lnTo>
                  <a:pt x="6534915" y="1775152"/>
                </a:lnTo>
                <a:lnTo>
                  <a:pt x="6534915" y="1397649"/>
                </a:lnTo>
                <a:lnTo>
                  <a:pt x="7281364" y="1397649"/>
                </a:lnTo>
                <a:lnTo>
                  <a:pt x="7281364" y="1700893"/>
                </a:lnTo>
                <a:lnTo>
                  <a:pt x="7522415" y="1700893"/>
                </a:lnTo>
                <a:lnTo>
                  <a:pt x="7522415" y="2036971"/>
                </a:lnTo>
                <a:lnTo>
                  <a:pt x="7706372" y="2083623"/>
                </a:lnTo>
                <a:cubicBezTo>
                  <a:pt x="8124952" y="2183794"/>
                  <a:pt x="8540475" y="2261370"/>
                  <a:pt x="8948051" y="2280224"/>
                </a:cubicBezTo>
                <a:lnTo>
                  <a:pt x="9245082" y="2262336"/>
                </a:lnTo>
                <a:lnTo>
                  <a:pt x="9245082" y="1427327"/>
                </a:lnTo>
                <a:lnTo>
                  <a:pt x="9243522" y="1427327"/>
                </a:lnTo>
                <a:lnTo>
                  <a:pt x="9243522" y="383853"/>
                </a:lnTo>
                <a:lnTo>
                  <a:pt x="9475235" y="383853"/>
                </a:lnTo>
                <a:lnTo>
                  <a:pt x="9475235" y="528868"/>
                </a:lnTo>
                <a:lnTo>
                  <a:pt x="9759816" y="528868"/>
                </a:lnTo>
                <a:lnTo>
                  <a:pt x="9759816" y="401737"/>
                </a:lnTo>
                <a:lnTo>
                  <a:pt x="9991529" y="401737"/>
                </a:lnTo>
                <a:lnTo>
                  <a:pt x="9991529" y="528868"/>
                </a:lnTo>
                <a:lnTo>
                  <a:pt x="9991530" y="528868"/>
                </a:lnTo>
                <a:lnTo>
                  <a:pt x="9991530" y="2217382"/>
                </a:lnTo>
                <a:lnTo>
                  <a:pt x="10707555" y="2174260"/>
                </a:lnTo>
                <a:lnTo>
                  <a:pt x="10707555" y="1633245"/>
                </a:lnTo>
                <a:lnTo>
                  <a:pt x="10705995" y="1633245"/>
                </a:lnTo>
                <a:lnTo>
                  <a:pt x="10705995" y="589771"/>
                </a:lnTo>
                <a:lnTo>
                  <a:pt x="10937708" y="589771"/>
                </a:lnTo>
                <a:lnTo>
                  <a:pt x="10937708" y="734786"/>
                </a:lnTo>
                <a:lnTo>
                  <a:pt x="11222289" y="734786"/>
                </a:lnTo>
                <a:lnTo>
                  <a:pt x="11222289" y="607655"/>
                </a:lnTo>
                <a:lnTo>
                  <a:pt x="11454002" y="607655"/>
                </a:lnTo>
                <a:lnTo>
                  <a:pt x="11454002" y="734786"/>
                </a:lnTo>
                <a:lnTo>
                  <a:pt x="11454003" y="734786"/>
                </a:lnTo>
                <a:lnTo>
                  <a:pt x="11454003" y="2129306"/>
                </a:lnTo>
                <a:lnTo>
                  <a:pt x="12191994" y="2084861"/>
                </a:lnTo>
                <a:lnTo>
                  <a:pt x="12191994" y="3222560"/>
                </a:lnTo>
                <a:lnTo>
                  <a:pt x="0" y="3222560"/>
                </a:lnTo>
                <a:lnTo>
                  <a:pt x="0" y="2732704"/>
                </a:lnTo>
                <a:lnTo>
                  <a:pt x="0" y="2084861"/>
                </a:lnTo>
                <a:lnTo>
                  <a:pt x="0" y="875912"/>
                </a:lnTo>
                <a:lnTo>
                  <a:pt x="102630" y="875912"/>
                </a:lnTo>
                <a:lnTo>
                  <a:pt x="102630" y="689299"/>
                </a:lnTo>
                <a:lnTo>
                  <a:pt x="643809" y="689299"/>
                </a:lnTo>
                <a:lnTo>
                  <a:pt x="643809" y="875912"/>
                </a:lnTo>
                <a:lnTo>
                  <a:pt x="746448" y="875912"/>
                </a:lnTo>
                <a:lnTo>
                  <a:pt x="746448" y="1326114"/>
                </a:lnTo>
                <a:lnTo>
                  <a:pt x="1410674" y="1326114"/>
                </a:lnTo>
                <a:lnTo>
                  <a:pt x="1410674" y="1960295"/>
                </a:lnTo>
                <a:lnTo>
                  <a:pt x="1415722" y="1959615"/>
                </a:lnTo>
                <a:cubicBezTo>
                  <a:pt x="1560360" y="1937527"/>
                  <a:pt x="1704905" y="1913486"/>
                  <a:pt x="1849395" y="1888316"/>
                </a:cubicBezTo>
                <a:lnTo>
                  <a:pt x="2037183" y="1854481"/>
                </a:lnTo>
                <a:lnTo>
                  <a:pt x="2037183" y="397718"/>
                </a:lnTo>
                <a:lnTo>
                  <a:pt x="2310880" y="397718"/>
                </a:lnTo>
                <a:lnTo>
                  <a:pt x="2310880" y="135682"/>
                </a:lnTo>
                <a:lnTo>
                  <a:pt x="2474167" y="135682"/>
                </a:lnTo>
                <a:close/>
              </a:path>
            </a:pathLst>
          </a:custGeom>
          <a:blipFill dpi="0" rotWithShape="1">
            <a:blip r:embed="rId3">
              <a:extLst>
                <a:ext uri="{28A0092B-C50C-407E-A947-70E740481C1C}">
                  <a14:useLocalDpi xmlns:a14="http://schemas.microsoft.com/office/drawing/2010/main" val="0"/>
                </a:ext>
              </a:extLst>
            </a:blip>
            <a:srcRect/>
            <a:stretch>
              <a:fillRect l="-3204" t="-71052" r="-2160" b="-9459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Telephone with solid fill">
            <a:extLst>
              <a:ext uri="{FF2B5EF4-FFF2-40B4-BE49-F238E27FC236}">
                <a16:creationId xmlns:a16="http://schemas.microsoft.com/office/drawing/2014/main" id="{4071F8FB-258C-0425-6CC1-4BB4D295C7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798" y="1525669"/>
            <a:ext cx="475284" cy="475284"/>
          </a:xfrm>
          <a:prstGeom prst="rect">
            <a:avLst/>
          </a:prstGeom>
        </p:spPr>
      </p:pic>
      <p:pic>
        <p:nvPicPr>
          <p:cNvPr id="5" name="Graphic 4" descr="Web design with solid fill">
            <a:extLst>
              <a:ext uri="{FF2B5EF4-FFF2-40B4-BE49-F238E27FC236}">
                <a16:creationId xmlns:a16="http://schemas.microsoft.com/office/drawing/2014/main" id="{E519AEBB-586B-52E1-B520-2297C6C688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799" y="2167914"/>
            <a:ext cx="475283" cy="475283"/>
          </a:xfrm>
          <a:prstGeom prst="rect">
            <a:avLst/>
          </a:prstGeom>
        </p:spPr>
      </p:pic>
      <p:pic>
        <p:nvPicPr>
          <p:cNvPr id="6" name="Graphic 5" descr="Envelope with solid fill">
            <a:extLst>
              <a:ext uri="{FF2B5EF4-FFF2-40B4-BE49-F238E27FC236}">
                <a16:creationId xmlns:a16="http://schemas.microsoft.com/office/drawing/2014/main" id="{DE4CD85E-6F8B-D7DB-30A7-CBDF78A7F1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6799" y="2755554"/>
            <a:ext cx="475283" cy="475283"/>
          </a:xfrm>
          <a:prstGeom prst="rect">
            <a:avLst/>
          </a:prstGeom>
        </p:spPr>
      </p:pic>
      <p:sp>
        <p:nvSpPr>
          <p:cNvPr id="9" name="TextBox 8">
            <a:extLst>
              <a:ext uri="{FF2B5EF4-FFF2-40B4-BE49-F238E27FC236}">
                <a16:creationId xmlns:a16="http://schemas.microsoft.com/office/drawing/2014/main" id="{7C077685-E3B4-3614-F002-187276DC3A0B}"/>
              </a:ext>
            </a:extLst>
          </p:cNvPr>
          <p:cNvSpPr txBox="1">
            <a:spLocks/>
          </p:cNvSpPr>
          <p:nvPr/>
        </p:nvSpPr>
        <p:spPr>
          <a:xfrm>
            <a:off x="406799" y="640310"/>
            <a:ext cx="3990998" cy="523220"/>
          </a:xfrm>
          <a:prstGeom prst="rect">
            <a:avLst/>
          </a:prstGeom>
          <a:noFill/>
        </p:spPr>
        <p:txBody>
          <a:bodyPr wrap="square" lIns="91440" tIns="45720" rIns="91440" bIns="45720" rtlCol="0" anchor="t">
            <a:spAutoFit/>
          </a:bodyPr>
          <a:lstStyle/>
          <a:p>
            <a:pPr>
              <a:spcBef>
                <a:spcPts val="600"/>
              </a:spcBef>
              <a:spcAft>
                <a:spcPts val="600"/>
              </a:spcAft>
            </a:pPr>
            <a:r>
              <a:rPr lang="en-US" sz="2800" b="1">
                <a:latin typeface="Arial"/>
                <a:cs typeface="Arial"/>
              </a:rPr>
              <a:t>Contact</a:t>
            </a:r>
          </a:p>
        </p:txBody>
      </p:sp>
      <p:sp>
        <p:nvSpPr>
          <p:cNvPr id="10" name="TextBox 9">
            <a:extLst>
              <a:ext uri="{FF2B5EF4-FFF2-40B4-BE49-F238E27FC236}">
                <a16:creationId xmlns:a16="http://schemas.microsoft.com/office/drawing/2014/main" id="{935A69BF-8B76-F537-BFF0-9AC2778CD005}"/>
              </a:ext>
            </a:extLst>
          </p:cNvPr>
          <p:cNvSpPr txBox="1">
            <a:spLocks/>
          </p:cNvSpPr>
          <p:nvPr/>
        </p:nvSpPr>
        <p:spPr>
          <a:xfrm>
            <a:off x="882082" y="1288033"/>
            <a:ext cx="10109768" cy="2215991"/>
          </a:xfrm>
          <a:prstGeom prst="rect">
            <a:avLst/>
          </a:prstGeom>
          <a:noFill/>
        </p:spPr>
        <p:txBody>
          <a:bodyPr wrap="square" lIns="91440" tIns="45720" rIns="91440" bIns="45720" rtlCol="0" anchor="t">
            <a:spAutoFit/>
          </a:bodyPr>
          <a:lstStyle/>
          <a:p>
            <a:endParaRPr lang="en-US" b="1"/>
          </a:p>
          <a:p>
            <a:r>
              <a:rPr lang="en-US" sz="2000" b="1">
                <a:latin typeface="Arial"/>
                <a:cs typeface="Arial"/>
              </a:rPr>
              <a:t>Phone</a:t>
            </a:r>
            <a:r>
              <a:rPr lang="en-US" sz="2000">
                <a:latin typeface="Arial"/>
                <a:cs typeface="Arial"/>
              </a:rPr>
              <a:t>: (916) 808-8955</a:t>
            </a:r>
            <a:br>
              <a:rPr lang="en-US" sz="2000">
                <a:latin typeface="Arial"/>
              </a:rPr>
            </a:br>
            <a:br>
              <a:rPr lang="en-US" sz="2000">
                <a:latin typeface="Arial"/>
              </a:rPr>
            </a:br>
            <a:r>
              <a:rPr lang="en-US" sz="2000" b="1">
                <a:latin typeface="Arial"/>
                <a:cs typeface="Arial"/>
              </a:rPr>
              <a:t>Web</a:t>
            </a:r>
            <a:r>
              <a:rPr lang="en-US" sz="2000">
                <a:latin typeface="Arial"/>
                <a:cs typeface="Arial"/>
              </a:rPr>
              <a:t>: </a:t>
            </a:r>
            <a:r>
              <a:rPr lang="en-US" sz="2000">
                <a:latin typeface="Arial"/>
                <a:cs typeface="Arial"/>
                <a:hlinkClick r:id="rId10">
                  <a:extLst>
                    <a:ext uri="{A12FA001-AC4F-418D-AE19-62706E023703}">
                      <ahyp:hlinkClr xmlns:ahyp="http://schemas.microsoft.com/office/drawing/2018/hyperlinkcolor" val="tx"/>
                    </a:ext>
                  </a:extLst>
                </a:hlinkClick>
              </a:rPr>
              <a:t>https://www.cityofsacramento.gov/city-manager/cannabis-management</a:t>
            </a:r>
            <a:endParaRPr lang="en-US" sz="2000">
              <a:latin typeface="Arial"/>
              <a:cs typeface="Arial"/>
            </a:endParaRPr>
          </a:p>
          <a:p>
            <a:endParaRPr lang="en-US" sz="2000">
              <a:latin typeface="Arial"/>
              <a:cs typeface="Arial"/>
            </a:endParaRPr>
          </a:p>
          <a:p>
            <a:r>
              <a:rPr lang="en-US" sz="2000" b="1">
                <a:latin typeface="Arial"/>
                <a:cs typeface="Arial"/>
              </a:rPr>
              <a:t>Email</a:t>
            </a:r>
            <a:r>
              <a:rPr lang="en-US" sz="2000">
                <a:latin typeface="Arial"/>
                <a:cs typeface="Arial"/>
              </a:rPr>
              <a:t>: </a:t>
            </a:r>
            <a:r>
              <a:rPr lang="en-US" sz="2000">
                <a:latin typeface="Arial"/>
                <a:cs typeface="Arial"/>
                <a:hlinkClick r:id="rId11">
                  <a:extLst>
                    <a:ext uri="{A12FA001-AC4F-418D-AE19-62706E023703}">
                      <ahyp:hlinkClr xmlns:ahyp="http://schemas.microsoft.com/office/drawing/2018/hyperlinkcolor" val="tx"/>
                    </a:ext>
                  </a:extLst>
                </a:hlinkClick>
              </a:rPr>
              <a:t>cannabis@cityofsacramento.org</a:t>
            </a:r>
            <a:endParaRPr lang="en-US" sz="2000">
              <a:latin typeface="Arial"/>
              <a:cs typeface="Arial"/>
            </a:endParaRPr>
          </a:p>
          <a:p>
            <a:endParaRPr lang="en-US" sz="2000">
              <a:latin typeface="Arial"/>
              <a:cs typeface="Arial"/>
            </a:endParaRPr>
          </a:p>
        </p:txBody>
      </p:sp>
      <p:sp>
        <p:nvSpPr>
          <p:cNvPr id="24" name="Freeform: Shape 23">
            <a:extLst>
              <a:ext uri="{FF2B5EF4-FFF2-40B4-BE49-F238E27FC236}">
                <a16:creationId xmlns:a16="http://schemas.microsoft.com/office/drawing/2014/main" id="{4CECE088-ACED-D316-BFC7-E2B9549964FE}"/>
              </a:ext>
            </a:extLst>
          </p:cNvPr>
          <p:cNvSpPr/>
          <p:nvPr/>
        </p:nvSpPr>
        <p:spPr>
          <a:xfrm>
            <a:off x="9490227" y="4305926"/>
            <a:ext cx="1848084" cy="1544288"/>
          </a:xfrm>
          <a:custGeom>
            <a:avLst/>
            <a:gdLst>
              <a:gd name="connsiteX0" fmla="*/ 1451231 w 1848084"/>
              <a:gd name="connsiteY0" fmla="*/ 1059994 h 1544288"/>
              <a:gd name="connsiteX1" fmla="*/ 1848084 w 1848084"/>
              <a:gd name="connsiteY1" fmla="*/ 1059994 h 1544288"/>
              <a:gd name="connsiteX2" fmla="*/ 1848084 w 1848084"/>
              <a:gd name="connsiteY2" fmla="*/ 1460778 h 1544288"/>
              <a:gd name="connsiteX3" fmla="*/ 1451231 w 1848084"/>
              <a:gd name="connsiteY3" fmla="*/ 1460778 h 1544288"/>
              <a:gd name="connsiteX4" fmla="*/ 0 w 1848084"/>
              <a:gd name="connsiteY4" fmla="*/ 1020523 h 1544288"/>
              <a:gd name="connsiteX5" fmla="*/ 396853 w 1848084"/>
              <a:gd name="connsiteY5" fmla="*/ 1020523 h 1544288"/>
              <a:gd name="connsiteX6" fmla="*/ 396853 w 1848084"/>
              <a:gd name="connsiteY6" fmla="*/ 1544288 h 1544288"/>
              <a:gd name="connsiteX7" fmla="*/ 0 w 1848084"/>
              <a:gd name="connsiteY7" fmla="*/ 1544288 h 1544288"/>
              <a:gd name="connsiteX8" fmla="*/ 1451231 w 1848084"/>
              <a:gd name="connsiteY8" fmla="*/ 543428 h 1544288"/>
              <a:gd name="connsiteX9" fmla="*/ 1848084 w 1848084"/>
              <a:gd name="connsiteY9" fmla="*/ 543428 h 1544288"/>
              <a:gd name="connsiteX10" fmla="*/ 1848084 w 1848084"/>
              <a:gd name="connsiteY10" fmla="*/ 944212 h 1544288"/>
              <a:gd name="connsiteX11" fmla="*/ 1451231 w 1848084"/>
              <a:gd name="connsiteY11" fmla="*/ 944212 h 1544288"/>
              <a:gd name="connsiteX12" fmla="*/ 0 w 1848084"/>
              <a:gd name="connsiteY12" fmla="*/ 408151 h 1544288"/>
              <a:gd name="connsiteX13" fmla="*/ 396853 w 1848084"/>
              <a:gd name="connsiteY13" fmla="*/ 408151 h 1544288"/>
              <a:gd name="connsiteX14" fmla="*/ 396853 w 1848084"/>
              <a:gd name="connsiteY14" fmla="*/ 931916 h 1544288"/>
              <a:gd name="connsiteX15" fmla="*/ 0 w 1848084"/>
              <a:gd name="connsiteY15" fmla="*/ 931916 h 1544288"/>
              <a:gd name="connsiteX16" fmla="*/ 1603947 w 1848084"/>
              <a:gd name="connsiteY16" fmla="*/ 159918 h 1544288"/>
              <a:gd name="connsiteX17" fmla="*/ 1695367 w 1848084"/>
              <a:gd name="connsiteY17" fmla="*/ 159918 h 1544288"/>
              <a:gd name="connsiteX18" fmla="*/ 1695367 w 1848084"/>
              <a:gd name="connsiteY18" fmla="*/ 479462 h 1544288"/>
              <a:gd name="connsiteX19" fmla="*/ 1603947 w 1848084"/>
              <a:gd name="connsiteY19" fmla="*/ 479462 h 1544288"/>
              <a:gd name="connsiteX20" fmla="*/ 1756663 w 1848084"/>
              <a:gd name="connsiteY20" fmla="*/ 159772 h 1544288"/>
              <a:gd name="connsiteX21" fmla="*/ 1848083 w 1848084"/>
              <a:gd name="connsiteY21" fmla="*/ 159772 h 1544288"/>
              <a:gd name="connsiteX22" fmla="*/ 1848083 w 1848084"/>
              <a:gd name="connsiteY22" fmla="*/ 479316 h 1544288"/>
              <a:gd name="connsiteX23" fmla="*/ 1756663 w 1848084"/>
              <a:gd name="connsiteY23" fmla="*/ 479316 h 1544288"/>
              <a:gd name="connsiteX24" fmla="*/ 1451231 w 1848084"/>
              <a:gd name="connsiteY24" fmla="*/ 159772 h 1544288"/>
              <a:gd name="connsiteX25" fmla="*/ 1542651 w 1848084"/>
              <a:gd name="connsiteY25" fmla="*/ 159772 h 1544288"/>
              <a:gd name="connsiteX26" fmla="*/ 1542651 w 1848084"/>
              <a:gd name="connsiteY26" fmla="*/ 479316 h 1544288"/>
              <a:gd name="connsiteX27" fmla="*/ 1451231 w 1848084"/>
              <a:gd name="connsiteY27" fmla="*/ 479316 h 1544288"/>
              <a:gd name="connsiteX28" fmla="*/ 152716 w 1848084"/>
              <a:gd name="connsiteY28" fmla="*/ 146 h 1544288"/>
              <a:gd name="connsiteX29" fmla="*/ 244136 w 1848084"/>
              <a:gd name="connsiteY29" fmla="*/ 146 h 1544288"/>
              <a:gd name="connsiteX30" fmla="*/ 244136 w 1848084"/>
              <a:gd name="connsiteY30" fmla="*/ 319690 h 1544288"/>
              <a:gd name="connsiteX31" fmla="*/ 152716 w 1848084"/>
              <a:gd name="connsiteY31" fmla="*/ 319690 h 1544288"/>
              <a:gd name="connsiteX32" fmla="*/ 305432 w 1848084"/>
              <a:gd name="connsiteY32" fmla="*/ 0 h 1544288"/>
              <a:gd name="connsiteX33" fmla="*/ 396852 w 1848084"/>
              <a:gd name="connsiteY33" fmla="*/ 0 h 1544288"/>
              <a:gd name="connsiteX34" fmla="*/ 396852 w 1848084"/>
              <a:gd name="connsiteY34" fmla="*/ 319544 h 1544288"/>
              <a:gd name="connsiteX35" fmla="*/ 305432 w 1848084"/>
              <a:gd name="connsiteY35" fmla="*/ 319544 h 1544288"/>
              <a:gd name="connsiteX36" fmla="*/ 0 w 1848084"/>
              <a:gd name="connsiteY36" fmla="*/ 0 h 1544288"/>
              <a:gd name="connsiteX37" fmla="*/ 91420 w 1848084"/>
              <a:gd name="connsiteY37" fmla="*/ 0 h 1544288"/>
              <a:gd name="connsiteX38" fmla="*/ 91420 w 1848084"/>
              <a:gd name="connsiteY38" fmla="*/ 319544 h 1544288"/>
              <a:gd name="connsiteX39" fmla="*/ 0 w 1848084"/>
              <a:gd name="connsiteY39" fmla="*/ 319544 h 154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48084" h="1544288">
                <a:moveTo>
                  <a:pt x="1451231" y="1059994"/>
                </a:moveTo>
                <a:lnTo>
                  <a:pt x="1848084" y="1059994"/>
                </a:lnTo>
                <a:lnTo>
                  <a:pt x="1848084" y="1460778"/>
                </a:lnTo>
                <a:lnTo>
                  <a:pt x="1451231" y="1460778"/>
                </a:lnTo>
                <a:close/>
                <a:moveTo>
                  <a:pt x="0" y="1020523"/>
                </a:moveTo>
                <a:lnTo>
                  <a:pt x="396853" y="1020523"/>
                </a:lnTo>
                <a:lnTo>
                  <a:pt x="396853" y="1544288"/>
                </a:lnTo>
                <a:lnTo>
                  <a:pt x="0" y="1544288"/>
                </a:lnTo>
                <a:close/>
                <a:moveTo>
                  <a:pt x="1451231" y="543428"/>
                </a:moveTo>
                <a:lnTo>
                  <a:pt x="1848084" y="543428"/>
                </a:lnTo>
                <a:lnTo>
                  <a:pt x="1848084" y="944212"/>
                </a:lnTo>
                <a:lnTo>
                  <a:pt x="1451231" y="944212"/>
                </a:lnTo>
                <a:close/>
                <a:moveTo>
                  <a:pt x="0" y="408151"/>
                </a:moveTo>
                <a:lnTo>
                  <a:pt x="396853" y="408151"/>
                </a:lnTo>
                <a:lnTo>
                  <a:pt x="396853" y="931916"/>
                </a:lnTo>
                <a:lnTo>
                  <a:pt x="0" y="931916"/>
                </a:lnTo>
                <a:close/>
                <a:moveTo>
                  <a:pt x="1603947" y="159918"/>
                </a:moveTo>
                <a:lnTo>
                  <a:pt x="1695367" y="159918"/>
                </a:lnTo>
                <a:lnTo>
                  <a:pt x="1695367" y="479462"/>
                </a:lnTo>
                <a:lnTo>
                  <a:pt x="1603947" y="479462"/>
                </a:lnTo>
                <a:close/>
                <a:moveTo>
                  <a:pt x="1756663" y="159772"/>
                </a:moveTo>
                <a:lnTo>
                  <a:pt x="1848083" y="159772"/>
                </a:lnTo>
                <a:lnTo>
                  <a:pt x="1848083" y="479316"/>
                </a:lnTo>
                <a:lnTo>
                  <a:pt x="1756663" y="479316"/>
                </a:lnTo>
                <a:close/>
                <a:moveTo>
                  <a:pt x="1451231" y="159772"/>
                </a:moveTo>
                <a:lnTo>
                  <a:pt x="1542651" y="159772"/>
                </a:lnTo>
                <a:lnTo>
                  <a:pt x="1542651" y="479316"/>
                </a:lnTo>
                <a:lnTo>
                  <a:pt x="1451231" y="479316"/>
                </a:lnTo>
                <a:close/>
                <a:moveTo>
                  <a:pt x="152716" y="146"/>
                </a:moveTo>
                <a:lnTo>
                  <a:pt x="244136" y="146"/>
                </a:lnTo>
                <a:lnTo>
                  <a:pt x="244136" y="319690"/>
                </a:lnTo>
                <a:lnTo>
                  <a:pt x="152716" y="319690"/>
                </a:lnTo>
                <a:close/>
                <a:moveTo>
                  <a:pt x="305432" y="0"/>
                </a:moveTo>
                <a:lnTo>
                  <a:pt x="396852" y="0"/>
                </a:lnTo>
                <a:lnTo>
                  <a:pt x="396852" y="319544"/>
                </a:lnTo>
                <a:lnTo>
                  <a:pt x="305432" y="319544"/>
                </a:lnTo>
                <a:close/>
                <a:moveTo>
                  <a:pt x="0" y="0"/>
                </a:moveTo>
                <a:lnTo>
                  <a:pt x="91420" y="0"/>
                </a:lnTo>
                <a:lnTo>
                  <a:pt x="91420" y="319544"/>
                </a:lnTo>
                <a:lnTo>
                  <a:pt x="0" y="319544"/>
                </a:lnTo>
                <a:close/>
              </a:path>
            </a:pathLst>
          </a:custGeom>
          <a:solidFill>
            <a:srgbClr val="E4BB6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1CD2D6E-B329-62B4-468E-34B243A955D3}"/>
              </a:ext>
            </a:extLst>
          </p:cNvPr>
          <p:cNvPicPr>
            <a:picLocks noChangeAspect="1"/>
          </p:cNvPicPr>
          <p:nvPr/>
        </p:nvPicPr>
        <p:blipFill>
          <a:blip r:embed="rId12"/>
          <a:stretch>
            <a:fillRect/>
          </a:stretch>
        </p:blipFill>
        <p:spPr>
          <a:xfrm>
            <a:off x="9525738" y="344495"/>
            <a:ext cx="2288840" cy="883223"/>
          </a:xfrm>
          <a:prstGeom prst="rect">
            <a:avLst/>
          </a:prstGeom>
        </p:spPr>
      </p:pic>
    </p:spTree>
    <p:extLst>
      <p:ext uri="{BB962C8B-B14F-4D97-AF65-F5344CB8AC3E}">
        <p14:creationId xmlns:p14="http://schemas.microsoft.com/office/powerpoint/2010/main" val="399875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C6C97-C2F9-4663-4EA0-5D4A532F10C2}"/>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78AD5B7-5B38-5B72-17E5-5B60B4B3B28A}"/>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FEA02B-5C77-C996-006B-F4725B089A0A}"/>
              </a:ext>
            </a:extLst>
          </p:cNvPr>
          <p:cNvSpPr txBox="1"/>
          <p:nvPr/>
        </p:nvSpPr>
        <p:spPr>
          <a:xfrm>
            <a:off x="1614444" y="2305871"/>
            <a:ext cx="6473113" cy="2862322"/>
          </a:xfrm>
          <a:prstGeom prst="rect">
            <a:avLst/>
          </a:prstGeom>
          <a:noFill/>
        </p:spPr>
        <p:txBody>
          <a:bodyPr wrap="square" lIns="91440" tIns="45720" rIns="91440" bIns="45720" anchor="t">
            <a:spAutoFit/>
          </a:bodyPr>
          <a:lstStyle/>
          <a:p>
            <a:pPr marL="342900" indent="-342900">
              <a:spcBef>
                <a:spcPts val="1200"/>
              </a:spcBef>
              <a:spcAft>
                <a:spcPts val="1200"/>
              </a:spcAft>
              <a:buFont typeface="Arial"/>
              <a:buChar char="•"/>
            </a:pPr>
            <a:r>
              <a:rPr lang="en-US" sz="2000">
                <a:solidFill>
                  <a:schemeClr val="bg1"/>
                </a:solidFill>
                <a:latin typeface="Arial"/>
                <a:cs typeface="Calibri"/>
              </a:rPr>
              <a:t>Questions will be taken at the end of the presentation.</a:t>
            </a:r>
          </a:p>
          <a:p>
            <a:pPr marL="342900" indent="-342900">
              <a:spcBef>
                <a:spcPts val="1200"/>
              </a:spcBef>
              <a:spcAft>
                <a:spcPts val="1200"/>
              </a:spcAft>
              <a:buFont typeface="Arial"/>
              <a:buChar char="•"/>
            </a:pPr>
            <a:r>
              <a:rPr lang="en-US" sz="2000">
                <a:solidFill>
                  <a:schemeClr val="bg1"/>
                </a:solidFill>
                <a:latin typeface="Arial"/>
                <a:cs typeface="Calibri"/>
              </a:rPr>
              <a:t>Round-table meeting format</a:t>
            </a:r>
          </a:p>
          <a:p>
            <a:pPr marL="342900" indent="-342900">
              <a:spcBef>
                <a:spcPts val="1200"/>
              </a:spcBef>
              <a:spcAft>
                <a:spcPts val="1200"/>
              </a:spcAft>
              <a:buFont typeface="Arial"/>
              <a:buChar char="•"/>
            </a:pPr>
            <a:r>
              <a:rPr lang="en-US" sz="2000">
                <a:solidFill>
                  <a:schemeClr val="bg1"/>
                </a:solidFill>
                <a:latin typeface="Arial"/>
                <a:cs typeface="Calibri"/>
              </a:rPr>
              <a:t>Hard stop at 4:30pm, follow-up questions to be responded via email</a:t>
            </a:r>
          </a:p>
          <a:p>
            <a:pPr marL="342900" indent="-342900">
              <a:spcBef>
                <a:spcPts val="1200"/>
              </a:spcBef>
              <a:spcAft>
                <a:spcPts val="1200"/>
              </a:spcAft>
              <a:buFont typeface="Arial"/>
              <a:buChar char="•"/>
            </a:pPr>
            <a:r>
              <a:rPr lang="en-US" sz="2000">
                <a:solidFill>
                  <a:schemeClr val="bg1"/>
                </a:solidFill>
                <a:latin typeface="Arial"/>
                <a:cs typeface="Calibri"/>
              </a:rPr>
              <a:t>Presentation will be available on the OCM website</a:t>
            </a:r>
          </a:p>
        </p:txBody>
      </p:sp>
      <p:sp>
        <p:nvSpPr>
          <p:cNvPr id="4" name="TextBox 3">
            <a:extLst>
              <a:ext uri="{FF2B5EF4-FFF2-40B4-BE49-F238E27FC236}">
                <a16:creationId xmlns:a16="http://schemas.microsoft.com/office/drawing/2014/main" id="{0A9BA094-3E7D-8C1E-E6BE-B5C353F04EFA}"/>
              </a:ext>
            </a:extLst>
          </p:cNvPr>
          <p:cNvSpPr txBox="1"/>
          <p:nvPr/>
        </p:nvSpPr>
        <p:spPr>
          <a:xfrm>
            <a:off x="1614444" y="984934"/>
            <a:ext cx="8967007" cy="523220"/>
          </a:xfrm>
          <a:prstGeom prst="rect">
            <a:avLst/>
          </a:prstGeom>
          <a:noFill/>
        </p:spPr>
        <p:txBody>
          <a:bodyPr wrap="square" lIns="91440" tIns="45720" rIns="91440" bIns="45720" rtlCol="0" anchor="t">
            <a:spAutoFit/>
          </a:bodyPr>
          <a:lstStyle/>
          <a:p>
            <a:r>
              <a:rPr lang="en-US" sz="2800" b="1" dirty="0">
                <a:solidFill>
                  <a:schemeClr val="bg1"/>
                </a:solidFill>
                <a:latin typeface="Arial"/>
                <a:cs typeface="Arial"/>
              </a:rPr>
              <a:t>CORE </a:t>
            </a:r>
            <a:r>
              <a:rPr lang="en-US" sz="2800" b="1" dirty="0" err="1">
                <a:solidFill>
                  <a:schemeClr val="bg1"/>
                </a:solidFill>
                <a:latin typeface="Arial"/>
                <a:cs typeface="Arial"/>
              </a:rPr>
              <a:t>Careholders</a:t>
            </a:r>
            <a:r>
              <a:rPr lang="en-US" sz="2800" b="1" dirty="0">
                <a:solidFill>
                  <a:schemeClr val="bg1"/>
                </a:solidFill>
                <a:latin typeface="Arial"/>
                <a:cs typeface="Arial"/>
              </a:rPr>
              <a:t> Meeting</a:t>
            </a:r>
          </a:p>
        </p:txBody>
      </p:sp>
      <p:pic>
        <p:nvPicPr>
          <p:cNvPr id="7" name="Graphic 6">
            <a:extLst>
              <a:ext uri="{FF2B5EF4-FFF2-40B4-BE49-F238E27FC236}">
                <a16:creationId xmlns:a16="http://schemas.microsoft.com/office/drawing/2014/main" id="{DA3DBF01-EEE8-A055-33BA-4FD81FFB47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87557" y="2183906"/>
            <a:ext cx="2644589" cy="2644589"/>
          </a:xfrm>
          <a:prstGeom prst="rect">
            <a:avLst/>
          </a:prstGeom>
        </p:spPr>
      </p:pic>
    </p:spTree>
    <p:extLst>
      <p:ext uri="{BB962C8B-B14F-4D97-AF65-F5344CB8AC3E}">
        <p14:creationId xmlns:p14="http://schemas.microsoft.com/office/powerpoint/2010/main" val="10399246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12BB80B-5637-492C-0536-2A0CFC8F669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EDF6BFE-7E4F-2201-2E38-553C890A6D37}"/>
              </a:ext>
            </a:extLst>
          </p:cNvPr>
          <p:cNvPicPr>
            <a:picLocks noChangeAspect="1"/>
          </p:cNvPicPr>
          <p:nvPr/>
        </p:nvPicPr>
        <p:blipFill>
          <a:blip r:embed="rId3">
            <a:alphaModFix amt="70000"/>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F8C1ECB-DDC0-5059-EDC8-869D233EB472}"/>
              </a:ext>
            </a:extLst>
          </p:cNvPr>
          <p:cNvSpPr txBox="1"/>
          <p:nvPr/>
        </p:nvSpPr>
        <p:spPr>
          <a:xfrm>
            <a:off x="329322" y="5448299"/>
            <a:ext cx="9447398"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Calibri"/>
              </a:rPr>
              <a:t>General Updates</a:t>
            </a:r>
          </a:p>
        </p:txBody>
      </p:sp>
    </p:spTree>
    <p:extLst>
      <p:ext uri="{BB962C8B-B14F-4D97-AF65-F5344CB8AC3E}">
        <p14:creationId xmlns:p14="http://schemas.microsoft.com/office/powerpoint/2010/main" val="385781761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C6C97-C2F9-4663-4EA0-5D4A532F10C2}"/>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78AD5B7-5B38-5B72-17E5-5B60B4B3B28A}"/>
              </a:ext>
            </a:extLst>
          </p:cNvPr>
          <p:cNvSpPr/>
          <p:nvPr/>
        </p:nvSpPr>
        <p:spPr>
          <a:xfrm>
            <a:off x="1155987" y="520825"/>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descr="A black background with a black circle and a leaf in the middle&#10;&#10;Description automatically generated">
            <a:extLst>
              <a:ext uri="{FF2B5EF4-FFF2-40B4-BE49-F238E27FC236}">
                <a16:creationId xmlns:a16="http://schemas.microsoft.com/office/drawing/2014/main" id="{C1026B85-7380-649C-D84F-89E80621199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29261" y="4606988"/>
            <a:ext cx="2084744" cy="2431526"/>
          </a:xfrm>
          <a:prstGeom prst="rect">
            <a:avLst/>
          </a:prstGeom>
        </p:spPr>
      </p:pic>
      <p:sp>
        <p:nvSpPr>
          <p:cNvPr id="11" name="TextBox 10">
            <a:extLst>
              <a:ext uri="{FF2B5EF4-FFF2-40B4-BE49-F238E27FC236}">
                <a16:creationId xmlns:a16="http://schemas.microsoft.com/office/drawing/2014/main" id="{8A709FD9-4905-909C-AB90-AC42D66C87F1}"/>
              </a:ext>
            </a:extLst>
          </p:cNvPr>
          <p:cNvSpPr txBox="1"/>
          <p:nvPr/>
        </p:nvSpPr>
        <p:spPr>
          <a:xfrm>
            <a:off x="1922933" y="1915010"/>
            <a:ext cx="8648700" cy="360098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CORE at Hall of Flowers 2025</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3 CORE operated businesses were sponsored this year.</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Respond to </a:t>
            </a:r>
            <a:r>
              <a:rPr lang="en-US" sz="2000" u="sng" dirty="0">
                <a:latin typeface="Arial" panose="020B0604020202020204" pitchFamily="34" charset="0"/>
                <a:cs typeface="Arial" panose="020B0604020202020204" pitchFamily="34" charset="0"/>
              </a:rPr>
              <a:t>survey</a:t>
            </a:r>
            <a:r>
              <a:rPr lang="en-US" sz="2000" dirty="0">
                <a:latin typeface="Arial" panose="020B0604020202020204" pitchFamily="34" charset="0"/>
                <a:cs typeface="Arial" panose="020B0604020202020204" pitchFamily="34" charset="0"/>
              </a:rPr>
              <a:t> for future opportunities.</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Make Green Go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Equity Week!</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CORE Business promotional video is complete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CORE Group Photo!</a:t>
            </a:r>
          </a:p>
          <a:p>
            <a:endParaRPr lang="en-US" sz="2800" dirty="0"/>
          </a:p>
          <a:p>
            <a:endParaRPr lang="en-US" sz="2800" dirty="0"/>
          </a:p>
        </p:txBody>
      </p:sp>
      <p:sp>
        <p:nvSpPr>
          <p:cNvPr id="12" name="TextBox 11">
            <a:extLst>
              <a:ext uri="{FF2B5EF4-FFF2-40B4-BE49-F238E27FC236}">
                <a16:creationId xmlns:a16="http://schemas.microsoft.com/office/drawing/2014/main" id="{9C4C92E3-2F40-04DE-B7CF-B0F389A57A95}"/>
              </a:ext>
            </a:extLst>
          </p:cNvPr>
          <p:cNvSpPr txBox="1"/>
          <p:nvPr/>
        </p:nvSpPr>
        <p:spPr>
          <a:xfrm>
            <a:off x="1771649" y="870965"/>
            <a:ext cx="5991225" cy="523220"/>
          </a:xfrm>
          <a:prstGeom prst="rect">
            <a:avLst/>
          </a:prstGeom>
          <a:noFill/>
        </p:spPr>
        <p:txBody>
          <a:bodyPr wrap="square" rtlCol="0">
            <a:spAutoFit/>
          </a:bodyPr>
          <a:lstStyle/>
          <a:p>
            <a:r>
              <a:rPr lang="en-US" sz="2800" b="1"/>
              <a:t>CORE General Updates</a:t>
            </a:r>
          </a:p>
        </p:txBody>
      </p:sp>
    </p:spTree>
    <p:extLst>
      <p:ext uri="{BB962C8B-B14F-4D97-AF65-F5344CB8AC3E}">
        <p14:creationId xmlns:p14="http://schemas.microsoft.com/office/powerpoint/2010/main" val="68753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25A75-C543-DE62-B45C-95B511251DB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BA4E476-6E90-A924-137D-F2BC268D035C}"/>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9F2BF2AE-A972-0492-E121-449C6C9F3A13}"/>
              </a:ext>
            </a:extLst>
          </p:cNvPr>
          <p:cNvSpPr/>
          <p:nvPr/>
        </p:nvSpPr>
        <p:spPr>
          <a:xfrm>
            <a:off x="1155987" y="520825"/>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descr="A black background with a black circle and a leaf in the middle&#10;&#10;Description automatically generated">
            <a:extLst>
              <a:ext uri="{FF2B5EF4-FFF2-40B4-BE49-F238E27FC236}">
                <a16:creationId xmlns:a16="http://schemas.microsoft.com/office/drawing/2014/main" id="{54F2E470-A5A4-9FC7-17BD-8EBD14DA890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29261" y="4606988"/>
            <a:ext cx="2084744" cy="2431526"/>
          </a:xfrm>
          <a:prstGeom prst="rect">
            <a:avLst/>
          </a:prstGeom>
        </p:spPr>
      </p:pic>
      <p:sp>
        <p:nvSpPr>
          <p:cNvPr id="11" name="TextBox 10">
            <a:extLst>
              <a:ext uri="{FF2B5EF4-FFF2-40B4-BE49-F238E27FC236}">
                <a16:creationId xmlns:a16="http://schemas.microsoft.com/office/drawing/2014/main" id="{C44D77C7-366C-D8F0-9412-40555EF2F07B}"/>
              </a:ext>
            </a:extLst>
          </p:cNvPr>
          <p:cNvSpPr txBox="1"/>
          <p:nvPr/>
        </p:nvSpPr>
        <p:spPr>
          <a:xfrm>
            <a:off x="1922933" y="2244059"/>
            <a:ext cx="8648700" cy="236988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Phone Authentication (two-factor verification)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Signing contracts through Adobe</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CORE Grant Program </a:t>
            </a:r>
            <a:endParaRPr lang="en-US" sz="2000" dirty="0">
              <a:latin typeface="Arial" panose="020B0604020202020204" pitchFamily="34" charset="0"/>
              <a:cs typeface="Arial" panose="020B0604020202020204" pitchFamily="34" charset="0"/>
            </a:endParaRPr>
          </a:p>
          <a:p>
            <a:endParaRPr lang="en-US" sz="2800" dirty="0"/>
          </a:p>
          <a:p>
            <a:endParaRPr lang="en-US" sz="2800" dirty="0"/>
          </a:p>
        </p:txBody>
      </p:sp>
      <p:sp>
        <p:nvSpPr>
          <p:cNvPr id="12" name="TextBox 11">
            <a:extLst>
              <a:ext uri="{FF2B5EF4-FFF2-40B4-BE49-F238E27FC236}">
                <a16:creationId xmlns:a16="http://schemas.microsoft.com/office/drawing/2014/main" id="{9420ED26-96B4-739F-7945-E300DBFE5C11}"/>
              </a:ext>
            </a:extLst>
          </p:cNvPr>
          <p:cNvSpPr txBox="1"/>
          <p:nvPr/>
        </p:nvSpPr>
        <p:spPr>
          <a:xfrm>
            <a:off x="1771649" y="870965"/>
            <a:ext cx="5991225" cy="523220"/>
          </a:xfrm>
          <a:prstGeom prst="rect">
            <a:avLst/>
          </a:prstGeom>
          <a:noFill/>
        </p:spPr>
        <p:txBody>
          <a:bodyPr wrap="square" rtlCol="0">
            <a:spAutoFit/>
          </a:bodyPr>
          <a:lstStyle/>
          <a:p>
            <a:r>
              <a:rPr lang="en-US" sz="2800" b="1"/>
              <a:t>CORE General Updates</a:t>
            </a:r>
          </a:p>
        </p:txBody>
      </p:sp>
    </p:spTree>
    <p:extLst>
      <p:ext uri="{BB962C8B-B14F-4D97-AF65-F5344CB8AC3E}">
        <p14:creationId xmlns:p14="http://schemas.microsoft.com/office/powerpoint/2010/main" val="332998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25A75-C543-DE62-B45C-95B511251DB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BA4E476-6E90-A924-137D-F2BC268D035C}"/>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9F2BF2AE-A972-0492-E121-449C6C9F3A13}"/>
              </a:ext>
            </a:extLst>
          </p:cNvPr>
          <p:cNvSpPr/>
          <p:nvPr/>
        </p:nvSpPr>
        <p:spPr>
          <a:xfrm>
            <a:off x="1155987" y="520825"/>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lvl="0" algn="l"/>
            <a:endParaRPr lang="en-US" dirty="0"/>
          </a:p>
        </p:txBody>
      </p:sp>
      <p:pic>
        <p:nvPicPr>
          <p:cNvPr id="3" name="Picture 2" descr="A black background with a black circle and a leaf in the middle&#10;&#10;Description automatically generated">
            <a:extLst>
              <a:ext uri="{FF2B5EF4-FFF2-40B4-BE49-F238E27FC236}">
                <a16:creationId xmlns:a16="http://schemas.microsoft.com/office/drawing/2014/main" id="{54F2E470-A5A4-9FC7-17BD-8EBD14DA890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29261" y="4606988"/>
            <a:ext cx="2084744" cy="2431526"/>
          </a:xfrm>
          <a:prstGeom prst="rect">
            <a:avLst/>
          </a:prstGeom>
        </p:spPr>
      </p:pic>
      <p:sp>
        <p:nvSpPr>
          <p:cNvPr id="12" name="TextBox 11">
            <a:extLst>
              <a:ext uri="{FF2B5EF4-FFF2-40B4-BE49-F238E27FC236}">
                <a16:creationId xmlns:a16="http://schemas.microsoft.com/office/drawing/2014/main" id="{9420ED26-96B4-739F-7945-E300DBFE5C11}"/>
              </a:ext>
            </a:extLst>
          </p:cNvPr>
          <p:cNvSpPr txBox="1"/>
          <p:nvPr/>
        </p:nvSpPr>
        <p:spPr>
          <a:xfrm>
            <a:off x="1771649" y="870965"/>
            <a:ext cx="5991225" cy="523220"/>
          </a:xfrm>
          <a:prstGeom prst="rect">
            <a:avLst/>
          </a:prstGeom>
          <a:noFill/>
        </p:spPr>
        <p:txBody>
          <a:bodyPr wrap="square" rtlCol="0">
            <a:spAutoFit/>
          </a:bodyPr>
          <a:lstStyle/>
          <a:p>
            <a:r>
              <a:rPr lang="en-US" sz="2800" b="1" dirty="0"/>
              <a:t>FY25 Grant Award - Updates</a:t>
            </a:r>
          </a:p>
        </p:txBody>
      </p:sp>
      <p:grpSp>
        <p:nvGrpSpPr>
          <p:cNvPr id="7" name="Group 6">
            <a:extLst>
              <a:ext uri="{FF2B5EF4-FFF2-40B4-BE49-F238E27FC236}">
                <a16:creationId xmlns:a16="http://schemas.microsoft.com/office/drawing/2014/main" id="{26002EDA-4E0C-70ED-6C67-26271B03605B}"/>
              </a:ext>
            </a:extLst>
          </p:cNvPr>
          <p:cNvGrpSpPr/>
          <p:nvPr/>
        </p:nvGrpSpPr>
        <p:grpSpPr>
          <a:xfrm>
            <a:off x="2397884" y="1816223"/>
            <a:ext cx="7131377" cy="1833513"/>
            <a:chOff x="0" y="0"/>
            <a:chExt cx="7131377" cy="1833513"/>
          </a:xfrm>
          <a:solidFill>
            <a:schemeClr val="accent6">
              <a:lumMod val="50000"/>
            </a:schemeClr>
          </a:solidFill>
        </p:grpSpPr>
        <p:sp>
          <p:nvSpPr>
            <p:cNvPr id="8" name="Rectangle: Rounded Corners 7">
              <a:extLst>
                <a:ext uri="{FF2B5EF4-FFF2-40B4-BE49-F238E27FC236}">
                  <a16:creationId xmlns:a16="http://schemas.microsoft.com/office/drawing/2014/main" id="{8AD867D0-C72B-67BE-8290-F502C260537A}"/>
                </a:ext>
              </a:extLst>
            </p:cNvPr>
            <p:cNvSpPr/>
            <p:nvPr/>
          </p:nvSpPr>
          <p:spPr>
            <a:xfrm>
              <a:off x="0" y="0"/>
              <a:ext cx="7131377" cy="1833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1747CB2B-6750-6C75-5FE0-206D7235518D}"/>
                </a:ext>
              </a:extLst>
            </p:cNvPr>
            <p:cNvSpPr txBox="1"/>
            <p:nvPr/>
          </p:nvSpPr>
          <p:spPr>
            <a:xfrm>
              <a:off x="1609626" y="0"/>
              <a:ext cx="5521750" cy="18335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p>
            <a:p>
              <a:pPr marL="0" lvl="1" algn="l" defTabSz="1333500">
                <a:lnSpc>
                  <a:spcPct val="90000"/>
                </a:lnSpc>
                <a:spcBef>
                  <a:spcPct val="0"/>
                </a:spcBef>
                <a:spcAft>
                  <a:spcPct val="15000"/>
                </a:spcAft>
              </a:pPr>
              <a:endParaRPr lang="en-US" sz="3000" kern="1200" dirty="0"/>
            </a:p>
          </p:txBody>
        </p:sp>
      </p:grpSp>
      <p:sp>
        <p:nvSpPr>
          <p:cNvPr id="14" name="TextBox 13">
            <a:extLst>
              <a:ext uri="{FF2B5EF4-FFF2-40B4-BE49-F238E27FC236}">
                <a16:creationId xmlns:a16="http://schemas.microsoft.com/office/drawing/2014/main" id="{8C8109F5-5AFF-3910-591B-40D2E47B81A1}"/>
              </a:ext>
            </a:extLst>
          </p:cNvPr>
          <p:cNvSpPr txBox="1"/>
          <p:nvPr/>
        </p:nvSpPr>
        <p:spPr>
          <a:xfrm>
            <a:off x="4357704" y="2181751"/>
            <a:ext cx="4821362" cy="1015663"/>
          </a:xfrm>
          <a:prstGeom prst="rect">
            <a:avLst/>
          </a:prstGeom>
          <a:noFill/>
        </p:spPr>
        <p:txBody>
          <a:bodyPr wrap="square">
            <a:spAutoFit/>
          </a:bodyPr>
          <a:lstStyle/>
          <a:p>
            <a:pPr marL="342900" lvl="0" indent="-342900" algn="l">
              <a:buFont typeface="Arial" panose="020B0604020202020204" pitchFamily="34" charset="0"/>
              <a:buChar char="•"/>
            </a:pPr>
            <a:r>
              <a:rPr lang="en-US" sz="2400" dirty="0"/>
              <a:t>State Award: $1,680,777</a:t>
            </a:r>
          </a:p>
          <a:p>
            <a:pPr lvl="1" algn="l"/>
            <a:r>
              <a:rPr lang="en-US" dirty="0"/>
              <a:t>New Tier Structure</a:t>
            </a:r>
          </a:p>
          <a:p>
            <a:pPr lvl="1" algn="l"/>
            <a:r>
              <a:rPr lang="en-US" dirty="0"/>
              <a:t>New Grant Type</a:t>
            </a:r>
          </a:p>
        </p:txBody>
      </p:sp>
      <p:sp>
        <p:nvSpPr>
          <p:cNvPr id="15" name="Rectangle: Rounded Corners 14" descr="Inbox with solid fill">
            <a:extLst>
              <a:ext uri="{FF2B5EF4-FFF2-40B4-BE49-F238E27FC236}">
                <a16:creationId xmlns:a16="http://schemas.microsoft.com/office/drawing/2014/main" id="{1BD8EDF4-99CE-A19D-2E98-C44D4AEB0F53}"/>
              </a:ext>
            </a:extLst>
          </p:cNvPr>
          <p:cNvSpPr/>
          <p:nvPr/>
        </p:nvSpPr>
        <p:spPr>
          <a:xfrm>
            <a:off x="2581234" y="2008004"/>
            <a:ext cx="1426275" cy="1466810"/>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6" name="Group 15">
            <a:extLst>
              <a:ext uri="{FF2B5EF4-FFF2-40B4-BE49-F238E27FC236}">
                <a16:creationId xmlns:a16="http://schemas.microsoft.com/office/drawing/2014/main" id="{E8E506C5-6447-4A4B-0CAA-5999A592E0CC}"/>
              </a:ext>
            </a:extLst>
          </p:cNvPr>
          <p:cNvGrpSpPr/>
          <p:nvPr/>
        </p:nvGrpSpPr>
        <p:grpSpPr>
          <a:xfrm>
            <a:off x="2397884" y="3989238"/>
            <a:ext cx="7131377" cy="1833513"/>
            <a:chOff x="0" y="0"/>
            <a:chExt cx="7131377" cy="1833513"/>
          </a:xfrm>
          <a:solidFill>
            <a:schemeClr val="accent6">
              <a:lumMod val="50000"/>
            </a:schemeClr>
          </a:solidFill>
        </p:grpSpPr>
        <p:sp>
          <p:nvSpPr>
            <p:cNvPr id="17" name="Rectangle: Rounded Corners 16">
              <a:extLst>
                <a:ext uri="{FF2B5EF4-FFF2-40B4-BE49-F238E27FC236}">
                  <a16:creationId xmlns:a16="http://schemas.microsoft.com/office/drawing/2014/main" id="{5F81AC02-8D46-C69A-2C49-7874BBD4C110}"/>
                </a:ext>
              </a:extLst>
            </p:cNvPr>
            <p:cNvSpPr/>
            <p:nvPr/>
          </p:nvSpPr>
          <p:spPr>
            <a:xfrm>
              <a:off x="0" y="0"/>
              <a:ext cx="7131377" cy="1833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C2ACB8FC-5C9A-0862-385A-CCB1EA176B22}"/>
                </a:ext>
              </a:extLst>
            </p:cNvPr>
            <p:cNvSpPr txBox="1"/>
            <p:nvPr/>
          </p:nvSpPr>
          <p:spPr>
            <a:xfrm>
              <a:off x="1609626" y="0"/>
              <a:ext cx="5521750" cy="18335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p>
            <a:p>
              <a:pPr marL="0" lvl="1" algn="l" defTabSz="1333500">
                <a:lnSpc>
                  <a:spcPct val="90000"/>
                </a:lnSpc>
                <a:spcBef>
                  <a:spcPct val="0"/>
                </a:spcBef>
                <a:spcAft>
                  <a:spcPct val="15000"/>
                </a:spcAft>
              </a:pPr>
              <a:endParaRPr lang="en-US" sz="3000" kern="1200" dirty="0"/>
            </a:p>
          </p:txBody>
        </p:sp>
      </p:grpSp>
      <p:sp>
        <p:nvSpPr>
          <p:cNvPr id="19" name="Rectangle: Rounded Corners 18" descr="Inbox with solid fill">
            <a:extLst>
              <a:ext uri="{FF2B5EF4-FFF2-40B4-BE49-F238E27FC236}">
                <a16:creationId xmlns:a16="http://schemas.microsoft.com/office/drawing/2014/main" id="{13BA76D9-235C-BE29-5B97-BB33D3CD92CA}"/>
              </a:ext>
            </a:extLst>
          </p:cNvPr>
          <p:cNvSpPr/>
          <p:nvPr/>
        </p:nvSpPr>
        <p:spPr>
          <a:xfrm>
            <a:off x="2595118" y="4116706"/>
            <a:ext cx="1504581" cy="1556306"/>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9BBA9A5F-9947-8FF8-1A96-E80BD4217CA0}"/>
              </a:ext>
            </a:extLst>
          </p:cNvPr>
          <p:cNvSpPr txBox="1"/>
          <p:nvPr/>
        </p:nvSpPr>
        <p:spPr>
          <a:xfrm>
            <a:off x="4296933" y="4258465"/>
            <a:ext cx="4954643" cy="830997"/>
          </a:xfrm>
          <a:prstGeom prst="rect">
            <a:avLst/>
          </a:prstGeom>
          <a:noFill/>
        </p:spPr>
        <p:txBody>
          <a:bodyPr wrap="square">
            <a:spAutoFit/>
          </a:bodyPr>
          <a:lstStyle/>
          <a:p>
            <a:pPr marL="342900" lvl="0" indent="-342900" algn="l">
              <a:buFont typeface="Arial" panose="020B0604020202020204" pitchFamily="34" charset="0"/>
              <a:buChar char="•"/>
            </a:pPr>
            <a:r>
              <a:rPr lang="en-US" sz="2400" dirty="0"/>
              <a:t>New Grant = Fall</a:t>
            </a:r>
          </a:p>
          <a:p>
            <a:pPr marL="342900" lvl="0" indent="-342900" algn="l">
              <a:buFont typeface="Arial" panose="020B0604020202020204" pitchFamily="34" charset="0"/>
              <a:buChar char="•"/>
            </a:pPr>
            <a:r>
              <a:rPr lang="en-US" sz="2400" dirty="0"/>
              <a:t>Tiered Grant = Winter &amp; Spring</a:t>
            </a:r>
          </a:p>
        </p:txBody>
      </p:sp>
    </p:spTree>
    <p:extLst>
      <p:ext uri="{BB962C8B-B14F-4D97-AF65-F5344CB8AC3E}">
        <p14:creationId xmlns:p14="http://schemas.microsoft.com/office/powerpoint/2010/main" val="19726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25A75-C543-DE62-B45C-95B511251DB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BA4E476-6E90-A924-137D-F2BC268D035C}"/>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9F2BF2AE-A972-0492-E121-449C6C9F3A13}"/>
              </a:ext>
            </a:extLst>
          </p:cNvPr>
          <p:cNvSpPr/>
          <p:nvPr/>
        </p:nvSpPr>
        <p:spPr>
          <a:xfrm>
            <a:off x="1155987" y="520825"/>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lvl="0"/>
            <a:endParaRPr lang="en-US" dirty="0"/>
          </a:p>
        </p:txBody>
      </p:sp>
      <p:pic>
        <p:nvPicPr>
          <p:cNvPr id="3" name="Picture 2" descr="A black background with a black circle and a leaf in the middle&#10;&#10;Description automatically generated">
            <a:extLst>
              <a:ext uri="{FF2B5EF4-FFF2-40B4-BE49-F238E27FC236}">
                <a16:creationId xmlns:a16="http://schemas.microsoft.com/office/drawing/2014/main" id="{54F2E470-A5A4-9FC7-17BD-8EBD14DA890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29261" y="4606988"/>
            <a:ext cx="2084744" cy="2431526"/>
          </a:xfrm>
          <a:prstGeom prst="rect">
            <a:avLst/>
          </a:prstGeom>
        </p:spPr>
      </p:pic>
      <p:sp>
        <p:nvSpPr>
          <p:cNvPr id="12" name="TextBox 11">
            <a:extLst>
              <a:ext uri="{FF2B5EF4-FFF2-40B4-BE49-F238E27FC236}">
                <a16:creationId xmlns:a16="http://schemas.microsoft.com/office/drawing/2014/main" id="{9420ED26-96B4-739F-7945-E300DBFE5C11}"/>
              </a:ext>
            </a:extLst>
          </p:cNvPr>
          <p:cNvSpPr txBox="1"/>
          <p:nvPr/>
        </p:nvSpPr>
        <p:spPr>
          <a:xfrm>
            <a:off x="1771649" y="870965"/>
            <a:ext cx="5991225" cy="523220"/>
          </a:xfrm>
          <a:prstGeom prst="rect">
            <a:avLst/>
          </a:prstGeom>
          <a:noFill/>
        </p:spPr>
        <p:txBody>
          <a:bodyPr wrap="square" rtlCol="0">
            <a:spAutoFit/>
          </a:bodyPr>
          <a:lstStyle/>
          <a:p>
            <a:r>
              <a:rPr lang="en-US" sz="2800" b="1" dirty="0"/>
              <a:t>FY25 Fall Grant Award</a:t>
            </a:r>
          </a:p>
        </p:txBody>
      </p:sp>
      <p:graphicFrame>
        <p:nvGraphicFramePr>
          <p:cNvPr id="11" name="Diagram 10">
            <a:extLst>
              <a:ext uri="{FF2B5EF4-FFF2-40B4-BE49-F238E27FC236}">
                <a16:creationId xmlns:a16="http://schemas.microsoft.com/office/drawing/2014/main" id="{947D6DC9-8EF7-CA81-9C23-9D689903400F}"/>
              </a:ext>
            </a:extLst>
          </p:cNvPr>
          <p:cNvGraphicFramePr/>
          <p:nvPr>
            <p:extLst>
              <p:ext uri="{D42A27DB-BD31-4B8C-83A1-F6EECF244321}">
                <p14:modId xmlns:p14="http://schemas.microsoft.com/office/powerpoint/2010/main" val="1324426526"/>
              </p:ext>
            </p:extLst>
          </p:nvPr>
        </p:nvGraphicFramePr>
        <p:xfrm>
          <a:off x="2376495" y="1668676"/>
          <a:ext cx="6919266" cy="4394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465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25A75-C543-DE62-B45C-95B511251DB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BA4E476-6E90-A924-137D-F2BC268D035C}"/>
              </a:ext>
            </a:extLst>
          </p:cNvPr>
          <p:cNvPicPr>
            <a:picLocks noChangeAspect="1"/>
          </p:cNvPicPr>
          <p:nvPr/>
        </p:nvPicPr>
        <p:blipFill>
          <a:blip r:embed="rId3"/>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9F2BF2AE-A972-0492-E121-449C6C9F3A13}"/>
              </a:ext>
            </a:extLst>
          </p:cNvPr>
          <p:cNvSpPr/>
          <p:nvPr/>
        </p:nvSpPr>
        <p:spPr>
          <a:xfrm>
            <a:off x="1155987" y="520825"/>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descr="A black background with a black circle and a leaf in the middle&#10;&#10;Description automatically generated">
            <a:extLst>
              <a:ext uri="{FF2B5EF4-FFF2-40B4-BE49-F238E27FC236}">
                <a16:creationId xmlns:a16="http://schemas.microsoft.com/office/drawing/2014/main" id="{54F2E470-A5A4-9FC7-17BD-8EBD14DA890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29261" y="4606988"/>
            <a:ext cx="2084744" cy="2431526"/>
          </a:xfrm>
          <a:prstGeom prst="rect">
            <a:avLst/>
          </a:prstGeom>
        </p:spPr>
      </p:pic>
      <p:sp>
        <p:nvSpPr>
          <p:cNvPr id="12" name="TextBox 11">
            <a:extLst>
              <a:ext uri="{FF2B5EF4-FFF2-40B4-BE49-F238E27FC236}">
                <a16:creationId xmlns:a16="http://schemas.microsoft.com/office/drawing/2014/main" id="{9420ED26-96B4-739F-7945-E300DBFE5C11}"/>
              </a:ext>
            </a:extLst>
          </p:cNvPr>
          <p:cNvSpPr txBox="1"/>
          <p:nvPr/>
        </p:nvSpPr>
        <p:spPr>
          <a:xfrm>
            <a:off x="1771649" y="870965"/>
            <a:ext cx="5991225" cy="523220"/>
          </a:xfrm>
          <a:prstGeom prst="rect">
            <a:avLst/>
          </a:prstGeom>
          <a:noFill/>
        </p:spPr>
        <p:txBody>
          <a:bodyPr wrap="square" rtlCol="0">
            <a:spAutoFit/>
          </a:bodyPr>
          <a:lstStyle/>
          <a:p>
            <a:r>
              <a:rPr lang="en-US" sz="2800" b="1" dirty="0"/>
              <a:t>FY25 Winter &amp; Spring Tiered Grants</a:t>
            </a:r>
          </a:p>
        </p:txBody>
      </p:sp>
      <p:graphicFrame>
        <p:nvGraphicFramePr>
          <p:cNvPr id="2" name="Diagram 1">
            <a:extLst>
              <a:ext uri="{FF2B5EF4-FFF2-40B4-BE49-F238E27FC236}">
                <a16:creationId xmlns:a16="http://schemas.microsoft.com/office/drawing/2014/main" id="{75E08504-0718-5C5C-8070-26FD1F3DD052}"/>
              </a:ext>
            </a:extLst>
          </p:cNvPr>
          <p:cNvGraphicFramePr/>
          <p:nvPr>
            <p:extLst>
              <p:ext uri="{D42A27DB-BD31-4B8C-83A1-F6EECF244321}">
                <p14:modId xmlns:p14="http://schemas.microsoft.com/office/powerpoint/2010/main" val="2563608257"/>
              </p:ext>
            </p:extLst>
          </p:nvPr>
        </p:nvGraphicFramePr>
        <p:xfrm>
          <a:off x="2157506" y="1410814"/>
          <a:ext cx="7497261" cy="4461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75143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ad33a31-e39b-4283-98ad-f614fd72e0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510334CD36054CA6418953157E3A3C" ma:contentTypeVersion="16" ma:contentTypeDescription="Create a new document." ma:contentTypeScope="" ma:versionID="d6741ac75d397b06c18b2f2b5962e8d7">
  <xsd:schema xmlns:xsd="http://www.w3.org/2001/XMLSchema" xmlns:xs="http://www.w3.org/2001/XMLSchema" xmlns:p="http://schemas.microsoft.com/office/2006/metadata/properties" xmlns:ns3="8ad33a31-e39b-4283-98ad-f614fd72e0a4" xmlns:ns4="ccd92c22-d4e2-438b-a0ba-d03286f6efcf" targetNamespace="http://schemas.microsoft.com/office/2006/metadata/properties" ma:root="true" ma:fieldsID="87c42833ce6cf190b191f6eb92320e24" ns3:_="" ns4:_="">
    <xsd:import namespace="8ad33a31-e39b-4283-98ad-f614fd72e0a4"/>
    <xsd:import namespace="ccd92c22-d4e2-438b-a0ba-d03286f6ef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33a31-e39b-4283-98ad-f614fd72e0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d92c22-d4e2-438b-a0ba-d03286f6efc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1B9E85-E9F9-4B3B-A80E-4534DF090ED4}">
  <ds:schemaRef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ccd92c22-d4e2-438b-a0ba-d03286f6efcf"/>
    <ds:schemaRef ds:uri="http://purl.org/dc/elements/1.1/"/>
    <ds:schemaRef ds:uri="http://schemas.microsoft.com/office/2006/metadata/properties"/>
    <ds:schemaRef ds:uri="8ad33a31-e39b-4283-98ad-f614fd72e0a4"/>
    <ds:schemaRef ds:uri="http://www.w3.org/XML/1998/namespace"/>
    <ds:schemaRef ds:uri="http://purl.org/dc/dcmitype/"/>
  </ds:schemaRefs>
</ds:datastoreItem>
</file>

<file path=customXml/itemProps2.xml><?xml version="1.0" encoding="utf-8"?>
<ds:datastoreItem xmlns:ds="http://schemas.openxmlformats.org/officeDocument/2006/customXml" ds:itemID="{41179A55-0DD2-4DF0-9218-284F9A21D38B}">
  <ds:schemaRefs>
    <ds:schemaRef ds:uri="http://schemas.microsoft.com/sharepoint/v3/contenttype/forms"/>
  </ds:schemaRefs>
</ds:datastoreItem>
</file>

<file path=customXml/itemProps3.xml><?xml version="1.0" encoding="utf-8"?>
<ds:datastoreItem xmlns:ds="http://schemas.openxmlformats.org/officeDocument/2006/customXml" ds:itemID="{94F8F6C5-25B3-4443-A85B-F0CB45D0873B}">
  <ds:schemaRefs>
    <ds:schemaRef ds:uri="8ad33a31-e39b-4283-98ad-f614fd72e0a4"/>
    <ds:schemaRef ds:uri="ccd92c22-d4e2-438b-a0ba-d03286f6ef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e37e01f2-541b-4ffd-b8d4-76aee8b8c08d}" enabled="0" method="" siteId="{e37e01f2-541b-4ffd-b8d4-76aee8b8c08d}" removed="1"/>
</clbl:labelList>
</file>

<file path=docProps/app.xml><?xml version="1.0" encoding="utf-8"?>
<Properties xmlns="http://schemas.openxmlformats.org/officeDocument/2006/extended-properties" xmlns:vt="http://schemas.openxmlformats.org/officeDocument/2006/docPropsVTypes">
  <Template>Office 2013 - 2022 Theme</Template>
  <TotalTime>6898</TotalTime>
  <Words>1261</Words>
  <Application>Microsoft Office PowerPoint</Application>
  <PresentationFormat>Widescreen</PresentationFormat>
  <Paragraphs>185</Paragraphs>
  <Slides>28</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Aptos</vt:lpstr>
      <vt:lpstr>Aptos Display</vt:lpstr>
      <vt:lpstr>Arial</vt:lpstr>
      <vt:lpstr>Arial Black</vt:lpstr>
      <vt:lpstr>Calibri</vt:lpstr>
      <vt:lpstr>Calibri Light</vt:lpstr>
      <vt:lpstr>docs-Roboto</vt:lpstr>
      <vt:lpstr>MentiText</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the CORE Focus Group</vt:lpstr>
      <vt:lpstr>GRS and CORE Project</vt:lpstr>
      <vt:lpstr>GRS and CORE Project</vt:lpstr>
      <vt:lpstr>Goals of the GRS CORE Project</vt:lpstr>
      <vt:lpstr>Goals of the GRS CORE Project</vt:lpstr>
      <vt:lpstr>Who We Are</vt:lpstr>
      <vt:lpstr>What We Do</vt:lpstr>
      <vt:lpstr>Why</vt:lpstr>
      <vt:lpstr>How Today Works</vt:lpstr>
      <vt:lpstr>PowerPoint Presentation</vt:lpstr>
      <vt:lpstr>Demographic Survey </vt:lpstr>
      <vt:lpstr>Careholder Group A: CORE Participants and Equity Applicants</vt:lpstr>
      <vt:lpstr>Thank You! </vt:lpstr>
      <vt:lpstr>PowerPoint Presentation</vt:lpstr>
      <vt:lpstr>Direct Technical Assistance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 Pham</dc:creator>
  <cp:lastModifiedBy>Darnell Dumas</cp:lastModifiedBy>
  <cp:revision>9</cp:revision>
  <cp:lastPrinted>2025-09-25T22:16:47Z</cp:lastPrinted>
  <dcterms:created xsi:type="dcterms:W3CDTF">2023-07-13T21:08:17Z</dcterms:created>
  <dcterms:modified xsi:type="dcterms:W3CDTF">2025-09-29T15:49:25Z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0x01010071510334CD36054CA6418953157E3A3C</vt:lpwstr>
  </property>
</Properties>
</file>