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16"/>
  </p:notesMasterIdLst>
  <p:sldIdLst>
    <p:sldId id="293" r:id="rId6"/>
    <p:sldId id="349" r:id="rId7"/>
    <p:sldId id="353" r:id="rId8"/>
    <p:sldId id="338" r:id="rId9"/>
    <p:sldId id="348" r:id="rId10"/>
    <p:sldId id="352" r:id="rId11"/>
    <p:sldId id="354" r:id="rId12"/>
    <p:sldId id="341" r:id="rId13"/>
    <p:sldId id="339" r:id="rId14"/>
    <p:sldId id="295"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6DB5A34-C622-84C3-9B90-EF9DCC999AB3}" name="Nhan Pham" initials="NP" userId="S::npham@cityofsacramento.org::74c44e72-6324-4872-955b-c0ede2aa340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4622C"/>
    <a:srgbClr val="E4BB6C"/>
    <a:srgbClr val="927B5C"/>
    <a:srgbClr val="9A805D"/>
    <a:srgbClr val="AE9A25"/>
    <a:srgbClr val="CAB067"/>
    <a:srgbClr val="C9AC6A"/>
    <a:srgbClr val="F0C895"/>
    <a:srgbClr val="908711"/>
    <a:srgbClr val="3F5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75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04D50B-336B-416F-8259-B95526D84B36}" type="datetimeFigureOut">
              <a:rPr lang="en-US" smtClean="0"/>
              <a:t>7/25/2024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1130EC-B01C-4B43-BEAD-AA5BDBC92A20}" type="slidenum">
              <a:rPr lang="en-US" smtClean="0"/>
              <a:t>‹#›</a:t>
            </a:fld>
            <a:endParaRPr lang="en-US"/>
          </a:p>
        </p:txBody>
      </p:sp>
    </p:spTree>
    <p:extLst>
      <p:ext uri="{BB962C8B-B14F-4D97-AF65-F5344CB8AC3E}">
        <p14:creationId xmlns:p14="http://schemas.microsoft.com/office/powerpoint/2010/main" val="3919536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1130EC-B01C-4B43-BEAD-AA5BDBC92A20}" type="slidenum">
              <a:rPr lang="en-US" smtClean="0"/>
              <a:t>1</a:t>
            </a:fld>
            <a:endParaRPr lang="en-US"/>
          </a:p>
        </p:txBody>
      </p:sp>
    </p:spTree>
    <p:extLst>
      <p:ext uri="{BB962C8B-B14F-4D97-AF65-F5344CB8AC3E}">
        <p14:creationId xmlns:p14="http://schemas.microsoft.com/office/powerpoint/2010/main" val="3225701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42B8EE1-4BA1-419B-8D82-7A73C74F3EC6}" type="datetimeFigureOut">
              <a:rPr lang="en-US" smtClean="0"/>
              <a:t>7/25/2024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4302A-6D14-4B20-86BD-22D90F096C4F}" type="slidenum">
              <a:rPr lang="en-US" smtClean="0"/>
              <a:t>‹#›</a:t>
            </a:fld>
            <a:endParaRPr lang="en-US"/>
          </a:p>
        </p:txBody>
      </p:sp>
    </p:spTree>
    <p:extLst>
      <p:ext uri="{BB962C8B-B14F-4D97-AF65-F5344CB8AC3E}">
        <p14:creationId xmlns:p14="http://schemas.microsoft.com/office/powerpoint/2010/main" val="3364693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2B8EE1-4BA1-419B-8D82-7A73C74F3EC6}" type="datetimeFigureOut">
              <a:rPr lang="en-US" smtClean="0"/>
              <a:t>7/25/2024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4302A-6D14-4B20-86BD-22D90F096C4F}" type="slidenum">
              <a:rPr lang="en-US" smtClean="0"/>
              <a:t>‹#›</a:t>
            </a:fld>
            <a:endParaRPr lang="en-US"/>
          </a:p>
        </p:txBody>
      </p:sp>
    </p:spTree>
    <p:extLst>
      <p:ext uri="{BB962C8B-B14F-4D97-AF65-F5344CB8AC3E}">
        <p14:creationId xmlns:p14="http://schemas.microsoft.com/office/powerpoint/2010/main" val="2376050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2B8EE1-4BA1-419B-8D82-7A73C74F3EC6}" type="datetimeFigureOut">
              <a:rPr lang="en-US" smtClean="0"/>
              <a:t>7/25/2024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4302A-6D14-4B20-86BD-22D90F096C4F}" type="slidenum">
              <a:rPr lang="en-US" smtClean="0"/>
              <a:t>‹#›</a:t>
            </a:fld>
            <a:endParaRPr lang="en-US"/>
          </a:p>
        </p:txBody>
      </p:sp>
    </p:spTree>
    <p:extLst>
      <p:ext uri="{BB962C8B-B14F-4D97-AF65-F5344CB8AC3E}">
        <p14:creationId xmlns:p14="http://schemas.microsoft.com/office/powerpoint/2010/main" val="4146562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C4842-A870-67BC-E528-08C7A85B58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0A730C-393B-E1D9-4772-20F8E23AD4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032FB6-77CD-24DB-46F8-811383D51CC7}"/>
              </a:ext>
            </a:extLst>
          </p:cNvPr>
          <p:cNvSpPr>
            <a:spLocks noGrp="1"/>
          </p:cNvSpPr>
          <p:nvPr>
            <p:ph type="dt" sz="half" idx="10"/>
          </p:nvPr>
        </p:nvSpPr>
        <p:spPr/>
        <p:txBody>
          <a:bodyPr/>
          <a:lstStyle/>
          <a:p>
            <a:fld id="{7369C17B-3927-436F-854C-B079C23C2D75}" type="datetimeFigureOut">
              <a:rPr lang="en-US" smtClean="0"/>
              <a:t>7/25/2024</a:t>
            </a:fld>
            <a:endParaRPr lang="en-US"/>
          </a:p>
        </p:txBody>
      </p:sp>
      <p:sp>
        <p:nvSpPr>
          <p:cNvPr id="5" name="Footer Placeholder 4">
            <a:extLst>
              <a:ext uri="{FF2B5EF4-FFF2-40B4-BE49-F238E27FC236}">
                <a16:creationId xmlns:a16="http://schemas.microsoft.com/office/drawing/2014/main" id="{D5865777-0E8E-B452-7F39-40E821299E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A8ECAB-262B-B1BC-A245-5108C6B26104}"/>
              </a:ext>
            </a:extLst>
          </p:cNvPr>
          <p:cNvSpPr>
            <a:spLocks noGrp="1"/>
          </p:cNvSpPr>
          <p:nvPr>
            <p:ph type="sldNum" sz="quarter" idx="12"/>
          </p:nvPr>
        </p:nvSpPr>
        <p:spPr/>
        <p:txBody>
          <a:bodyPr/>
          <a:lstStyle/>
          <a:p>
            <a:fld id="{16D74D55-7B3B-45F7-800A-D47A78D0236A}" type="slidenum">
              <a:rPr lang="en-US" smtClean="0"/>
              <a:t>‹#›</a:t>
            </a:fld>
            <a:endParaRPr lang="en-US"/>
          </a:p>
        </p:txBody>
      </p:sp>
    </p:spTree>
    <p:extLst>
      <p:ext uri="{BB962C8B-B14F-4D97-AF65-F5344CB8AC3E}">
        <p14:creationId xmlns:p14="http://schemas.microsoft.com/office/powerpoint/2010/main" val="127887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A3483-340D-3E5F-CF54-E26C34BF2B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658042-F54D-2311-2A02-1043B99560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BB0813-57CC-4316-39A6-1EECC095B72E}"/>
              </a:ext>
            </a:extLst>
          </p:cNvPr>
          <p:cNvSpPr>
            <a:spLocks noGrp="1"/>
          </p:cNvSpPr>
          <p:nvPr>
            <p:ph type="dt" sz="half" idx="10"/>
          </p:nvPr>
        </p:nvSpPr>
        <p:spPr/>
        <p:txBody>
          <a:bodyPr/>
          <a:lstStyle/>
          <a:p>
            <a:fld id="{7369C17B-3927-436F-854C-B079C23C2D75}" type="datetimeFigureOut">
              <a:rPr lang="en-US" smtClean="0"/>
              <a:t>7/25/2024</a:t>
            </a:fld>
            <a:endParaRPr lang="en-US"/>
          </a:p>
        </p:txBody>
      </p:sp>
      <p:sp>
        <p:nvSpPr>
          <p:cNvPr id="5" name="Footer Placeholder 4">
            <a:extLst>
              <a:ext uri="{FF2B5EF4-FFF2-40B4-BE49-F238E27FC236}">
                <a16:creationId xmlns:a16="http://schemas.microsoft.com/office/drawing/2014/main" id="{7D92EA85-D0A5-A5F5-F6F4-888BC60B18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8F377A-3F51-4FC0-D50D-6FC85B7D7C36}"/>
              </a:ext>
            </a:extLst>
          </p:cNvPr>
          <p:cNvSpPr>
            <a:spLocks noGrp="1"/>
          </p:cNvSpPr>
          <p:nvPr>
            <p:ph type="sldNum" sz="quarter" idx="12"/>
          </p:nvPr>
        </p:nvSpPr>
        <p:spPr/>
        <p:txBody>
          <a:bodyPr/>
          <a:lstStyle/>
          <a:p>
            <a:fld id="{16D74D55-7B3B-45F7-800A-D47A78D0236A}" type="slidenum">
              <a:rPr lang="en-US" smtClean="0"/>
              <a:t>‹#›</a:t>
            </a:fld>
            <a:endParaRPr lang="en-US"/>
          </a:p>
        </p:txBody>
      </p:sp>
    </p:spTree>
    <p:extLst>
      <p:ext uri="{BB962C8B-B14F-4D97-AF65-F5344CB8AC3E}">
        <p14:creationId xmlns:p14="http://schemas.microsoft.com/office/powerpoint/2010/main" val="2782980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4FD12-B4BE-8080-56C0-8B3D017361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D0E5FF-E003-D65E-0309-7200E74535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57A6E9-A80A-6DC3-8FCB-FEB64C78AAFF}"/>
              </a:ext>
            </a:extLst>
          </p:cNvPr>
          <p:cNvSpPr>
            <a:spLocks noGrp="1"/>
          </p:cNvSpPr>
          <p:nvPr>
            <p:ph type="dt" sz="half" idx="10"/>
          </p:nvPr>
        </p:nvSpPr>
        <p:spPr/>
        <p:txBody>
          <a:bodyPr/>
          <a:lstStyle/>
          <a:p>
            <a:fld id="{7369C17B-3927-436F-854C-B079C23C2D75}" type="datetimeFigureOut">
              <a:rPr lang="en-US" smtClean="0"/>
              <a:t>7/25/2024</a:t>
            </a:fld>
            <a:endParaRPr lang="en-US"/>
          </a:p>
        </p:txBody>
      </p:sp>
      <p:sp>
        <p:nvSpPr>
          <p:cNvPr id="5" name="Footer Placeholder 4">
            <a:extLst>
              <a:ext uri="{FF2B5EF4-FFF2-40B4-BE49-F238E27FC236}">
                <a16:creationId xmlns:a16="http://schemas.microsoft.com/office/drawing/2014/main" id="{2AF704DB-C18A-09BB-249A-518F45D17D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FFC41C-76B5-7D82-66E7-1B0E32A546C4}"/>
              </a:ext>
            </a:extLst>
          </p:cNvPr>
          <p:cNvSpPr>
            <a:spLocks noGrp="1"/>
          </p:cNvSpPr>
          <p:nvPr>
            <p:ph type="sldNum" sz="quarter" idx="12"/>
          </p:nvPr>
        </p:nvSpPr>
        <p:spPr/>
        <p:txBody>
          <a:bodyPr/>
          <a:lstStyle/>
          <a:p>
            <a:fld id="{16D74D55-7B3B-45F7-800A-D47A78D0236A}" type="slidenum">
              <a:rPr lang="en-US" smtClean="0"/>
              <a:t>‹#›</a:t>
            </a:fld>
            <a:endParaRPr lang="en-US"/>
          </a:p>
        </p:txBody>
      </p:sp>
    </p:spTree>
    <p:extLst>
      <p:ext uri="{BB962C8B-B14F-4D97-AF65-F5344CB8AC3E}">
        <p14:creationId xmlns:p14="http://schemas.microsoft.com/office/powerpoint/2010/main" val="33293520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36A0E-DC8E-9720-BB4C-DA80C2250E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D0AD2D-35E4-8A72-60DF-3C8BA5E0CD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45DF8B-073A-74E9-1FDA-216C736D21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C909E5-A433-4FA4-A4C7-CBCB74E6917C}"/>
              </a:ext>
            </a:extLst>
          </p:cNvPr>
          <p:cNvSpPr>
            <a:spLocks noGrp="1"/>
          </p:cNvSpPr>
          <p:nvPr>
            <p:ph type="dt" sz="half" idx="10"/>
          </p:nvPr>
        </p:nvSpPr>
        <p:spPr/>
        <p:txBody>
          <a:bodyPr/>
          <a:lstStyle/>
          <a:p>
            <a:fld id="{7369C17B-3927-436F-854C-B079C23C2D75}" type="datetimeFigureOut">
              <a:rPr lang="en-US" smtClean="0"/>
              <a:t>7/25/2024</a:t>
            </a:fld>
            <a:endParaRPr lang="en-US"/>
          </a:p>
        </p:txBody>
      </p:sp>
      <p:sp>
        <p:nvSpPr>
          <p:cNvPr id="6" name="Footer Placeholder 5">
            <a:extLst>
              <a:ext uri="{FF2B5EF4-FFF2-40B4-BE49-F238E27FC236}">
                <a16:creationId xmlns:a16="http://schemas.microsoft.com/office/drawing/2014/main" id="{2D60B5A2-523D-9B8E-1E25-C54CBEAAB3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9E4081-B0B2-A3AA-02D0-DE2DC5277E60}"/>
              </a:ext>
            </a:extLst>
          </p:cNvPr>
          <p:cNvSpPr>
            <a:spLocks noGrp="1"/>
          </p:cNvSpPr>
          <p:nvPr>
            <p:ph type="sldNum" sz="quarter" idx="12"/>
          </p:nvPr>
        </p:nvSpPr>
        <p:spPr/>
        <p:txBody>
          <a:bodyPr/>
          <a:lstStyle/>
          <a:p>
            <a:fld id="{16D74D55-7B3B-45F7-800A-D47A78D0236A}" type="slidenum">
              <a:rPr lang="en-US" smtClean="0"/>
              <a:t>‹#›</a:t>
            </a:fld>
            <a:endParaRPr lang="en-US"/>
          </a:p>
        </p:txBody>
      </p:sp>
    </p:spTree>
    <p:extLst>
      <p:ext uri="{BB962C8B-B14F-4D97-AF65-F5344CB8AC3E}">
        <p14:creationId xmlns:p14="http://schemas.microsoft.com/office/powerpoint/2010/main" val="19626388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D683B-8419-0B9D-B1FC-FA1DDF65CC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4737F2-F4E0-3BB4-5833-A2831FC242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4F8526-9913-AF8E-38E5-039D30D61C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0F4574-F15A-D041-BD5A-926EEC9CF2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5A3010-8DB0-A227-5A0F-BADB7AD92F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D38E70-4A3D-0D86-6CA3-1B06FD6155A0}"/>
              </a:ext>
            </a:extLst>
          </p:cNvPr>
          <p:cNvSpPr>
            <a:spLocks noGrp="1"/>
          </p:cNvSpPr>
          <p:nvPr>
            <p:ph type="dt" sz="half" idx="10"/>
          </p:nvPr>
        </p:nvSpPr>
        <p:spPr/>
        <p:txBody>
          <a:bodyPr/>
          <a:lstStyle/>
          <a:p>
            <a:fld id="{7369C17B-3927-436F-854C-B079C23C2D75}" type="datetimeFigureOut">
              <a:rPr lang="en-US" smtClean="0"/>
              <a:t>7/25/2024</a:t>
            </a:fld>
            <a:endParaRPr lang="en-US"/>
          </a:p>
        </p:txBody>
      </p:sp>
      <p:sp>
        <p:nvSpPr>
          <p:cNvPr id="8" name="Footer Placeholder 7">
            <a:extLst>
              <a:ext uri="{FF2B5EF4-FFF2-40B4-BE49-F238E27FC236}">
                <a16:creationId xmlns:a16="http://schemas.microsoft.com/office/drawing/2014/main" id="{6846C476-39D2-02CB-BC86-CA28D14750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AAB52D-FDE0-4D28-B7E5-F2762B4E0EA9}"/>
              </a:ext>
            </a:extLst>
          </p:cNvPr>
          <p:cNvSpPr>
            <a:spLocks noGrp="1"/>
          </p:cNvSpPr>
          <p:nvPr>
            <p:ph type="sldNum" sz="quarter" idx="12"/>
          </p:nvPr>
        </p:nvSpPr>
        <p:spPr/>
        <p:txBody>
          <a:bodyPr/>
          <a:lstStyle/>
          <a:p>
            <a:fld id="{16D74D55-7B3B-45F7-800A-D47A78D0236A}" type="slidenum">
              <a:rPr lang="en-US" smtClean="0"/>
              <a:t>‹#›</a:t>
            </a:fld>
            <a:endParaRPr lang="en-US"/>
          </a:p>
        </p:txBody>
      </p:sp>
    </p:spTree>
    <p:extLst>
      <p:ext uri="{BB962C8B-B14F-4D97-AF65-F5344CB8AC3E}">
        <p14:creationId xmlns:p14="http://schemas.microsoft.com/office/powerpoint/2010/main" val="25461088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7EB75-F14B-EF3B-A2FC-4D371B806B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1B793A-0FF8-1F03-A234-BB83D38E0D8C}"/>
              </a:ext>
            </a:extLst>
          </p:cNvPr>
          <p:cNvSpPr>
            <a:spLocks noGrp="1"/>
          </p:cNvSpPr>
          <p:nvPr>
            <p:ph type="dt" sz="half" idx="10"/>
          </p:nvPr>
        </p:nvSpPr>
        <p:spPr/>
        <p:txBody>
          <a:bodyPr/>
          <a:lstStyle/>
          <a:p>
            <a:fld id="{7369C17B-3927-436F-854C-B079C23C2D75}" type="datetimeFigureOut">
              <a:rPr lang="en-US" smtClean="0"/>
              <a:t>7/25/2024</a:t>
            </a:fld>
            <a:endParaRPr lang="en-US"/>
          </a:p>
        </p:txBody>
      </p:sp>
      <p:sp>
        <p:nvSpPr>
          <p:cNvPr id="4" name="Footer Placeholder 3">
            <a:extLst>
              <a:ext uri="{FF2B5EF4-FFF2-40B4-BE49-F238E27FC236}">
                <a16:creationId xmlns:a16="http://schemas.microsoft.com/office/drawing/2014/main" id="{40E4D736-CA04-D4F4-786E-D35FFC3A41C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65D3ED2-A300-1C7D-1D64-3D97721D3D60}"/>
              </a:ext>
            </a:extLst>
          </p:cNvPr>
          <p:cNvSpPr>
            <a:spLocks noGrp="1"/>
          </p:cNvSpPr>
          <p:nvPr>
            <p:ph type="sldNum" sz="quarter" idx="12"/>
          </p:nvPr>
        </p:nvSpPr>
        <p:spPr/>
        <p:txBody>
          <a:bodyPr/>
          <a:lstStyle/>
          <a:p>
            <a:fld id="{16D74D55-7B3B-45F7-800A-D47A78D0236A}" type="slidenum">
              <a:rPr lang="en-US" smtClean="0"/>
              <a:t>‹#›</a:t>
            </a:fld>
            <a:endParaRPr lang="en-US"/>
          </a:p>
        </p:txBody>
      </p:sp>
    </p:spTree>
    <p:extLst>
      <p:ext uri="{BB962C8B-B14F-4D97-AF65-F5344CB8AC3E}">
        <p14:creationId xmlns:p14="http://schemas.microsoft.com/office/powerpoint/2010/main" val="32655885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58CAD6-2408-7D13-FF6A-D99149986686}"/>
              </a:ext>
            </a:extLst>
          </p:cNvPr>
          <p:cNvSpPr>
            <a:spLocks noGrp="1"/>
          </p:cNvSpPr>
          <p:nvPr>
            <p:ph type="dt" sz="half" idx="10"/>
          </p:nvPr>
        </p:nvSpPr>
        <p:spPr/>
        <p:txBody>
          <a:bodyPr/>
          <a:lstStyle/>
          <a:p>
            <a:fld id="{7369C17B-3927-436F-854C-B079C23C2D75}" type="datetimeFigureOut">
              <a:rPr lang="en-US" smtClean="0"/>
              <a:t>7/25/2024</a:t>
            </a:fld>
            <a:endParaRPr lang="en-US"/>
          </a:p>
        </p:txBody>
      </p:sp>
      <p:sp>
        <p:nvSpPr>
          <p:cNvPr id="3" name="Footer Placeholder 2">
            <a:extLst>
              <a:ext uri="{FF2B5EF4-FFF2-40B4-BE49-F238E27FC236}">
                <a16:creationId xmlns:a16="http://schemas.microsoft.com/office/drawing/2014/main" id="{734C693F-ADB8-0162-17E4-8E570ECF4F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326F6E-FD04-6B29-CDC1-9B296F74D759}"/>
              </a:ext>
            </a:extLst>
          </p:cNvPr>
          <p:cNvSpPr>
            <a:spLocks noGrp="1"/>
          </p:cNvSpPr>
          <p:nvPr>
            <p:ph type="sldNum" sz="quarter" idx="12"/>
          </p:nvPr>
        </p:nvSpPr>
        <p:spPr/>
        <p:txBody>
          <a:bodyPr/>
          <a:lstStyle/>
          <a:p>
            <a:fld id="{16D74D55-7B3B-45F7-800A-D47A78D0236A}" type="slidenum">
              <a:rPr lang="en-US" smtClean="0"/>
              <a:t>‹#›</a:t>
            </a:fld>
            <a:endParaRPr lang="en-US"/>
          </a:p>
        </p:txBody>
      </p:sp>
    </p:spTree>
    <p:extLst>
      <p:ext uri="{BB962C8B-B14F-4D97-AF65-F5344CB8AC3E}">
        <p14:creationId xmlns:p14="http://schemas.microsoft.com/office/powerpoint/2010/main" val="7725294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F41ED-F97F-EDA9-4594-75E701838D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E8CAEF4-2573-C2DD-283B-66142D611B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C36E1B-DF8F-8162-3CDD-6A2B843FAF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FA27DA-BA2C-3C30-E163-2D1D79E5BAAA}"/>
              </a:ext>
            </a:extLst>
          </p:cNvPr>
          <p:cNvSpPr>
            <a:spLocks noGrp="1"/>
          </p:cNvSpPr>
          <p:nvPr>
            <p:ph type="dt" sz="half" idx="10"/>
          </p:nvPr>
        </p:nvSpPr>
        <p:spPr/>
        <p:txBody>
          <a:bodyPr/>
          <a:lstStyle/>
          <a:p>
            <a:fld id="{7369C17B-3927-436F-854C-B079C23C2D75}" type="datetimeFigureOut">
              <a:rPr lang="en-US" smtClean="0"/>
              <a:t>7/25/2024</a:t>
            </a:fld>
            <a:endParaRPr lang="en-US"/>
          </a:p>
        </p:txBody>
      </p:sp>
      <p:sp>
        <p:nvSpPr>
          <p:cNvPr id="6" name="Footer Placeholder 5">
            <a:extLst>
              <a:ext uri="{FF2B5EF4-FFF2-40B4-BE49-F238E27FC236}">
                <a16:creationId xmlns:a16="http://schemas.microsoft.com/office/drawing/2014/main" id="{9A0D34F3-DD9E-02DA-C4D1-F0AA58B4DB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F169D0-8104-9B25-8CA7-C6C14C1786C6}"/>
              </a:ext>
            </a:extLst>
          </p:cNvPr>
          <p:cNvSpPr>
            <a:spLocks noGrp="1"/>
          </p:cNvSpPr>
          <p:nvPr>
            <p:ph type="sldNum" sz="quarter" idx="12"/>
          </p:nvPr>
        </p:nvSpPr>
        <p:spPr/>
        <p:txBody>
          <a:bodyPr/>
          <a:lstStyle/>
          <a:p>
            <a:fld id="{16D74D55-7B3B-45F7-800A-D47A78D0236A}" type="slidenum">
              <a:rPr lang="en-US" smtClean="0"/>
              <a:t>‹#›</a:t>
            </a:fld>
            <a:endParaRPr lang="en-US"/>
          </a:p>
        </p:txBody>
      </p:sp>
    </p:spTree>
    <p:extLst>
      <p:ext uri="{BB962C8B-B14F-4D97-AF65-F5344CB8AC3E}">
        <p14:creationId xmlns:p14="http://schemas.microsoft.com/office/powerpoint/2010/main" val="558883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2B8EE1-4BA1-419B-8D82-7A73C74F3EC6}" type="datetimeFigureOut">
              <a:rPr lang="en-US" smtClean="0"/>
              <a:t>7/25/2024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4302A-6D14-4B20-86BD-22D90F096C4F}" type="slidenum">
              <a:rPr lang="en-US" smtClean="0"/>
              <a:t>‹#›</a:t>
            </a:fld>
            <a:endParaRPr lang="en-US"/>
          </a:p>
        </p:txBody>
      </p:sp>
    </p:spTree>
    <p:extLst>
      <p:ext uri="{BB962C8B-B14F-4D97-AF65-F5344CB8AC3E}">
        <p14:creationId xmlns:p14="http://schemas.microsoft.com/office/powerpoint/2010/main" val="27506848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0A4A0-010F-D9AA-B31F-EB9FEA99BA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31F6AE-E7BA-D1C3-E1B4-2809EBB7CD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CDE3E53-70E8-447F-78AC-F035F16D59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0D254F-F879-CD57-0E6F-CDF5406A6F8A}"/>
              </a:ext>
            </a:extLst>
          </p:cNvPr>
          <p:cNvSpPr>
            <a:spLocks noGrp="1"/>
          </p:cNvSpPr>
          <p:nvPr>
            <p:ph type="dt" sz="half" idx="10"/>
          </p:nvPr>
        </p:nvSpPr>
        <p:spPr/>
        <p:txBody>
          <a:bodyPr/>
          <a:lstStyle/>
          <a:p>
            <a:fld id="{7369C17B-3927-436F-854C-B079C23C2D75}" type="datetimeFigureOut">
              <a:rPr lang="en-US" smtClean="0"/>
              <a:t>7/25/2024</a:t>
            </a:fld>
            <a:endParaRPr lang="en-US"/>
          </a:p>
        </p:txBody>
      </p:sp>
      <p:sp>
        <p:nvSpPr>
          <p:cNvPr id="6" name="Footer Placeholder 5">
            <a:extLst>
              <a:ext uri="{FF2B5EF4-FFF2-40B4-BE49-F238E27FC236}">
                <a16:creationId xmlns:a16="http://schemas.microsoft.com/office/drawing/2014/main" id="{3DC058BE-AC38-9AC2-2611-0BFB5B4A77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0CBD9F-6070-6B5F-4D78-32E9911F9FEF}"/>
              </a:ext>
            </a:extLst>
          </p:cNvPr>
          <p:cNvSpPr>
            <a:spLocks noGrp="1"/>
          </p:cNvSpPr>
          <p:nvPr>
            <p:ph type="sldNum" sz="quarter" idx="12"/>
          </p:nvPr>
        </p:nvSpPr>
        <p:spPr/>
        <p:txBody>
          <a:bodyPr/>
          <a:lstStyle/>
          <a:p>
            <a:fld id="{16D74D55-7B3B-45F7-800A-D47A78D0236A}" type="slidenum">
              <a:rPr lang="en-US" smtClean="0"/>
              <a:t>‹#›</a:t>
            </a:fld>
            <a:endParaRPr lang="en-US"/>
          </a:p>
        </p:txBody>
      </p:sp>
    </p:spTree>
    <p:extLst>
      <p:ext uri="{BB962C8B-B14F-4D97-AF65-F5344CB8AC3E}">
        <p14:creationId xmlns:p14="http://schemas.microsoft.com/office/powerpoint/2010/main" val="13432110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2ECE0-87C5-A3E0-5453-F7CDFF57CC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7BE5FE-4DD4-5E35-D327-4325E7F101B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B3AF32-A49D-C433-A5A0-7982AAE7118F}"/>
              </a:ext>
            </a:extLst>
          </p:cNvPr>
          <p:cNvSpPr>
            <a:spLocks noGrp="1"/>
          </p:cNvSpPr>
          <p:nvPr>
            <p:ph type="dt" sz="half" idx="10"/>
          </p:nvPr>
        </p:nvSpPr>
        <p:spPr/>
        <p:txBody>
          <a:bodyPr/>
          <a:lstStyle/>
          <a:p>
            <a:fld id="{7369C17B-3927-436F-854C-B079C23C2D75}" type="datetimeFigureOut">
              <a:rPr lang="en-US" smtClean="0"/>
              <a:t>7/25/2024</a:t>
            </a:fld>
            <a:endParaRPr lang="en-US"/>
          </a:p>
        </p:txBody>
      </p:sp>
      <p:sp>
        <p:nvSpPr>
          <p:cNvPr id="5" name="Footer Placeholder 4">
            <a:extLst>
              <a:ext uri="{FF2B5EF4-FFF2-40B4-BE49-F238E27FC236}">
                <a16:creationId xmlns:a16="http://schemas.microsoft.com/office/drawing/2014/main" id="{790D66BE-0C7D-0DE5-0CD9-247AB0378E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5F4294-9D21-9615-B940-1DB4B42C249C}"/>
              </a:ext>
            </a:extLst>
          </p:cNvPr>
          <p:cNvSpPr>
            <a:spLocks noGrp="1"/>
          </p:cNvSpPr>
          <p:nvPr>
            <p:ph type="sldNum" sz="quarter" idx="12"/>
          </p:nvPr>
        </p:nvSpPr>
        <p:spPr/>
        <p:txBody>
          <a:bodyPr/>
          <a:lstStyle/>
          <a:p>
            <a:fld id="{16D74D55-7B3B-45F7-800A-D47A78D0236A}" type="slidenum">
              <a:rPr lang="en-US" smtClean="0"/>
              <a:t>‹#›</a:t>
            </a:fld>
            <a:endParaRPr lang="en-US"/>
          </a:p>
        </p:txBody>
      </p:sp>
    </p:spTree>
    <p:extLst>
      <p:ext uri="{BB962C8B-B14F-4D97-AF65-F5344CB8AC3E}">
        <p14:creationId xmlns:p14="http://schemas.microsoft.com/office/powerpoint/2010/main" val="40791707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BD81F3-EBC3-CEAF-BADD-3C7192CFE53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AE55CD-05B2-29CD-460D-080C76376F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A97954-0D0F-91C9-0F2E-CF94D015650D}"/>
              </a:ext>
            </a:extLst>
          </p:cNvPr>
          <p:cNvSpPr>
            <a:spLocks noGrp="1"/>
          </p:cNvSpPr>
          <p:nvPr>
            <p:ph type="dt" sz="half" idx="10"/>
          </p:nvPr>
        </p:nvSpPr>
        <p:spPr/>
        <p:txBody>
          <a:bodyPr/>
          <a:lstStyle/>
          <a:p>
            <a:fld id="{7369C17B-3927-436F-854C-B079C23C2D75}" type="datetimeFigureOut">
              <a:rPr lang="en-US" smtClean="0"/>
              <a:t>7/25/2024</a:t>
            </a:fld>
            <a:endParaRPr lang="en-US"/>
          </a:p>
        </p:txBody>
      </p:sp>
      <p:sp>
        <p:nvSpPr>
          <p:cNvPr id="5" name="Footer Placeholder 4">
            <a:extLst>
              <a:ext uri="{FF2B5EF4-FFF2-40B4-BE49-F238E27FC236}">
                <a16:creationId xmlns:a16="http://schemas.microsoft.com/office/drawing/2014/main" id="{E4C60D92-C14A-BF22-9753-A8F399C7BA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BE6328-0EAC-D278-D749-7D554D130D09}"/>
              </a:ext>
            </a:extLst>
          </p:cNvPr>
          <p:cNvSpPr>
            <a:spLocks noGrp="1"/>
          </p:cNvSpPr>
          <p:nvPr>
            <p:ph type="sldNum" sz="quarter" idx="12"/>
          </p:nvPr>
        </p:nvSpPr>
        <p:spPr/>
        <p:txBody>
          <a:bodyPr/>
          <a:lstStyle/>
          <a:p>
            <a:fld id="{16D74D55-7B3B-45F7-800A-D47A78D0236A}" type="slidenum">
              <a:rPr lang="en-US" smtClean="0"/>
              <a:t>‹#›</a:t>
            </a:fld>
            <a:endParaRPr lang="en-US"/>
          </a:p>
        </p:txBody>
      </p:sp>
    </p:spTree>
    <p:extLst>
      <p:ext uri="{BB962C8B-B14F-4D97-AF65-F5344CB8AC3E}">
        <p14:creationId xmlns:p14="http://schemas.microsoft.com/office/powerpoint/2010/main" val="1233902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2B8EE1-4BA1-419B-8D82-7A73C74F3EC6}" type="datetimeFigureOut">
              <a:rPr lang="en-US" smtClean="0"/>
              <a:t>7/25/2024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4302A-6D14-4B20-86BD-22D90F096C4F}" type="slidenum">
              <a:rPr lang="en-US" smtClean="0"/>
              <a:t>‹#›</a:t>
            </a:fld>
            <a:endParaRPr lang="en-US"/>
          </a:p>
        </p:txBody>
      </p:sp>
    </p:spTree>
    <p:extLst>
      <p:ext uri="{BB962C8B-B14F-4D97-AF65-F5344CB8AC3E}">
        <p14:creationId xmlns:p14="http://schemas.microsoft.com/office/powerpoint/2010/main" val="2708936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2B8EE1-4BA1-419B-8D82-7A73C74F3EC6}" type="datetimeFigureOut">
              <a:rPr lang="en-US" smtClean="0"/>
              <a:t>7/25/2024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4302A-6D14-4B20-86BD-22D90F096C4F}" type="slidenum">
              <a:rPr lang="en-US" smtClean="0"/>
              <a:t>‹#›</a:t>
            </a:fld>
            <a:endParaRPr lang="en-US"/>
          </a:p>
        </p:txBody>
      </p:sp>
    </p:spTree>
    <p:extLst>
      <p:ext uri="{BB962C8B-B14F-4D97-AF65-F5344CB8AC3E}">
        <p14:creationId xmlns:p14="http://schemas.microsoft.com/office/powerpoint/2010/main" val="3610702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2B8EE1-4BA1-419B-8D82-7A73C74F3EC6}" type="datetimeFigureOut">
              <a:rPr lang="en-US" smtClean="0"/>
              <a:t>7/25/2024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84302A-6D14-4B20-86BD-22D90F096C4F}" type="slidenum">
              <a:rPr lang="en-US" smtClean="0"/>
              <a:t>‹#›</a:t>
            </a:fld>
            <a:endParaRPr lang="en-US"/>
          </a:p>
        </p:txBody>
      </p:sp>
    </p:spTree>
    <p:extLst>
      <p:ext uri="{BB962C8B-B14F-4D97-AF65-F5344CB8AC3E}">
        <p14:creationId xmlns:p14="http://schemas.microsoft.com/office/powerpoint/2010/main" val="1292958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2B8EE1-4BA1-419B-8D82-7A73C74F3EC6}" type="datetimeFigureOut">
              <a:rPr lang="en-US" smtClean="0"/>
              <a:t>7/25/2024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84302A-6D14-4B20-86BD-22D90F096C4F}" type="slidenum">
              <a:rPr lang="en-US" smtClean="0"/>
              <a:t>‹#›</a:t>
            </a:fld>
            <a:endParaRPr lang="en-US"/>
          </a:p>
        </p:txBody>
      </p:sp>
    </p:spTree>
    <p:extLst>
      <p:ext uri="{BB962C8B-B14F-4D97-AF65-F5344CB8AC3E}">
        <p14:creationId xmlns:p14="http://schemas.microsoft.com/office/powerpoint/2010/main" val="731845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2B8EE1-4BA1-419B-8D82-7A73C74F3EC6}" type="datetimeFigureOut">
              <a:rPr lang="en-US" smtClean="0"/>
              <a:t>7/25/2024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84302A-6D14-4B20-86BD-22D90F096C4F}" type="slidenum">
              <a:rPr lang="en-US" smtClean="0"/>
              <a:t>‹#›</a:t>
            </a:fld>
            <a:endParaRPr lang="en-US"/>
          </a:p>
        </p:txBody>
      </p:sp>
    </p:spTree>
    <p:extLst>
      <p:ext uri="{BB962C8B-B14F-4D97-AF65-F5344CB8AC3E}">
        <p14:creationId xmlns:p14="http://schemas.microsoft.com/office/powerpoint/2010/main" val="812969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2B8EE1-4BA1-419B-8D82-7A73C74F3EC6}" type="datetimeFigureOut">
              <a:rPr lang="en-US" smtClean="0"/>
              <a:t>7/25/2024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4302A-6D14-4B20-86BD-22D90F096C4F}" type="slidenum">
              <a:rPr lang="en-US" smtClean="0"/>
              <a:t>‹#›</a:t>
            </a:fld>
            <a:endParaRPr lang="en-US"/>
          </a:p>
        </p:txBody>
      </p:sp>
    </p:spTree>
    <p:extLst>
      <p:ext uri="{BB962C8B-B14F-4D97-AF65-F5344CB8AC3E}">
        <p14:creationId xmlns:p14="http://schemas.microsoft.com/office/powerpoint/2010/main" val="506659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2B8EE1-4BA1-419B-8D82-7A73C74F3EC6}" type="datetimeFigureOut">
              <a:rPr lang="en-US" smtClean="0"/>
              <a:t>7/25/2024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4302A-6D14-4B20-86BD-22D90F096C4F}" type="slidenum">
              <a:rPr lang="en-US" smtClean="0"/>
              <a:t>‹#›</a:t>
            </a:fld>
            <a:endParaRPr lang="en-US"/>
          </a:p>
        </p:txBody>
      </p:sp>
    </p:spTree>
    <p:extLst>
      <p:ext uri="{BB962C8B-B14F-4D97-AF65-F5344CB8AC3E}">
        <p14:creationId xmlns:p14="http://schemas.microsoft.com/office/powerpoint/2010/main" val="3282648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2B8EE1-4BA1-419B-8D82-7A73C74F3EC6}" type="datetimeFigureOut">
              <a:rPr lang="en-US" smtClean="0"/>
              <a:t>7/25/2024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84302A-6D14-4B20-86BD-22D90F096C4F}" type="slidenum">
              <a:rPr lang="en-US" smtClean="0"/>
              <a:t>‹#›</a:t>
            </a:fld>
            <a:endParaRPr lang="en-US"/>
          </a:p>
        </p:txBody>
      </p:sp>
    </p:spTree>
    <p:extLst>
      <p:ext uri="{BB962C8B-B14F-4D97-AF65-F5344CB8AC3E}">
        <p14:creationId xmlns:p14="http://schemas.microsoft.com/office/powerpoint/2010/main" val="8947537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937403-13A3-0728-3704-C56FD1FAF8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07C3C7-B775-B646-6026-343AE4EE0F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35E6ED-F2B8-87FF-97BC-E7ABCBE91D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69C17B-3927-436F-854C-B079C23C2D75}" type="datetimeFigureOut">
              <a:rPr lang="en-US" smtClean="0"/>
              <a:t>7/25/2024</a:t>
            </a:fld>
            <a:endParaRPr lang="en-US"/>
          </a:p>
        </p:txBody>
      </p:sp>
      <p:sp>
        <p:nvSpPr>
          <p:cNvPr id="5" name="Footer Placeholder 4">
            <a:extLst>
              <a:ext uri="{FF2B5EF4-FFF2-40B4-BE49-F238E27FC236}">
                <a16:creationId xmlns:a16="http://schemas.microsoft.com/office/drawing/2014/main" id="{F85DFA59-3EB2-6241-20A3-6A3C81AA9E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BECA530-F34E-EF08-A9E4-EE80DF0E49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D74D55-7B3B-45F7-800A-D47A78D0236A}" type="slidenum">
              <a:rPr lang="en-US" smtClean="0"/>
              <a:t>‹#›</a:t>
            </a:fld>
            <a:endParaRPr lang="en-US"/>
          </a:p>
        </p:txBody>
      </p:sp>
    </p:spTree>
    <p:extLst>
      <p:ext uri="{BB962C8B-B14F-4D97-AF65-F5344CB8AC3E}">
        <p14:creationId xmlns:p14="http://schemas.microsoft.com/office/powerpoint/2010/main" val="28009832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8.svg"/><Relationship Id="rId11" Type="http://schemas.openxmlformats.org/officeDocument/2006/relationships/image" Target="../media/image2.png"/><Relationship Id="rId5" Type="http://schemas.openxmlformats.org/officeDocument/2006/relationships/image" Target="../media/image7.png"/><Relationship Id="rId10" Type="http://schemas.openxmlformats.org/officeDocument/2006/relationships/hyperlink" Target="mailto:cannabis@cityofsacramento.org" TargetMode="External"/><Relationship Id="rId4" Type="http://schemas.openxmlformats.org/officeDocument/2006/relationships/image" Target="../media/image6.svg"/><Relationship Id="rId9" Type="http://schemas.openxmlformats.org/officeDocument/2006/relationships/hyperlink" Target="https://www.cityofsacramento.gov/city-manager/cannabis-management"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mailto:cannabis@cityofsacramento.org"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hyperlink" Target="https://cannabis.ca.gov/about-us/cannabis-advisory-committee/"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mailto:CAC@cannabis.ca.gov"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4BB6C"/>
        </a:solidFill>
        <a:effectLst/>
      </p:bgPr>
    </p:bg>
    <p:spTree>
      <p:nvGrpSpPr>
        <p:cNvPr id="1" name=""/>
        <p:cNvGrpSpPr/>
        <p:nvPr/>
      </p:nvGrpSpPr>
      <p:grpSpPr>
        <a:xfrm>
          <a:off x="0" y="0"/>
          <a:ext cx="0" cy="0"/>
          <a:chOff x="0" y="0"/>
          <a:chExt cx="0" cy="0"/>
        </a:xfrm>
      </p:grpSpPr>
      <p:sp>
        <p:nvSpPr>
          <p:cNvPr id="186" name="Freeform: Shape 185">
            <a:extLst>
              <a:ext uri="{FF2B5EF4-FFF2-40B4-BE49-F238E27FC236}">
                <a16:creationId xmlns:a16="http://schemas.microsoft.com/office/drawing/2014/main" id="{310035C3-3371-40EA-FB75-8B56F9000007}"/>
              </a:ext>
            </a:extLst>
          </p:cNvPr>
          <p:cNvSpPr/>
          <p:nvPr/>
        </p:nvSpPr>
        <p:spPr>
          <a:xfrm>
            <a:off x="0" y="3635440"/>
            <a:ext cx="12191994" cy="3222560"/>
          </a:xfrm>
          <a:custGeom>
            <a:avLst/>
            <a:gdLst>
              <a:gd name="connsiteX0" fmla="*/ 2474167 w 12191994"/>
              <a:gd name="connsiteY0" fmla="*/ 0 h 3222560"/>
              <a:gd name="connsiteX1" fmla="*/ 2894043 w 12191994"/>
              <a:gd name="connsiteY1" fmla="*/ 0 h 3222560"/>
              <a:gd name="connsiteX2" fmla="*/ 2894043 w 12191994"/>
              <a:gd name="connsiteY2" fmla="*/ 135682 h 3222560"/>
              <a:gd name="connsiteX3" fmla="*/ 3057328 w 12191994"/>
              <a:gd name="connsiteY3" fmla="*/ 135682 h 3222560"/>
              <a:gd name="connsiteX4" fmla="*/ 3057328 w 12191994"/>
              <a:gd name="connsiteY4" fmla="*/ 397718 h 3222560"/>
              <a:gd name="connsiteX5" fmla="*/ 3331028 w 12191994"/>
              <a:gd name="connsiteY5" fmla="*/ 397718 h 3222560"/>
              <a:gd name="connsiteX6" fmla="*/ 3331028 w 12191994"/>
              <a:gd name="connsiteY6" fmla="*/ 1101013 h 3222560"/>
              <a:gd name="connsiteX7" fmla="*/ 3648266 w 12191994"/>
              <a:gd name="connsiteY7" fmla="*/ 1101013 h 3222560"/>
              <a:gd name="connsiteX8" fmla="*/ 3648266 w 12191994"/>
              <a:gd name="connsiteY8" fmla="*/ 836258 h 3222560"/>
              <a:gd name="connsiteX9" fmla="*/ 4164562 w 12191994"/>
              <a:gd name="connsiteY9" fmla="*/ 836258 h 3222560"/>
              <a:gd name="connsiteX10" fmla="*/ 4164562 w 12191994"/>
              <a:gd name="connsiteY10" fmla="*/ 657419 h 3222560"/>
              <a:gd name="connsiteX11" fmla="*/ 4396273 w 12191994"/>
              <a:gd name="connsiteY11" fmla="*/ 657419 h 3222560"/>
              <a:gd name="connsiteX12" fmla="*/ 4396273 w 12191994"/>
              <a:gd name="connsiteY12" fmla="*/ 1496425 h 3222560"/>
              <a:gd name="connsiteX13" fmla="*/ 4643639 w 12191994"/>
              <a:gd name="connsiteY13" fmla="*/ 1481188 h 3222560"/>
              <a:gd name="connsiteX14" fmla="*/ 4872131 w 12191994"/>
              <a:gd name="connsiteY14" fmla="*/ 1476168 h 3222560"/>
              <a:gd name="connsiteX15" fmla="*/ 4872131 w 12191994"/>
              <a:gd name="connsiteY15" fmla="*/ 1397649 h 3222560"/>
              <a:gd name="connsiteX16" fmla="*/ 5159826 w 12191994"/>
              <a:gd name="connsiteY16" fmla="*/ 1397649 h 3222560"/>
              <a:gd name="connsiteX17" fmla="*/ 5159826 w 12191994"/>
              <a:gd name="connsiteY17" fmla="*/ 1179156 h 3222560"/>
              <a:gd name="connsiteX18" fmla="*/ 5265966 w 12191994"/>
              <a:gd name="connsiteY18" fmla="*/ 1179156 h 3222560"/>
              <a:gd name="connsiteX19" fmla="*/ 5265966 w 12191994"/>
              <a:gd name="connsiteY19" fmla="*/ 491801 h 3222560"/>
              <a:gd name="connsiteX20" fmla="*/ 5361885 w 12191994"/>
              <a:gd name="connsiteY20" fmla="*/ 491801 h 3222560"/>
              <a:gd name="connsiteX21" fmla="*/ 5361885 w 12191994"/>
              <a:gd name="connsiteY21" fmla="*/ 135682 h 3222560"/>
              <a:gd name="connsiteX22" fmla="*/ 5708481 w 12191994"/>
              <a:gd name="connsiteY22" fmla="*/ 135682 h 3222560"/>
              <a:gd name="connsiteX23" fmla="*/ 5708481 w 12191994"/>
              <a:gd name="connsiteY23" fmla="*/ 491801 h 3222560"/>
              <a:gd name="connsiteX24" fmla="*/ 5797029 w 12191994"/>
              <a:gd name="connsiteY24" fmla="*/ 491801 h 3222560"/>
              <a:gd name="connsiteX25" fmla="*/ 5797029 w 12191994"/>
              <a:gd name="connsiteY25" fmla="*/ 1179156 h 3222560"/>
              <a:gd name="connsiteX26" fmla="*/ 5906274 w 12191994"/>
              <a:gd name="connsiteY26" fmla="*/ 1179156 h 3222560"/>
              <a:gd name="connsiteX27" fmla="*/ 5906274 w 12191994"/>
              <a:gd name="connsiteY27" fmla="*/ 1622272 h 3222560"/>
              <a:gd name="connsiteX28" fmla="*/ 6278534 w 12191994"/>
              <a:gd name="connsiteY28" fmla="*/ 1708569 h 3222560"/>
              <a:gd name="connsiteX29" fmla="*/ 6534915 w 12191994"/>
              <a:gd name="connsiteY29" fmla="*/ 1775152 h 3222560"/>
              <a:gd name="connsiteX30" fmla="*/ 6534915 w 12191994"/>
              <a:gd name="connsiteY30" fmla="*/ 1397649 h 3222560"/>
              <a:gd name="connsiteX31" fmla="*/ 7281364 w 12191994"/>
              <a:gd name="connsiteY31" fmla="*/ 1397649 h 3222560"/>
              <a:gd name="connsiteX32" fmla="*/ 7281364 w 12191994"/>
              <a:gd name="connsiteY32" fmla="*/ 1700893 h 3222560"/>
              <a:gd name="connsiteX33" fmla="*/ 7522415 w 12191994"/>
              <a:gd name="connsiteY33" fmla="*/ 1700893 h 3222560"/>
              <a:gd name="connsiteX34" fmla="*/ 7522415 w 12191994"/>
              <a:gd name="connsiteY34" fmla="*/ 2036971 h 3222560"/>
              <a:gd name="connsiteX35" fmla="*/ 7706372 w 12191994"/>
              <a:gd name="connsiteY35" fmla="*/ 2083623 h 3222560"/>
              <a:gd name="connsiteX36" fmla="*/ 8948051 w 12191994"/>
              <a:gd name="connsiteY36" fmla="*/ 2280224 h 3222560"/>
              <a:gd name="connsiteX37" fmla="*/ 9245082 w 12191994"/>
              <a:gd name="connsiteY37" fmla="*/ 2262336 h 3222560"/>
              <a:gd name="connsiteX38" fmla="*/ 9245082 w 12191994"/>
              <a:gd name="connsiteY38" fmla="*/ 1427327 h 3222560"/>
              <a:gd name="connsiteX39" fmla="*/ 9243522 w 12191994"/>
              <a:gd name="connsiteY39" fmla="*/ 1427327 h 3222560"/>
              <a:gd name="connsiteX40" fmla="*/ 9243522 w 12191994"/>
              <a:gd name="connsiteY40" fmla="*/ 383853 h 3222560"/>
              <a:gd name="connsiteX41" fmla="*/ 9475235 w 12191994"/>
              <a:gd name="connsiteY41" fmla="*/ 383853 h 3222560"/>
              <a:gd name="connsiteX42" fmla="*/ 9475235 w 12191994"/>
              <a:gd name="connsiteY42" fmla="*/ 528868 h 3222560"/>
              <a:gd name="connsiteX43" fmla="*/ 9759816 w 12191994"/>
              <a:gd name="connsiteY43" fmla="*/ 528868 h 3222560"/>
              <a:gd name="connsiteX44" fmla="*/ 9759816 w 12191994"/>
              <a:gd name="connsiteY44" fmla="*/ 401737 h 3222560"/>
              <a:gd name="connsiteX45" fmla="*/ 9991529 w 12191994"/>
              <a:gd name="connsiteY45" fmla="*/ 401737 h 3222560"/>
              <a:gd name="connsiteX46" fmla="*/ 9991529 w 12191994"/>
              <a:gd name="connsiteY46" fmla="*/ 528868 h 3222560"/>
              <a:gd name="connsiteX47" fmla="*/ 9991530 w 12191994"/>
              <a:gd name="connsiteY47" fmla="*/ 528868 h 3222560"/>
              <a:gd name="connsiteX48" fmla="*/ 9991530 w 12191994"/>
              <a:gd name="connsiteY48" fmla="*/ 2217382 h 3222560"/>
              <a:gd name="connsiteX49" fmla="*/ 10707555 w 12191994"/>
              <a:gd name="connsiteY49" fmla="*/ 2174260 h 3222560"/>
              <a:gd name="connsiteX50" fmla="*/ 10707555 w 12191994"/>
              <a:gd name="connsiteY50" fmla="*/ 1633245 h 3222560"/>
              <a:gd name="connsiteX51" fmla="*/ 10705995 w 12191994"/>
              <a:gd name="connsiteY51" fmla="*/ 1633245 h 3222560"/>
              <a:gd name="connsiteX52" fmla="*/ 10705995 w 12191994"/>
              <a:gd name="connsiteY52" fmla="*/ 589771 h 3222560"/>
              <a:gd name="connsiteX53" fmla="*/ 10937708 w 12191994"/>
              <a:gd name="connsiteY53" fmla="*/ 589771 h 3222560"/>
              <a:gd name="connsiteX54" fmla="*/ 10937708 w 12191994"/>
              <a:gd name="connsiteY54" fmla="*/ 734786 h 3222560"/>
              <a:gd name="connsiteX55" fmla="*/ 11222289 w 12191994"/>
              <a:gd name="connsiteY55" fmla="*/ 734786 h 3222560"/>
              <a:gd name="connsiteX56" fmla="*/ 11222289 w 12191994"/>
              <a:gd name="connsiteY56" fmla="*/ 607655 h 3222560"/>
              <a:gd name="connsiteX57" fmla="*/ 11454002 w 12191994"/>
              <a:gd name="connsiteY57" fmla="*/ 607655 h 3222560"/>
              <a:gd name="connsiteX58" fmla="*/ 11454002 w 12191994"/>
              <a:gd name="connsiteY58" fmla="*/ 734786 h 3222560"/>
              <a:gd name="connsiteX59" fmla="*/ 11454003 w 12191994"/>
              <a:gd name="connsiteY59" fmla="*/ 734786 h 3222560"/>
              <a:gd name="connsiteX60" fmla="*/ 11454003 w 12191994"/>
              <a:gd name="connsiteY60" fmla="*/ 2129306 h 3222560"/>
              <a:gd name="connsiteX61" fmla="*/ 12191994 w 12191994"/>
              <a:gd name="connsiteY61" fmla="*/ 2084861 h 3222560"/>
              <a:gd name="connsiteX62" fmla="*/ 12191994 w 12191994"/>
              <a:gd name="connsiteY62" fmla="*/ 3222560 h 3222560"/>
              <a:gd name="connsiteX63" fmla="*/ 0 w 12191994"/>
              <a:gd name="connsiteY63" fmla="*/ 3222560 h 3222560"/>
              <a:gd name="connsiteX64" fmla="*/ 0 w 12191994"/>
              <a:gd name="connsiteY64" fmla="*/ 2732704 h 3222560"/>
              <a:gd name="connsiteX65" fmla="*/ 0 w 12191994"/>
              <a:gd name="connsiteY65" fmla="*/ 2084861 h 3222560"/>
              <a:gd name="connsiteX66" fmla="*/ 0 w 12191994"/>
              <a:gd name="connsiteY66" fmla="*/ 875912 h 3222560"/>
              <a:gd name="connsiteX67" fmla="*/ 102630 w 12191994"/>
              <a:gd name="connsiteY67" fmla="*/ 875912 h 3222560"/>
              <a:gd name="connsiteX68" fmla="*/ 102630 w 12191994"/>
              <a:gd name="connsiteY68" fmla="*/ 689299 h 3222560"/>
              <a:gd name="connsiteX69" fmla="*/ 643809 w 12191994"/>
              <a:gd name="connsiteY69" fmla="*/ 689299 h 3222560"/>
              <a:gd name="connsiteX70" fmla="*/ 643809 w 12191994"/>
              <a:gd name="connsiteY70" fmla="*/ 875912 h 3222560"/>
              <a:gd name="connsiteX71" fmla="*/ 746448 w 12191994"/>
              <a:gd name="connsiteY71" fmla="*/ 875912 h 3222560"/>
              <a:gd name="connsiteX72" fmla="*/ 746448 w 12191994"/>
              <a:gd name="connsiteY72" fmla="*/ 1326114 h 3222560"/>
              <a:gd name="connsiteX73" fmla="*/ 1410674 w 12191994"/>
              <a:gd name="connsiteY73" fmla="*/ 1326114 h 3222560"/>
              <a:gd name="connsiteX74" fmla="*/ 1410674 w 12191994"/>
              <a:gd name="connsiteY74" fmla="*/ 1960295 h 3222560"/>
              <a:gd name="connsiteX75" fmla="*/ 1415722 w 12191994"/>
              <a:gd name="connsiteY75" fmla="*/ 1959615 h 3222560"/>
              <a:gd name="connsiteX76" fmla="*/ 1849395 w 12191994"/>
              <a:gd name="connsiteY76" fmla="*/ 1888316 h 3222560"/>
              <a:gd name="connsiteX77" fmla="*/ 2037183 w 12191994"/>
              <a:gd name="connsiteY77" fmla="*/ 1854481 h 3222560"/>
              <a:gd name="connsiteX78" fmla="*/ 2037183 w 12191994"/>
              <a:gd name="connsiteY78" fmla="*/ 397718 h 3222560"/>
              <a:gd name="connsiteX79" fmla="*/ 2310880 w 12191994"/>
              <a:gd name="connsiteY79" fmla="*/ 397718 h 3222560"/>
              <a:gd name="connsiteX80" fmla="*/ 2310880 w 12191994"/>
              <a:gd name="connsiteY80" fmla="*/ 135682 h 3222560"/>
              <a:gd name="connsiteX81" fmla="*/ 2474167 w 12191994"/>
              <a:gd name="connsiteY81" fmla="*/ 135682 h 322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2191994" h="3222560">
                <a:moveTo>
                  <a:pt x="2474167" y="0"/>
                </a:moveTo>
                <a:lnTo>
                  <a:pt x="2894043" y="0"/>
                </a:lnTo>
                <a:lnTo>
                  <a:pt x="2894043" y="135682"/>
                </a:lnTo>
                <a:lnTo>
                  <a:pt x="3057328" y="135682"/>
                </a:lnTo>
                <a:lnTo>
                  <a:pt x="3057328" y="397718"/>
                </a:lnTo>
                <a:lnTo>
                  <a:pt x="3331028" y="397718"/>
                </a:lnTo>
                <a:lnTo>
                  <a:pt x="3331028" y="1101013"/>
                </a:lnTo>
                <a:lnTo>
                  <a:pt x="3648266" y="1101013"/>
                </a:lnTo>
                <a:lnTo>
                  <a:pt x="3648266" y="836258"/>
                </a:lnTo>
                <a:lnTo>
                  <a:pt x="4164562" y="836258"/>
                </a:lnTo>
                <a:lnTo>
                  <a:pt x="4164562" y="657419"/>
                </a:lnTo>
                <a:lnTo>
                  <a:pt x="4396273" y="657419"/>
                </a:lnTo>
                <a:lnTo>
                  <a:pt x="4396273" y="1496425"/>
                </a:lnTo>
                <a:lnTo>
                  <a:pt x="4643639" y="1481188"/>
                </a:lnTo>
                <a:lnTo>
                  <a:pt x="4872131" y="1476168"/>
                </a:lnTo>
                <a:lnTo>
                  <a:pt x="4872131" y="1397649"/>
                </a:lnTo>
                <a:lnTo>
                  <a:pt x="5159826" y="1397649"/>
                </a:lnTo>
                <a:lnTo>
                  <a:pt x="5159826" y="1179156"/>
                </a:lnTo>
                <a:lnTo>
                  <a:pt x="5265966" y="1179156"/>
                </a:lnTo>
                <a:lnTo>
                  <a:pt x="5265966" y="491801"/>
                </a:lnTo>
                <a:lnTo>
                  <a:pt x="5361885" y="491801"/>
                </a:lnTo>
                <a:lnTo>
                  <a:pt x="5361885" y="135682"/>
                </a:lnTo>
                <a:lnTo>
                  <a:pt x="5708481" y="135682"/>
                </a:lnTo>
                <a:lnTo>
                  <a:pt x="5708481" y="491801"/>
                </a:lnTo>
                <a:lnTo>
                  <a:pt x="5797029" y="491801"/>
                </a:lnTo>
                <a:lnTo>
                  <a:pt x="5797029" y="1179156"/>
                </a:lnTo>
                <a:lnTo>
                  <a:pt x="5906274" y="1179156"/>
                </a:lnTo>
                <a:lnTo>
                  <a:pt x="5906274" y="1622272"/>
                </a:lnTo>
                <a:lnTo>
                  <a:pt x="6278534" y="1708569"/>
                </a:lnTo>
                <a:lnTo>
                  <a:pt x="6534915" y="1775152"/>
                </a:lnTo>
                <a:lnTo>
                  <a:pt x="6534915" y="1397649"/>
                </a:lnTo>
                <a:lnTo>
                  <a:pt x="7281364" y="1397649"/>
                </a:lnTo>
                <a:lnTo>
                  <a:pt x="7281364" y="1700893"/>
                </a:lnTo>
                <a:lnTo>
                  <a:pt x="7522415" y="1700893"/>
                </a:lnTo>
                <a:lnTo>
                  <a:pt x="7522415" y="2036971"/>
                </a:lnTo>
                <a:lnTo>
                  <a:pt x="7706372" y="2083623"/>
                </a:lnTo>
                <a:cubicBezTo>
                  <a:pt x="8124952" y="2183794"/>
                  <a:pt x="8540475" y="2261370"/>
                  <a:pt x="8948051" y="2280224"/>
                </a:cubicBezTo>
                <a:lnTo>
                  <a:pt x="9245082" y="2262336"/>
                </a:lnTo>
                <a:lnTo>
                  <a:pt x="9245082" y="1427327"/>
                </a:lnTo>
                <a:lnTo>
                  <a:pt x="9243522" y="1427327"/>
                </a:lnTo>
                <a:lnTo>
                  <a:pt x="9243522" y="383853"/>
                </a:lnTo>
                <a:lnTo>
                  <a:pt x="9475235" y="383853"/>
                </a:lnTo>
                <a:lnTo>
                  <a:pt x="9475235" y="528868"/>
                </a:lnTo>
                <a:lnTo>
                  <a:pt x="9759816" y="528868"/>
                </a:lnTo>
                <a:lnTo>
                  <a:pt x="9759816" y="401737"/>
                </a:lnTo>
                <a:lnTo>
                  <a:pt x="9991529" y="401737"/>
                </a:lnTo>
                <a:lnTo>
                  <a:pt x="9991529" y="528868"/>
                </a:lnTo>
                <a:lnTo>
                  <a:pt x="9991530" y="528868"/>
                </a:lnTo>
                <a:lnTo>
                  <a:pt x="9991530" y="2217382"/>
                </a:lnTo>
                <a:lnTo>
                  <a:pt x="10707555" y="2174260"/>
                </a:lnTo>
                <a:lnTo>
                  <a:pt x="10707555" y="1633245"/>
                </a:lnTo>
                <a:lnTo>
                  <a:pt x="10705995" y="1633245"/>
                </a:lnTo>
                <a:lnTo>
                  <a:pt x="10705995" y="589771"/>
                </a:lnTo>
                <a:lnTo>
                  <a:pt x="10937708" y="589771"/>
                </a:lnTo>
                <a:lnTo>
                  <a:pt x="10937708" y="734786"/>
                </a:lnTo>
                <a:lnTo>
                  <a:pt x="11222289" y="734786"/>
                </a:lnTo>
                <a:lnTo>
                  <a:pt x="11222289" y="607655"/>
                </a:lnTo>
                <a:lnTo>
                  <a:pt x="11454002" y="607655"/>
                </a:lnTo>
                <a:lnTo>
                  <a:pt x="11454002" y="734786"/>
                </a:lnTo>
                <a:lnTo>
                  <a:pt x="11454003" y="734786"/>
                </a:lnTo>
                <a:lnTo>
                  <a:pt x="11454003" y="2129306"/>
                </a:lnTo>
                <a:lnTo>
                  <a:pt x="12191994" y="2084861"/>
                </a:lnTo>
                <a:lnTo>
                  <a:pt x="12191994" y="3222560"/>
                </a:lnTo>
                <a:lnTo>
                  <a:pt x="0" y="3222560"/>
                </a:lnTo>
                <a:lnTo>
                  <a:pt x="0" y="2732704"/>
                </a:lnTo>
                <a:lnTo>
                  <a:pt x="0" y="2084861"/>
                </a:lnTo>
                <a:lnTo>
                  <a:pt x="0" y="875912"/>
                </a:lnTo>
                <a:lnTo>
                  <a:pt x="102630" y="875912"/>
                </a:lnTo>
                <a:lnTo>
                  <a:pt x="102630" y="689299"/>
                </a:lnTo>
                <a:lnTo>
                  <a:pt x="643809" y="689299"/>
                </a:lnTo>
                <a:lnTo>
                  <a:pt x="643809" y="875912"/>
                </a:lnTo>
                <a:lnTo>
                  <a:pt x="746448" y="875912"/>
                </a:lnTo>
                <a:lnTo>
                  <a:pt x="746448" y="1326114"/>
                </a:lnTo>
                <a:lnTo>
                  <a:pt x="1410674" y="1326114"/>
                </a:lnTo>
                <a:lnTo>
                  <a:pt x="1410674" y="1960295"/>
                </a:lnTo>
                <a:lnTo>
                  <a:pt x="1415722" y="1959615"/>
                </a:lnTo>
                <a:cubicBezTo>
                  <a:pt x="1560360" y="1937527"/>
                  <a:pt x="1704905" y="1913486"/>
                  <a:pt x="1849395" y="1888316"/>
                </a:cubicBezTo>
                <a:lnTo>
                  <a:pt x="2037183" y="1854481"/>
                </a:lnTo>
                <a:lnTo>
                  <a:pt x="2037183" y="397718"/>
                </a:lnTo>
                <a:lnTo>
                  <a:pt x="2310880" y="397718"/>
                </a:lnTo>
                <a:lnTo>
                  <a:pt x="2310880" y="135682"/>
                </a:lnTo>
                <a:lnTo>
                  <a:pt x="2474167" y="135682"/>
                </a:lnTo>
                <a:close/>
              </a:path>
            </a:pathLst>
          </a:custGeom>
          <a:blipFill dpi="0" rotWithShape="1">
            <a:blip r:embed="rId3">
              <a:extLst>
                <a:ext uri="{28A0092B-C50C-407E-A947-70E740481C1C}">
                  <a14:useLocalDpi xmlns:a14="http://schemas.microsoft.com/office/drawing/2010/main" val="0"/>
                </a:ext>
              </a:extLst>
            </a:blip>
            <a:srcRect/>
            <a:stretch>
              <a:fillRect l="-3204" t="-71052" r="-2160" b="-94596"/>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7" name="TextBox 196">
            <a:extLst>
              <a:ext uri="{FF2B5EF4-FFF2-40B4-BE49-F238E27FC236}">
                <a16:creationId xmlns:a16="http://schemas.microsoft.com/office/drawing/2014/main" id="{C9FFCA79-369D-CDF0-0ECB-4C8D936765C4}"/>
              </a:ext>
            </a:extLst>
          </p:cNvPr>
          <p:cNvSpPr txBox="1"/>
          <p:nvPr/>
        </p:nvSpPr>
        <p:spPr>
          <a:xfrm>
            <a:off x="302795" y="1899121"/>
            <a:ext cx="11281750" cy="707886"/>
          </a:xfrm>
          <a:prstGeom prst="rect">
            <a:avLst/>
          </a:prstGeom>
          <a:noFill/>
        </p:spPr>
        <p:txBody>
          <a:bodyPr wrap="square" lIns="91440" tIns="45720" rIns="91440" bIns="45720" anchor="t">
            <a:spAutoFit/>
          </a:bodyPr>
          <a:lstStyle/>
          <a:p>
            <a:r>
              <a:rPr lang="en-US" sz="4000" b="1" dirty="0">
                <a:latin typeface="Arial Black"/>
                <a:ea typeface="+mj-ea"/>
                <a:cs typeface="+mj-cs"/>
              </a:rPr>
              <a:t>Cannabis Stakeholder </a:t>
            </a:r>
            <a:r>
              <a:rPr kumimoji="0" lang="en-US" sz="4000" b="1" i="0" u="none" strike="noStrike" kern="1200" cap="none" spc="0" normalizeH="0" baseline="0" noProof="0" dirty="0">
                <a:ln>
                  <a:noFill/>
                </a:ln>
                <a:effectLst/>
                <a:uLnTx/>
                <a:uFillTx/>
                <a:latin typeface="Arial Black"/>
                <a:ea typeface="+mj-ea"/>
                <a:cs typeface="+mj-cs"/>
              </a:rPr>
              <a:t>Meeting</a:t>
            </a:r>
            <a:r>
              <a:rPr lang="en-US" sz="4000" b="1" dirty="0">
                <a:latin typeface="Arial Black"/>
                <a:ea typeface="+mj-ea"/>
                <a:cs typeface="+mj-cs"/>
              </a:rPr>
              <a:t> </a:t>
            </a:r>
            <a:endParaRPr lang="en-US" sz="4000" b="1" dirty="0">
              <a:latin typeface="Arial Black" panose="020B0A04020102020204" pitchFamily="34" charset="0"/>
            </a:endParaRPr>
          </a:p>
        </p:txBody>
      </p:sp>
      <p:sp>
        <p:nvSpPr>
          <p:cNvPr id="32" name="Freeform: Shape 31">
            <a:extLst>
              <a:ext uri="{FF2B5EF4-FFF2-40B4-BE49-F238E27FC236}">
                <a16:creationId xmlns:a16="http://schemas.microsoft.com/office/drawing/2014/main" id="{9E90A2A3-55B5-1B34-4483-7DC51CFB19F7}"/>
              </a:ext>
            </a:extLst>
          </p:cNvPr>
          <p:cNvSpPr/>
          <p:nvPr/>
        </p:nvSpPr>
        <p:spPr>
          <a:xfrm>
            <a:off x="9525738" y="4314804"/>
            <a:ext cx="1848084" cy="1544288"/>
          </a:xfrm>
          <a:custGeom>
            <a:avLst/>
            <a:gdLst>
              <a:gd name="connsiteX0" fmla="*/ 1451231 w 1848084"/>
              <a:gd name="connsiteY0" fmla="*/ 1059994 h 1544288"/>
              <a:gd name="connsiteX1" fmla="*/ 1848084 w 1848084"/>
              <a:gd name="connsiteY1" fmla="*/ 1059994 h 1544288"/>
              <a:gd name="connsiteX2" fmla="*/ 1848084 w 1848084"/>
              <a:gd name="connsiteY2" fmla="*/ 1460778 h 1544288"/>
              <a:gd name="connsiteX3" fmla="*/ 1451231 w 1848084"/>
              <a:gd name="connsiteY3" fmla="*/ 1460778 h 1544288"/>
              <a:gd name="connsiteX4" fmla="*/ 0 w 1848084"/>
              <a:gd name="connsiteY4" fmla="*/ 1020523 h 1544288"/>
              <a:gd name="connsiteX5" fmla="*/ 396853 w 1848084"/>
              <a:gd name="connsiteY5" fmla="*/ 1020523 h 1544288"/>
              <a:gd name="connsiteX6" fmla="*/ 396853 w 1848084"/>
              <a:gd name="connsiteY6" fmla="*/ 1544288 h 1544288"/>
              <a:gd name="connsiteX7" fmla="*/ 0 w 1848084"/>
              <a:gd name="connsiteY7" fmla="*/ 1544288 h 1544288"/>
              <a:gd name="connsiteX8" fmla="*/ 1451231 w 1848084"/>
              <a:gd name="connsiteY8" fmla="*/ 543428 h 1544288"/>
              <a:gd name="connsiteX9" fmla="*/ 1848084 w 1848084"/>
              <a:gd name="connsiteY9" fmla="*/ 543428 h 1544288"/>
              <a:gd name="connsiteX10" fmla="*/ 1848084 w 1848084"/>
              <a:gd name="connsiteY10" fmla="*/ 944212 h 1544288"/>
              <a:gd name="connsiteX11" fmla="*/ 1451231 w 1848084"/>
              <a:gd name="connsiteY11" fmla="*/ 944212 h 1544288"/>
              <a:gd name="connsiteX12" fmla="*/ 0 w 1848084"/>
              <a:gd name="connsiteY12" fmla="*/ 408151 h 1544288"/>
              <a:gd name="connsiteX13" fmla="*/ 396853 w 1848084"/>
              <a:gd name="connsiteY13" fmla="*/ 408151 h 1544288"/>
              <a:gd name="connsiteX14" fmla="*/ 396853 w 1848084"/>
              <a:gd name="connsiteY14" fmla="*/ 931916 h 1544288"/>
              <a:gd name="connsiteX15" fmla="*/ 0 w 1848084"/>
              <a:gd name="connsiteY15" fmla="*/ 931916 h 1544288"/>
              <a:gd name="connsiteX16" fmla="*/ 1603947 w 1848084"/>
              <a:gd name="connsiteY16" fmla="*/ 159918 h 1544288"/>
              <a:gd name="connsiteX17" fmla="*/ 1695367 w 1848084"/>
              <a:gd name="connsiteY17" fmla="*/ 159918 h 1544288"/>
              <a:gd name="connsiteX18" fmla="*/ 1695367 w 1848084"/>
              <a:gd name="connsiteY18" fmla="*/ 479462 h 1544288"/>
              <a:gd name="connsiteX19" fmla="*/ 1603947 w 1848084"/>
              <a:gd name="connsiteY19" fmla="*/ 479462 h 1544288"/>
              <a:gd name="connsiteX20" fmla="*/ 1756663 w 1848084"/>
              <a:gd name="connsiteY20" fmla="*/ 159772 h 1544288"/>
              <a:gd name="connsiteX21" fmla="*/ 1848083 w 1848084"/>
              <a:gd name="connsiteY21" fmla="*/ 159772 h 1544288"/>
              <a:gd name="connsiteX22" fmla="*/ 1848083 w 1848084"/>
              <a:gd name="connsiteY22" fmla="*/ 479316 h 1544288"/>
              <a:gd name="connsiteX23" fmla="*/ 1756663 w 1848084"/>
              <a:gd name="connsiteY23" fmla="*/ 479316 h 1544288"/>
              <a:gd name="connsiteX24" fmla="*/ 1451231 w 1848084"/>
              <a:gd name="connsiteY24" fmla="*/ 159772 h 1544288"/>
              <a:gd name="connsiteX25" fmla="*/ 1542651 w 1848084"/>
              <a:gd name="connsiteY25" fmla="*/ 159772 h 1544288"/>
              <a:gd name="connsiteX26" fmla="*/ 1542651 w 1848084"/>
              <a:gd name="connsiteY26" fmla="*/ 479316 h 1544288"/>
              <a:gd name="connsiteX27" fmla="*/ 1451231 w 1848084"/>
              <a:gd name="connsiteY27" fmla="*/ 479316 h 1544288"/>
              <a:gd name="connsiteX28" fmla="*/ 152716 w 1848084"/>
              <a:gd name="connsiteY28" fmla="*/ 146 h 1544288"/>
              <a:gd name="connsiteX29" fmla="*/ 244136 w 1848084"/>
              <a:gd name="connsiteY29" fmla="*/ 146 h 1544288"/>
              <a:gd name="connsiteX30" fmla="*/ 244136 w 1848084"/>
              <a:gd name="connsiteY30" fmla="*/ 319690 h 1544288"/>
              <a:gd name="connsiteX31" fmla="*/ 152716 w 1848084"/>
              <a:gd name="connsiteY31" fmla="*/ 319690 h 1544288"/>
              <a:gd name="connsiteX32" fmla="*/ 305432 w 1848084"/>
              <a:gd name="connsiteY32" fmla="*/ 0 h 1544288"/>
              <a:gd name="connsiteX33" fmla="*/ 396852 w 1848084"/>
              <a:gd name="connsiteY33" fmla="*/ 0 h 1544288"/>
              <a:gd name="connsiteX34" fmla="*/ 396852 w 1848084"/>
              <a:gd name="connsiteY34" fmla="*/ 319544 h 1544288"/>
              <a:gd name="connsiteX35" fmla="*/ 305432 w 1848084"/>
              <a:gd name="connsiteY35" fmla="*/ 319544 h 1544288"/>
              <a:gd name="connsiteX36" fmla="*/ 0 w 1848084"/>
              <a:gd name="connsiteY36" fmla="*/ 0 h 1544288"/>
              <a:gd name="connsiteX37" fmla="*/ 91420 w 1848084"/>
              <a:gd name="connsiteY37" fmla="*/ 0 h 1544288"/>
              <a:gd name="connsiteX38" fmla="*/ 91420 w 1848084"/>
              <a:gd name="connsiteY38" fmla="*/ 319544 h 1544288"/>
              <a:gd name="connsiteX39" fmla="*/ 0 w 1848084"/>
              <a:gd name="connsiteY39" fmla="*/ 319544 h 154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848084" h="1544288">
                <a:moveTo>
                  <a:pt x="1451231" y="1059994"/>
                </a:moveTo>
                <a:lnTo>
                  <a:pt x="1848084" y="1059994"/>
                </a:lnTo>
                <a:lnTo>
                  <a:pt x="1848084" y="1460778"/>
                </a:lnTo>
                <a:lnTo>
                  <a:pt x="1451231" y="1460778"/>
                </a:lnTo>
                <a:close/>
                <a:moveTo>
                  <a:pt x="0" y="1020523"/>
                </a:moveTo>
                <a:lnTo>
                  <a:pt x="396853" y="1020523"/>
                </a:lnTo>
                <a:lnTo>
                  <a:pt x="396853" y="1544288"/>
                </a:lnTo>
                <a:lnTo>
                  <a:pt x="0" y="1544288"/>
                </a:lnTo>
                <a:close/>
                <a:moveTo>
                  <a:pt x="1451231" y="543428"/>
                </a:moveTo>
                <a:lnTo>
                  <a:pt x="1848084" y="543428"/>
                </a:lnTo>
                <a:lnTo>
                  <a:pt x="1848084" y="944212"/>
                </a:lnTo>
                <a:lnTo>
                  <a:pt x="1451231" y="944212"/>
                </a:lnTo>
                <a:close/>
                <a:moveTo>
                  <a:pt x="0" y="408151"/>
                </a:moveTo>
                <a:lnTo>
                  <a:pt x="396853" y="408151"/>
                </a:lnTo>
                <a:lnTo>
                  <a:pt x="396853" y="931916"/>
                </a:lnTo>
                <a:lnTo>
                  <a:pt x="0" y="931916"/>
                </a:lnTo>
                <a:close/>
                <a:moveTo>
                  <a:pt x="1603947" y="159918"/>
                </a:moveTo>
                <a:lnTo>
                  <a:pt x="1695367" y="159918"/>
                </a:lnTo>
                <a:lnTo>
                  <a:pt x="1695367" y="479462"/>
                </a:lnTo>
                <a:lnTo>
                  <a:pt x="1603947" y="479462"/>
                </a:lnTo>
                <a:close/>
                <a:moveTo>
                  <a:pt x="1756663" y="159772"/>
                </a:moveTo>
                <a:lnTo>
                  <a:pt x="1848083" y="159772"/>
                </a:lnTo>
                <a:lnTo>
                  <a:pt x="1848083" y="479316"/>
                </a:lnTo>
                <a:lnTo>
                  <a:pt x="1756663" y="479316"/>
                </a:lnTo>
                <a:close/>
                <a:moveTo>
                  <a:pt x="1451231" y="159772"/>
                </a:moveTo>
                <a:lnTo>
                  <a:pt x="1542651" y="159772"/>
                </a:lnTo>
                <a:lnTo>
                  <a:pt x="1542651" y="479316"/>
                </a:lnTo>
                <a:lnTo>
                  <a:pt x="1451231" y="479316"/>
                </a:lnTo>
                <a:close/>
                <a:moveTo>
                  <a:pt x="152716" y="146"/>
                </a:moveTo>
                <a:lnTo>
                  <a:pt x="244136" y="146"/>
                </a:lnTo>
                <a:lnTo>
                  <a:pt x="244136" y="319690"/>
                </a:lnTo>
                <a:lnTo>
                  <a:pt x="152716" y="319690"/>
                </a:lnTo>
                <a:close/>
                <a:moveTo>
                  <a:pt x="305432" y="0"/>
                </a:moveTo>
                <a:lnTo>
                  <a:pt x="396852" y="0"/>
                </a:lnTo>
                <a:lnTo>
                  <a:pt x="396852" y="319544"/>
                </a:lnTo>
                <a:lnTo>
                  <a:pt x="305432" y="319544"/>
                </a:lnTo>
                <a:close/>
                <a:moveTo>
                  <a:pt x="0" y="0"/>
                </a:moveTo>
                <a:lnTo>
                  <a:pt x="91420" y="0"/>
                </a:lnTo>
                <a:lnTo>
                  <a:pt x="91420" y="319544"/>
                </a:lnTo>
                <a:lnTo>
                  <a:pt x="0" y="319544"/>
                </a:lnTo>
                <a:close/>
              </a:path>
            </a:pathLst>
          </a:custGeom>
          <a:solidFill>
            <a:srgbClr val="E4BB6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B7AFE588-C54A-13F8-AEF8-A1346542B343}"/>
              </a:ext>
            </a:extLst>
          </p:cNvPr>
          <p:cNvSpPr txBox="1"/>
          <p:nvPr/>
        </p:nvSpPr>
        <p:spPr>
          <a:xfrm>
            <a:off x="302795" y="480479"/>
            <a:ext cx="515954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Arial"/>
                <a:cs typeface="Arial"/>
              </a:rPr>
              <a:t>Prepared by the Office of Cannabis Management</a:t>
            </a:r>
          </a:p>
          <a:p>
            <a:r>
              <a:rPr lang="en-US" sz="1400" dirty="0">
                <a:latin typeface="Arial"/>
                <a:cs typeface="Arial"/>
              </a:rPr>
              <a:t>July 25, 2024, 3:00pm-5:00pm</a:t>
            </a:r>
            <a:endParaRPr lang="en-US" sz="1400" dirty="0">
              <a:latin typeface="Arial" panose="020B0604020202020204" pitchFamily="34" charset="0"/>
              <a:cs typeface="Arial" panose="020B0604020202020204" pitchFamily="34" charset="0"/>
            </a:endParaRPr>
          </a:p>
        </p:txBody>
      </p:sp>
      <p:pic>
        <p:nvPicPr>
          <p:cNvPr id="5" name="Picture 4" descr="A black and white logo&#10;&#10;Description automatically generated">
            <a:extLst>
              <a:ext uri="{FF2B5EF4-FFF2-40B4-BE49-F238E27FC236}">
                <a16:creationId xmlns:a16="http://schemas.microsoft.com/office/drawing/2014/main" id="{ACBC1F71-8200-2F01-E9F0-05DCCB97A8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02426" y="0"/>
            <a:ext cx="2589574" cy="998908"/>
          </a:xfrm>
          <a:prstGeom prst="rect">
            <a:avLst/>
          </a:prstGeom>
        </p:spPr>
      </p:pic>
    </p:spTree>
    <p:extLst>
      <p:ext uri="{BB962C8B-B14F-4D97-AF65-F5344CB8AC3E}">
        <p14:creationId xmlns:p14="http://schemas.microsoft.com/office/powerpoint/2010/main" val="2067879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4BB6C"/>
        </a:solidFill>
        <a:effectLst/>
      </p:bgPr>
    </p:bg>
    <p:spTree>
      <p:nvGrpSpPr>
        <p:cNvPr id="1" name=""/>
        <p:cNvGrpSpPr/>
        <p:nvPr/>
      </p:nvGrpSpPr>
      <p:grpSpPr>
        <a:xfrm>
          <a:off x="0" y="0"/>
          <a:ext cx="0" cy="0"/>
          <a:chOff x="0" y="0"/>
          <a:chExt cx="0" cy="0"/>
        </a:xfrm>
      </p:grpSpPr>
      <p:sp>
        <p:nvSpPr>
          <p:cNvPr id="186" name="Freeform: Shape 185">
            <a:extLst>
              <a:ext uri="{FF2B5EF4-FFF2-40B4-BE49-F238E27FC236}">
                <a16:creationId xmlns:a16="http://schemas.microsoft.com/office/drawing/2014/main" id="{310035C3-3371-40EA-FB75-8B56F9000007}"/>
              </a:ext>
            </a:extLst>
          </p:cNvPr>
          <p:cNvSpPr/>
          <p:nvPr/>
        </p:nvSpPr>
        <p:spPr>
          <a:xfrm>
            <a:off x="0" y="3635440"/>
            <a:ext cx="12191994" cy="3222560"/>
          </a:xfrm>
          <a:custGeom>
            <a:avLst/>
            <a:gdLst>
              <a:gd name="connsiteX0" fmla="*/ 2474167 w 12191994"/>
              <a:gd name="connsiteY0" fmla="*/ 0 h 3222560"/>
              <a:gd name="connsiteX1" fmla="*/ 2894043 w 12191994"/>
              <a:gd name="connsiteY1" fmla="*/ 0 h 3222560"/>
              <a:gd name="connsiteX2" fmla="*/ 2894043 w 12191994"/>
              <a:gd name="connsiteY2" fmla="*/ 135682 h 3222560"/>
              <a:gd name="connsiteX3" fmla="*/ 3057328 w 12191994"/>
              <a:gd name="connsiteY3" fmla="*/ 135682 h 3222560"/>
              <a:gd name="connsiteX4" fmla="*/ 3057328 w 12191994"/>
              <a:gd name="connsiteY4" fmla="*/ 397718 h 3222560"/>
              <a:gd name="connsiteX5" fmla="*/ 3331028 w 12191994"/>
              <a:gd name="connsiteY5" fmla="*/ 397718 h 3222560"/>
              <a:gd name="connsiteX6" fmla="*/ 3331028 w 12191994"/>
              <a:gd name="connsiteY6" fmla="*/ 1101013 h 3222560"/>
              <a:gd name="connsiteX7" fmla="*/ 3648266 w 12191994"/>
              <a:gd name="connsiteY7" fmla="*/ 1101013 h 3222560"/>
              <a:gd name="connsiteX8" fmla="*/ 3648266 w 12191994"/>
              <a:gd name="connsiteY8" fmla="*/ 836258 h 3222560"/>
              <a:gd name="connsiteX9" fmla="*/ 4164562 w 12191994"/>
              <a:gd name="connsiteY9" fmla="*/ 836258 h 3222560"/>
              <a:gd name="connsiteX10" fmla="*/ 4164562 w 12191994"/>
              <a:gd name="connsiteY10" fmla="*/ 657419 h 3222560"/>
              <a:gd name="connsiteX11" fmla="*/ 4396273 w 12191994"/>
              <a:gd name="connsiteY11" fmla="*/ 657419 h 3222560"/>
              <a:gd name="connsiteX12" fmla="*/ 4396273 w 12191994"/>
              <a:gd name="connsiteY12" fmla="*/ 1496425 h 3222560"/>
              <a:gd name="connsiteX13" fmla="*/ 4643639 w 12191994"/>
              <a:gd name="connsiteY13" fmla="*/ 1481188 h 3222560"/>
              <a:gd name="connsiteX14" fmla="*/ 4872131 w 12191994"/>
              <a:gd name="connsiteY14" fmla="*/ 1476168 h 3222560"/>
              <a:gd name="connsiteX15" fmla="*/ 4872131 w 12191994"/>
              <a:gd name="connsiteY15" fmla="*/ 1397649 h 3222560"/>
              <a:gd name="connsiteX16" fmla="*/ 5159826 w 12191994"/>
              <a:gd name="connsiteY16" fmla="*/ 1397649 h 3222560"/>
              <a:gd name="connsiteX17" fmla="*/ 5159826 w 12191994"/>
              <a:gd name="connsiteY17" fmla="*/ 1179156 h 3222560"/>
              <a:gd name="connsiteX18" fmla="*/ 5265966 w 12191994"/>
              <a:gd name="connsiteY18" fmla="*/ 1179156 h 3222560"/>
              <a:gd name="connsiteX19" fmla="*/ 5265966 w 12191994"/>
              <a:gd name="connsiteY19" fmla="*/ 491801 h 3222560"/>
              <a:gd name="connsiteX20" fmla="*/ 5361885 w 12191994"/>
              <a:gd name="connsiteY20" fmla="*/ 491801 h 3222560"/>
              <a:gd name="connsiteX21" fmla="*/ 5361885 w 12191994"/>
              <a:gd name="connsiteY21" fmla="*/ 135682 h 3222560"/>
              <a:gd name="connsiteX22" fmla="*/ 5708481 w 12191994"/>
              <a:gd name="connsiteY22" fmla="*/ 135682 h 3222560"/>
              <a:gd name="connsiteX23" fmla="*/ 5708481 w 12191994"/>
              <a:gd name="connsiteY23" fmla="*/ 491801 h 3222560"/>
              <a:gd name="connsiteX24" fmla="*/ 5797029 w 12191994"/>
              <a:gd name="connsiteY24" fmla="*/ 491801 h 3222560"/>
              <a:gd name="connsiteX25" fmla="*/ 5797029 w 12191994"/>
              <a:gd name="connsiteY25" fmla="*/ 1179156 h 3222560"/>
              <a:gd name="connsiteX26" fmla="*/ 5906274 w 12191994"/>
              <a:gd name="connsiteY26" fmla="*/ 1179156 h 3222560"/>
              <a:gd name="connsiteX27" fmla="*/ 5906274 w 12191994"/>
              <a:gd name="connsiteY27" fmla="*/ 1622272 h 3222560"/>
              <a:gd name="connsiteX28" fmla="*/ 6278534 w 12191994"/>
              <a:gd name="connsiteY28" fmla="*/ 1708569 h 3222560"/>
              <a:gd name="connsiteX29" fmla="*/ 6534915 w 12191994"/>
              <a:gd name="connsiteY29" fmla="*/ 1775152 h 3222560"/>
              <a:gd name="connsiteX30" fmla="*/ 6534915 w 12191994"/>
              <a:gd name="connsiteY30" fmla="*/ 1397649 h 3222560"/>
              <a:gd name="connsiteX31" fmla="*/ 7281364 w 12191994"/>
              <a:gd name="connsiteY31" fmla="*/ 1397649 h 3222560"/>
              <a:gd name="connsiteX32" fmla="*/ 7281364 w 12191994"/>
              <a:gd name="connsiteY32" fmla="*/ 1700893 h 3222560"/>
              <a:gd name="connsiteX33" fmla="*/ 7522415 w 12191994"/>
              <a:gd name="connsiteY33" fmla="*/ 1700893 h 3222560"/>
              <a:gd name="connsiteX34" fmla="*/ 7522415 w 12191994"/>
              <a:gd name="connsiteY34" fmla="*/ 2036971 h 3222560"/>
              <a:gd name="connsiteX35" fmla="*/ 7706372 w 12191994"/>
              <a:gd name="connsiteY35" fmla="*/ 2083623 h 3222560"/>
              <a:gd name="connsiteX36" fmla="*/ 8948051 w 12191994"/>
              <a:gd name="connsiteY36" fmla="*/ 2280224 h 3222560"/>
              <a:gd name="connsiteX37" fmla="*/ 9245082 w 12191994"/>
              <a:gd name="connsiteY37" fmla="*/ 2262336 h 3222560"/>
              <a:gd name="connsiteX38" fmla="*/ 9245082 w 12191994"/>
              <a:gd name="connsiteY38" fmla="*/ 1427327 h 3222560"/>
              <a:gd name="connsiteX39" fmla="*/ 9243522 w 12191994"/>
              <a:gd name="connsiteY39" fmla="*/ 1427327 h 3222560"/>
              <a:gd name="connsiteX40" fmla="*/ 9243522 w 12191994"/>
              <a:gd name="connsiteY40" fmla="*/ 383853 h 3222560"/>
              <a:gd name="connsiteX41" fmla="*/ 9475235 w 12191994"/>
              <a:gd name="connsiteY41" fmla="*/ 383853 h 3222560"/>
              <a:gd name="connsiteX42" fmla="*/ 9475235 w 12191994"/>
              <a:gd name="connsiteY42" fmla="*/ 528868 h 3222560"/>
              <a:gd name="connsiteX43" fmla="*/ 9759816 w 12191994"/>
              <a:gd name="connsiteY43" fmla="*/ 528868 h 3222560"/>
              <a:gd name="connsiteX44" fmla="*/ 9759816 w 12191994"/>
              <a:gd name="connsiteY44" fmla="*/ 401737 h 3222560"/>
              <a:gd name="connsiteX45" fmla="*/ 9991529 w 12191994"/>
              <a:gd name="connsiteY45" fmla="*/ 401737 h 3222560"/>
              <a:gd name="connsiteX46" fmla="*/ 9991529 w 12191994"/>
              <a:gd name="connsiteY46" fmla="*/ 528868 h 3222560"/>
              <a:gd name="connsiteX47" fmla="*/ 9991530 w 12191994"/>
              <a:gd name="connsiteY47" fmla="*/ 528868 h 3222560"/>
              <a:gd name="connsiteX48" fmla="*/ 9991530 w 12191994"/>
              <a:gd name="connsiteY48" fmla="*/ 2217382 h 3222560"/>
              <a:gd name="connsiteX49" fmla="*/ 10707555 w 12191994"/>
              <a:gd name="connsiteY49" fmla="*/ 2174260 h 3222560"/>
              <a:gd name="connsiteX50" fmla="*/ 10707555 w 12191994"/>
              <a:gd name="connsiteY50" fmla="*/ 1633245 h 3222560"/>
              <a:gd name="connsiteX51" fmla="*/ 10705995 w 12191994"/>
              <a:gd name="connsiteY51" fmla="*/ 1633245 h 3222560"/>
              <a:gd name="connsiteX52" fmla="*/ 10705995 w 12191994"/>
              <a:gd name="connsiteY52" fmla="*/ 589771 h 3222560"/>
              <a:gd name="connsiteX53" fmla="*/ 10937708 w 12191994"/>
              <a:gd name="connsiteY53" fmla="*/ 589771 h 3222560"/>
              <a:gd name="connsiteX54" fmla="*/ 10937708 w 12191994"/>
              <a:gd name="connsiteY54" fmla="*/ 734786 h 3222560"/>
              <a:gd name="connsiteX55" fmla="*/ 11222289 w 12191994"/>
              <a:gd name="connsiteY55" fmla="*/ 734786 h 3222560"/>
              <a:gd name="connsiteX56" fmla="*/ 11222289 w 12191994"/>
              <a:gd name="connsiteY56" fmla="*/ 607655 h 3222560"/>
              <a:gd name="connsiteX57" fmla="*/ 11454002 w 12191994"/>
              <a:gd name="connsiteY57" fmla="*/ 607655 h 3222560"/>
              <a:gd name="connsiteX58" fmla="*/ 11454002 w 12191994"/>
              <a:gd name="connsiteY58" fmla="*/ 734786 h 3222560"/>
              <a:gd name="connsiteX59" fmla="*/ 11454003 w 12191994"/>
              <a:gd name="connsiteY59" fmla="*/ 734786 h 3222560"/>
              <a:gd name="connsiteX60" fmla="*/ 11454003 w 12191994"/>
              <a:gd name="connsiteY60" fmla="*/ 2129306 h 3222560"/>
              <a:gd name="connsiteX61" fmla="*/ 12191994 w 12191994"/>
              <a:gd name="connsiteY61" fmla="*/ 2084861 h 3222560"/>
              <a:gd name="connsiteX62" fmla="*/ 12191994 w 12191994"/>
              <a:gd name="connsiteY62" fmla="*/ 3222560 h 3222560"/>
              <a:gd name="connsiteX63" fmla="*/ 0 w 12191994"/>
              <a:gd name="connsiteY63" fmla="*/ 3222560 h 3222560"/>
              <a:gd name="connsiteX64" fmla="*/ 0 w 12191994"/>
              <a:gd name="connsiteY64" fmla="*/ 2732704 h 3222560"/>
              <a:gd name="connsiteX65" fmla="*/ 0 w 12191994"/>
              <a:gd name="connsiteY65" fmla="*/ 2084861 h 3222560"/>
              <a:gd name="connsiteX66" fmla="*/ 0 w 12191994"/>
              <a:gd name="connsiteY66" fmla="*/ 875912 h 3222560"/>
              <a:gd name="connsiteX67" fmla="*/ 102630 w 12191994"/>
              <a:gd name="connsiteY67" fmla="*/ 875912 h 3222560"/>
              <a:gd name="connsiteX68" fmla="*/ 102630 w 12191994"/>
              <a:gd name="connsiteY68" fmla="*/ 689299 h 3222560"/>
              <a:gd name="connsiteX69" fmla="*/ 643809 w 12191994"/>
              <a:gd name="connsiteY69" fmla="*/ 689299 h 3222560"/>
              <a:gd name="connsiteX70" fmla="*/ 643809 w 12191994"/>
              <a:gd name="connsiteY70" fmla="*/ 875912 h 3222560"/>
              <a:gd name="connsiteX71" fmla="*/ 746448 w 12191994"/>
              <a:gd name="connsiteY71" fmla="*/ 875912 h 3222560"/>
              <a:gd name="connsiteX72" fmla="*/ 746448 w 12191994"/>
              <a:gd name="connsiteY72" fmla="*/ 1326114 h 3222560"/>
              <a:gd name="connsiteX73" fmla="*/ 1410674 w 12191994"/>
              <a:gd name="connsiteY73" fmla="*/ 1326114 h 3222560"/>
              <a:gd name="connsiteX74" fmla="*/ 1410674 w 12191994"/>
              <a:gd name="connsiteY74" fmla="*/ 1960295 h 3222560"/>
              <a:gd name="connsiteX75" fmla="*/ 1415722 w 12191994"/>
              <a:gd name="connsiteY75" fmla="*/ 1959615 h 3222560"/>
              <a:gd name="connsiteX76" fmla="*/ 1849395 w 12191994"/>
              <a:gd name="connsiteY76" fmla="*/ 1888316 h 3222560"/>
              <a:gd name="connsiteX77" fmla="*/ 2037183 w 12191994"/>
              <a:gd name="connsiteY77" fmla="*/ 1854481 h 3222560"/>
              <a:gd name="connsiteX78" fmla="*/ 2037183 w 12191994"/>
              <a:gd name="connsiteY78" fmla="*/ 397718 h 3222560"/>
              <a:gd name="connsiteX79" fmla="*/ 2310880 w 12191994"/>
              <a:gd name="connsiteY79" fmla="*/ 397718 h 3222560"/>
              <a:gd name="connsiteX80" fmla="*/ 2310880 w 12191994"/>
              <a:gd name="connsiteY80" fmla="*/ 135682 h 3222560"/>
              <a:gd name="connsiteX81" fmla="*/ 2474167 w 12191994"/>
              <a:gd name="connsiteY81" fmla="*/ 135682 h 322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2191994" h="3222560">
                <a:moveTo>
                  <a:pt x="2474167" y="0"/>
                </a:moveTo>
                <a:lnTo>
                  <a:pt x="2894043" y="0"/>
                </a:lnTo>
                <a:lnTo>
                  <a:pt x="2894043" y="135682"/>
                </a:lnTo>
                <a:lnTo>
                  <a:pt x="3057328" y="135682"/>
                </a:lnTo>
                <a:lnTo>
                  <a:pt x="3057328" y="397718"/>
                </a:lnTo>
                <a:lnTo>
                  <a:pt x="3331028" y="397718"/>
                </a:lnTo>
                <a:lnTo>
                  <a:pt x="3331028" y="1101013"/>
                </a:lnTo>
                <a:lnTo>
                  <a:pt x="3648266" y="1101013"/>
                </a:lnTo>
                <a:lnTo>
                  <a:pt x="3648266" y="836258"/>
                </a:lnTo>
                <a:lnTo>
                  <a:pt x="4164562" y="836258"/>
                </a:lnTo>
                <a:lnTo>
                  <a:pt x="4164562" y="657419"/>
                </a:lnTo>
                <a:lnTo>
                  <a:pt x="4396273" y="657419"/>
                </a:lnTo>
                <a:lnTo>
                  <a:pt x="4396273" y="1496425"/>
                </a:lnTo>
                <a:lnTo>
                  <a:pt x="4643639" y="1481188"/>
                </a:lnTo>
                <a:lnTo>
                  <a:pt x="4872131" y="1476168"/>
                </a:lnTo>
                <a:lnTo>
                  <a:pt x="4872131" y="1397649"/>
                </a:lnTo>
                <a:lnTo>
                  <a:pt x="5159826" y="1397649"/>
                </a:lnTo>
                <a:lnTo>
                  <a:pt x="5159826" y="1179156"/>
                </a:lnTo>
                <a:lnTo>
                  <a:pt x="5265966" y="1179156"/>
                </a:lnTo>
                <a:lnTo>
                  <a:pt x="5265966" y="491801"/>
                </a:lnTo>
                <a:lnTo>
                  <a:pt x="5361885" y="491801"/>
                </a:lnTo>
                <a:lnTo>
                  <a:pt x="5361885" y="135682"/>
                </a:lnTo>
                <a:lnTo>
                  <a:pt x="5708481" y="135682"/>
                </a:lnTo>
                <a:lnTo>
                  <a:pt x="5708481" y="491801"/>
                </a:lnTo>
                <a:lnTo>
                  <a:pt x="5797029" y="491801"/>
                </a:lnTo>
                <a:lnTo>
                  <a:pt x="5797029" y="1179156"/>
                </a:lnTo>
                <a:lnTo>
                  <a:pt x="5906274" y="1179156"/>
                </a:lnTo>
                <a:lnTo>
                  <a:pt x="5906274" y="1622272"/>
                </a:lnTo>
                <a:lnTo>
                  <a:pt x="6278534" y="1708569"/>
                </a:lnTo>
                <a:lnTo>
                  <a:pt x="6534915" y="1775152"/>
                </a:lnTo>
                <a:lnTo>
                  <a:pt x="6534915" y="1397649"/>
                </a:lnTo>
                <a:lnTo>
                  <a:pt x="7281364" y="1397649"/>
                </a:lnTo>
                <a:lnTo>
                  <a:pt x="7281364" y="1700893"/>
                </a:lnTo>
                <a:lnTo>
                  <a:pt x="7522415" y="1700893"/>
                </a:lnTo>
                <a:lnTo>
                  <a:pt x="7522415" y="2036971"/>
                </a:lnTo>
                <a:lnTo>
                  <a:pt x="7706372" y="2083623"/>
                </a:lnTo>
                <a:cubicBezTo>
                  <a:pt x="8124952" y="2183794"/>
                  <a:pt x="8540475" y="2261370"/>
                  <a:pt x="8948051" y="2280224"/>
                </a:cubicBezTo>
                <a:lnTo>
                  <a:pt x="9245082" y="2262336"/>
                </a:lnTo>
                <a:lnTo>
                  <a:pt x="9245082" y="1427327"/>
                </a:lnTo>
                <a:lnTo>
                  <a:pt x="9243522" y="1427327"/>
                </a:lnTo>
                <a:lnTo>
                  <a:pt x="9243522" y="383853"/>
                </a:lnTo>
                <a:lnTo>
                  <a:pt x="9475235" y="383853"/>
                </a:lnTo>
                <a:lnTo>
                  <a:pt x="9475235" y="528868"/>
                </a:lnTo>
                <a:lnTo>
                  <a:pt x="9759816" y="528868"/>
                </a:lnTo>
                <a:lnTo>
                  <a:pt x="9759816" y="401737"/>
                </a:lnTo>
                <a:lnTo>
                  <a:pt x="9991529" y="401737"/>
                </a:lnTo>
                <a:lnTo>
                  <a:pt x="9991529" y="528868"/>
                </a:lnTo>
                <a:lnTo>
                  <a:pt x="9991530" y="528868"/>
                </a:lnTo>
                <a:lnTo>
                  <a:pt x="9991530" y="2217382"/>
                </a:lnTo>
                <a:lnTo>
                  <a:pt x="10707555" y="2174260"/>
                </a:lnTo>
                <a:lnTo>
                  <a:pt x="10707555" y="1633245"/>
                </a:lnTo>
                <a:lnTo>
                  <a:pt x="10705995" y="1633245"/>
                </a:lnTo>
                <a:lnTo>
                  <a:pt x="10705995" y="589771"/>
                </a:lnTo>
                <a:lnTo>
                  <a:pt x="10937708" y="589771"/>
                </a:lnTo>
                <a:lnTo>
                  <a:pt x="10937708" y="734786"/>
                </a:lnTo>
                <a:lnTo>
                  <a:pt x="11222289" y="734786"/>
                </a:lnTo>
                <a:lnTo>
                  <a:pt x="11222289" y="607655"/>
                </a:lnTo>
                <a:lnTo>
                  <a:pt x="11454002" y="607655"/>
                </a:lnTo>
                <a:lnTo>
                  <a:pt x="11454002" y="734786"/>
                </a:lnTo>
                <a:lnTo>
                  <a:pt x="11454003" y="734786"/>
                </a:lnTo>
                <a:lnTo>
                  <a:pt x="11454003" y="2129306"/>
                </a:lnTo>
                <a:lnTo>
                  <a:pt x="12191994" y="2084861"/>
                </a:lnTo>
                <a:lnTo>
                  <a:pt x="12191994" y="3222560"/>
                </a:lnTo>
                <a:lnTo>
                  <a:pt x="0" y="3222560"/>
                </a:lnTo>
                <a:lnTo>
                  <a:pt x="0" y="2732704"/>
                </a:lnTo>
                <a:lnTo>
                  <a:pt x="0" y="2084861"/>
                </a:lnTo>
                <a:lnTo>
                  <a:pt x="0" y="875912"/>
                </a:lnTo>
                <a:lnTo>
                  <a:pt x="102630" y="875912"/>
                </a:lnTo>
                <a:lnTo>
                  <a:pt x="102630" y="689299"/>
                </a:lnTo>
                <a:lnTo>
                  <a:pt x="643809" y="689299"/>
                </a:lnTo>
                <a:lnTo>
                  <a:pt x="643809" y="875912"/>
                </a:lnTo>
                <a:lnTo>
                  <a:pt x="746448" y="875912"/>
                </a:lnTo>
                <a:lnTo>
                  <a:pt x="746448" y="1326114"/>
                </a:lnTo>
                <a:lnTo>
                  <a:pt x="1410674" y="1326114"/>
                </a:lnTo>
                <a:lnTo>
                  <a:pt x="1410674" y="1960295"/>
                </a:lnTo>
                <a:lnTo>
                  <a:pt x="1415722" y="1959615"/>
                </a:lnTo>
                <a:cubicBezTo>
                  <a:pt x="1560360" y="1937527"/>
                  <a:pt x="1704905" y="1913486"/>
                  <a:pt x="1849395" y="1888316"/>
                </a:cubicBezTo>
                <a:lnTo>
                  <a:pt x="2037183" y="1854481"/>
                </a:lnTo>
                <a:lnTo>
                  <a:pt x="2037183" y="397718"/>
                </a:lnTo>
                <a:lnTo>
                  <a:pt x="2310880" y="397718"/>
                </a:lnTo>
                <a:lnTo>
                  <a:pt x="2310880" y="135682"/>
                </a:lnTo>
                <a:lnTo>
                  <a:pt x="2474167" y="135682"/>
                </a:lnTo>
                <a:close/>
              </a:path>
            </a:pathLst>
          </a:custGeom>
          <a:blipFill dpi="0" rotWithShape="1">
            <a:blip r:embed="rId2">
              <a:extLst>
                <a:ext uri="{28A0092B-C50C-407E-A947-70E740481C1C}">
                  <a14:useLocalDpi xmlns:a14="http://schemas.microsoft.com/office/drawing/2010/main" val="0"/>
                </a:ext>
              </a:extLst>
            </a:blip>
            <a:srcRect/>
            <a:stretch>
              <a:fillRect l="-3204" t="-71052" r="-2160" b="-94596"/>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Graphic 3" descr="Telephone with solid fill">
            <a:extLst>
              <a:ext uri="{FF2B5EF4-FFF2-40B4-BE49-F238E27FC236}">
                <a16:creationId xmlns:a16="http://schemas.microsoft.com/office/drawing/2014/main" id="{4071F8FB-258C-0425-6CC1-4BB4D295C70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6798" y="1525669"/>
            <a:ext cx="475284" cy="475284"/>
          </a:xfrm>
          <a:prstGeom prst="rect">
            <a:avLst/>
          </a:prstGeom>
        </p:spPr>
      </p:pic>
      <p:pic>
        <p:nvPicPr>
          <p:cNvPr id="5" name="Graphic 4" descr="Web design with solid fill">
            <a:extLst>
              <a:ext uri="{FF2B5EF4-FFF2-40B4-BE49-F238E27FC236}">
                <a16:creationId xmlns:a16="http://schemas.microsoft.com/office/drawing/2014/main" id="{E519AEBB-586B-52E1-B520-2297C6C688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6799" y="2167914"/>
            <a:ext cx="475283" cy="475283"/>
          </a:xfrm>
          <a:prstGeom prst="rect">
            <a:avLst/>
          </a:prstGeom>
        </p:spPr>
      </p:pic>
      <p:pic>
        <p:nvPicPr>
          <p:cNvPr id="6" name="Graphic 5" descr="Envelope with solid fill">
            <a:extLst>
              <a:ext uri="{FF2B5EF4-FFF2-40B4-BE49-F238E27FC236}">
                <a16:creationId xmlns:a16="http://schemas.microsoft.com/office/drawing/2014/main" id="{DE4CD85E-6F8B-D7DB-30A7-CBDF78A7F17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6799" y="2755554"/>
            <a:ext cx="475283" cy="475283"/>
          </a:xfrm>
          <a:prstGeom prst="rect">
            <a:avLst/>
          </a:prstGeom>
        </p:spPr>
      </p:pic>
      <p:sp>
        <p:nvSpPr>
          <p:cNvPr id="9" name="TextBox 8">
            <a:extLst>
              <a:ext uri="{FF2B5EF4-FFF2-40B4-BE49-F238E27FC236}">
                <a16:creationId xmlns:a16="http://schemas.microsoft.com/office/drawing/2014/main" id="{7C077685-E3B4-3614-F002-187276DC3A0B}"/>
              </a:ext>
            </a:extLst>
          </p:cNvPr>
          <p:cNvSpPr txBox="1">
            <a:spLocks/>
          </p:cNvSpPr>
          <p:nvPr/>
        </p:nvSpPr>
        <p:spPr>
          <a:xfrm>
            <a:off x="406799" y="640310"/>
            <a:ext cx="3990998" cy="523220"/>
          </a:xfrm>
          <a:prstGeom prst="rect">
            <a:avLst/>
          </a:prstGeom>
          <a:noFill/>
        </p:spPr>
        <p:txBody>
          <a:bodyPr wrap="square" lIns="91440" tIns="45720" rIns="91440" bIns="45720" rtlCol="0" anchor="t">
            <a:spAutoFit/>
          </a:bodyPr>
          <a:lstStyle/>
          <a:p>
            <a:pPr>
              <a:spcBef>
                <a:spcPts val="600"/>
              </a:spcBef>
              <a:spcAft>
                <a:spcPts val="600"/>
              </a:spcAft>
            </a:pPr>
            <a:r>
              <a:rPr lang="en-US" sz="2800" b="1">
                <a:latin typeface="Arial"/>
                <a:cs typeface="Arial"/>
              </a:rPr>
              <a:t>OCM Contact</a:t>
            </a:r>
          </a:p>
        </p:txBody>
      </p:sp>
      <p:sp>
        <p:nvSpPr>
          <p:cNvPr id="10" name="TextBox 9">
            <a:extLst>
              <a:ext uri="{FF2B5EF4-FFF2-40B4-BE49-F238E27FC236}">
                <a16:creationId xmlns:a16="http://schemas.microsoft.com/office/drawing/2014/main" id="{935A69BF-8B76-F537-BFF0-9AC2778CD005}"/>
              </a:ext>
            </a:extLst>
          </p:cNvPr>
          <p:cNvSpPr txBox="1">
            <a:spLocks/>
          </p:cNvSpPr>
          <p:nvPr/>
        </p:nvSpPr>
        <p:spPr>
          <a:xfrm>
            <a:off x="882082" y="1288033"/>
            <a:ext cx="9526755" cy="1908215"/>
          </a:xfrm>
          <a:prstGeom prst="rect">
            <a:avLst/>
          </a:prstGeom>
          <a:noFill/>
        </p:spPr>
        <p:txBody>
          <a:bodyPr wrap="square" lIns="91440" tIns="45720" rIns="91440" bIns="45720" rtlCol="0" anchor="t">
            <a:spAutoFit/>
          </a:bodyPr>
          <a:lstStyle/>
          <a:p>
            <a:endParaRPr lang="en-US" b="1"/>
          </a:p>
          <a:p>
            <a:r>
              <a:rPr lang="en-US" sz="2000" b="1">
                <a:latin typeface="Arial"/>
                <a:cs typeface="Arial"/>
              </a:rPr>
              <a:t>Phone</a:t>
            </a:r>
            <a:r>
              <a:rPr lang="en-US" sz="2000">
                <a:latin typeface="Arial"/>
                <a:cs typeface="Arial"/>
              </a:rPr>
              <a:t>: (916) 808-8955</a:t>
            </a:r>
            <a:br>
              <a:rPr lang="en-US" sz="2000">
                <a:latin typeface="Arial"/>
              </a:rPr>
            </a:br>
            <a:br>
              <a:rPr lang="en-US" sz="2000">
                <a:latin typeface="Arial"/>
              </a:rPr>
            </a:br>
            <a:r>
              <a:rPr lang="en-US" sz="2000" b="1">
                <a:latin typeface="Arial"/>
                <a:cs typeface="Arial"/>
              </a:rPr>
              <a:t>Web</a:t>
            </a:r>
            <a:r>
              <a:rPr lang="en-US" sz="2000">
                <a:latin typeface="Arial"/>
                <a:cs typeface="Arial"/>
              </a:rPr>
              <a:t>: </a:t>
            </a:r>
            <a:r>
              <a:rPr lang="en-US" sz="2000">
                <a:ea typeface="+mn-lt"/>
                <a:cs typeface="+mn-lt"/>
                <a:hlinkClick r:id="rId9"/>
              </a:rPr>
              <a:t>https://www.cityofsacramento.gov/city-manager/cannabis-management</a:t>
            </a:r>
            <a:endParaRPr lang="en-US" sz="2000">
              <a:latin typeface="Arial"/>
              <a:ea typeface="Calibri"/>
              <a:cs typeface="Calibri"/>
            </a:endParaRPr>
          </a:p>
          <a:p>
            <a:endParaRPr lang="en-US" sz="2000">
              <a:latin typeface="Arial"/>
              <a:cs typeface="Arial"/>
            </a:endParaRPr>
          </a:p>
          <a:p>
            <a:r>
              <a:rPr lang="en-US" sz="2000" b="1">
                <a:latin typeface="Arial"/>
                <a:cs typeface="Arial"/>
              </a:rPr>
              <a:t>Email</a:t>
            </a:r>
            <a:r>
              <a:rPr lang="en-US" sz="2000">
                <a:latin typeface="Arial"/>
                <a:cs typeface="Arial"/>
              </a:rPr>
              <a:t>: </a:t>
            </a:r>
            <a:r>
              <a:rPr lang="en-US" sz="2000">
                <a:latin typeface="Arial"/>
                <a:cs typeface="Arial"/>
                <a:hlinkClick r:id="rId10">
                  <a:extLst>
                    <a:ext uri="{A12FA001-AC4F-418D-AE19-62706E023703}">
                      <ahyp:hlinkClr xmlns:ahyp="http://schemas.microsoft.com/office/drawing/2018/hyperlinkcolor" val="tx"/>
                    </a:ext>
                  </a:extLst>
                </a:hlinkClick>
              </a:rPr>
              <a:t>cannabis@cityofsacramento.org</a:t>
            </a:r>
            <a:r>
              <a:rPr lang="en-US" sz="2000">
                <a:latin typeface="Arial"/>
                <a:cs typeface="Arial"/>
              </a:rPr>
              <a:t> </a:t>
            </a:r>
          </a:p>
        </p:txBody>
      </p:sp>
      <p:sp>
        <p:nvSpPr>
          <p:cNvPr id="24" name="Freeform: Shape 23">
            <a:extLst>
              <a:ext uri="{FF2B5EF4-FFF2-40B4-BE49-F238E27FC236}">
                <a16:creationId xmlns:a16="http://schemas.microsoft.com/office/drawing/2014/main" id="{4CECE088-ACED-D316-BFC7-E2B9549964FE}"/>
              </a:ext>
            </a:extLst>
          </p:cNvPr>
          <p:cNvSpPr/>
          <p:nvPr/>
        </p:nvSpPr>
        <p:spPr>
          <a:xfrm>
            <a:off x="9490227" y="4305926"/>
            <a:ext cx="1848084" cy="1544288"/>
          </a:xfrm>
          <a:custGeom>
            <a:avLst/>
            <a:gdLst>
              <a:gd name="connsiteX0" fmla="*/ 1451231 w 1848084"/>
              <a:gd name="connsiteY0" fmla="*/ 1059994 h 1544288"/>
              <a:gd name="connsiteX1" fmla="*/ 1848084 w 1848084"/>
              <a:gd name="connsiteY1" fmla="*/ 1059994 h 1544288"/>
              <a:gd name="connsiteX2" fmla="*/ 1848084 w 1848084"/>
              <a:gd name="connsiteY2" fmla="*/ 1460778 h 1544288"/>
              <a:gd name="connsiteX3" fmla="*/ 1451231 w 1848084"/>
              <a:gd name="connsiteY3" fmla="*/ 1460778 h 1544288"/>
              <a:gd name="connsiteX4" fmla="*/ 0 w 1848084"/>
              <a:gd name="connsiteY4" fmla="*/ 1020523 h 1544288"/>
              <a:gd name="connsiteX5" fmla="*/ 396853 w 1848084"/>
              <a:gd name="connsiteY5" fmla="*/ 1020523 h 1544288"/>
              <a:gd name="connsiteX6" fmla="*/ 396853 w 1848084"/>
              <a:gd name="connsiteY6" fmla="*/ 1544288 h 1544288"/>
              <a:gd name="connsiteX7" fmla="*/ 0 w 1848084"/>
              <a:gd name="connsiteY7" fmla="*/ 1544288 h 1544288"/>
              <a:gd name="connsiteX8" fmla="*/ 1451231 w 1848084"/>
              <a:gd name="connsiteY8" fmla="*/ 543428 h 1544288"/>
              <a:gd name="connsiteX9" fmla="*/ 1848084 w 1848084"/>
              <a:gd name="connsiteY9" fmla="*/ 543428 h 1544288"/>
              <a:gd name="connsiteX10" fmla="*/ 1848084 w 1848084"/>
              <a:gd name="connsiteY10" fmla="*/ 944212 h 1544288"/>
              <a:gd name="connsiteX11" fmla="*/ 1451231 w 1848084"/>
              <a:gd name="connsiteY11" fmla="*/ 944212 h 1544288"/>
              <a:gd name="connsiteX12" fmla="*/ 0 w 1848084"/>
              <a:gd name="connsiteY12" fmla="*/ 408151 h 1544288"/>
              <a:gd name="connsiteX13" fmla="*/ 396853 w 1848084"/>
              <a:gd name="connsiteY13" fmla="*/ 408151 h 1544288"/>
              <a:gd name="connsiteX14" fmla="*/ 396853 w 1848084"/>
              <a:gd name="connsiteY14" fmla="*/ 931916 h 1544288"/>
              <a:gd name="connsiteX15" fmla="*/ 0 w 1848084"/>
              <a:gd name="connsiteY15" fmla="*/ 931916 h 1544288"/>
              <a:gd name="connsiteX16" fmla="*/ 1603947 w 1848084"/>
              <a:gd name="connsiteY16" fmla="*/ 159918 h 1544288"/>
              <a:gd name="connsiteX17" fmla="*/ 1695367 w 1848084"/>
              <a:gd name="connsiteY17" fmla="*/ 159918 h 1544288"/>
              <a:gd name="connsiteX18" fmla="*/ 1695367 w 1848084"/>
              <a:gd name="connsiteY18" fmla="*/ 479462 h 1544288"/>
              <a:gd name="connsiteX19" fmla="*/ 1603947 w 1848084"/>
              <a:gd name="connsiteY19" fmla="*/ 479462 h 1544288"/>
              <a:gd name="connsiteX20" fmla="*/ 1756663 w 1848084"/>
              <a:gd name="connsiteY20" fmla="*/ 159772 h 1544288"/>
              <a:gd name="connsiteX21" fmla="*/ 1848083 w 1848084"/>
              <a:gd name="connsiteY21" fmla="*/ 159772 h 1544288"/>
              <a:gd name="connsiteX22" fmla="*/ 1848083 w 1848084"/>
              <a:gd name="connsiteY22" fmla="*/ 479316 h 1544288"/>
              <a:gd name="connsiteX23" fmla="*/ 1756663 w 1848084"/>
              <a:gd name="connsiteY23" fmla="*/ 479316 h 1544288"/>
              <a:gd name="connsiteX24" fmla="*/ 1451231 w 1848084"/>
              <a:gd name="connsiteY24" fmla="*/ 159772 h 1544288"/>
              <a:gd name="connsiteX25" fmla="*/ 1542651 w 1848084"/>
              <a:gd name="connsiteY25" fmla="*/ 159772 h 1544288"/>
              <a:gd name="connsiteX26" fmla="*/ 1542651 w 1848084"/>
              <a:gd name="connsiteY26" fmla="*/ 479316 h 1544288"/>
              <a:gd name="connsiteX27" fmla="*/ 1451231 w 1848084"/>
              <a:gd name="connsiteY27" fmla="*/ 479316 h 1544288"/>
              <a:gd name="connsiteX28" fmla="*/ 152716 w 1848084"/>
              <a:gd name="connsiteY28" fmla="*/ 146 h 1544288"/>
              <a:gd name="connsiteX29" fmla="*/ 244136 w 1848084"/>
              <a:gd name="connsiteY29" fmla="*/ 146 h 1544288"/>
              <a:gd name="connsiteX30" fmla="*/ 244136 w 1848084"/>
              <a:gd name="connsiteY30" fmla="*/ 319690 h 1544288"/>
              <a:gd name="connsiteX31" fmla="*/ 152716 w 1848084"/>
              <a:gd name="connsiteY31" fmla="*/ 319690 h 1544288"/>
              <a:gd name="connsiteX32" fmla="*/ 305432 w 1848084"/>
              <a:gd name="connsiteY32" fmla="*/ 0 h 1544288"/>
              <a:gd name="connsiteX33" fmla="*/ 396852 w 1848084"/>
              <a:gd name="connsiteY33" fmla="*/ 0 h 1544288"/>
              <a:gd name="connsiteX34" fmla="*/ 396852 w 1848084"/>
              <a:gd name="connsiteY34" fmla="*/ 319544 h 1544288"/>
              <a:gd name="connsiteX35" fmla="*/ 305432 w 1848084"/>
              <a:gd name="connsiteY35" fmla="*/ 319544 h 1544288"/>
              <a:gd name="connsiteX36" fmla="*/ 0 w 1848084"/>
              <a:gd name="connsiteY36" fmla="*/ 0 h 1544288"/>
              <a:gd name="connsiteX37" fmla="*/ 91420 w 1848084"/>
              <a:gd name="connsiteY37" fmla="*/ 0 h 1544288"/>
              <a:gd name="connsiteX38" fmla="*/ 91420 w 1848084"/>
              <a:gd name="connsiteY38" fmla="*/ 319544 h 1544288"/>
              <a:gd name="connsiteX39" fmla="*/ 0 w 1848084"/>
              <a:gd name="connsiteY39" fmla="*/ 319544 h 154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848084" h="1544288">
                <a:moveTo>
                  <a:pt x="1451231" y="1059994"/>
                </a:moveTo>
                <a:lnTo>
                  <a:pt x="1848084" y="1059994"/>
                </a:lnTo>
                <a:lnTo>
                  <a:pt x="1848084" y="1460778"/>
                </a:lnTo>
                <a:lnTo>
                  <a:pt x="1451231" y="1460778"/>
                </a:lnTo>
                <a:close/>
                <a:moveTo>
                  <a:pt x="0" y="1020523"/>
                </a:moveTo>
                <a:lnTo>
                  <a:pt x="396853" y="1020523"/>
                </a:lnTo>
                <a:lnTo>
                  <a:pt x="396853" y="1544288"/>
                </a:lnTo>
                <a:lnTo>
                  <a:pt x="0" y="1544288"/>
                </a:lnTo>
                <a:close/>
                <a:moveTo>
                  <a:pt x="1451231" y="543428"/>
                </a:moveTo>
                <a:lnTo>
                  <a:pt x="1848084" y="543428"/>
                </a:lnTo>
                <a:lnTo>
                  <a:pt x="1848084" y="944212"/>
                </a:lnTo>
                <a:lnTo>
                  <a:pt x="1451231" y="944212"/>
                </a:lnTo>
                <a:close/>
                <a:moveTo>
                  <a:pt x="0" y="408151"/>
                </a:moveTo>
                <a:lnTo>
                  <a:pt x="396853" y="408151"/>
                </a:lnTo>
                <a:lnTo>
                  <a:pt x="396853" y="931916"/>
                </a:lnTo>
                <a:lnTo>
                  <a:pt x="0" y="931916"/>
                </a:lnTo>
                <a:close/>
                <a:moveTo>
                  <a:pt x="1603947" y="159918"/>
                </a:moveTo>
                <a:lnTo>
                  <a:pt x="1695367" y="159918"/>
                </a:lnTo>
                <a:lnTo>
                  <a:pt x="1695367" y="479462"/>
                </a:lnTo>
                <a:lnTo>
                  <a:pt x="1603947" y="479462"/>
                </a:lnTo>
                <a:close/>
                <a:moveTo>
                  <a:pt x="1756663" y="159772"/>
                </a:moveTo>
                <a:lnTo>
                  <a:pt x="1848083" y="159772"/>
                </a:lnTo>
                <a:lnTo>
                  <a:pt x="1848083" y="479316"/>
                </a:lnTo>
                <a:lnTo>
                  <a:pt x="1756663" y="479316"/>
                </a:lnTo>
                <a:close/>
                <a:moveTo>
                  <a:pt x="1451231" y="159772"/>
                </a:moveTo>
                <a:lnTo>
                  <a:pt x="1542651" y="159772"/>
                </a:lnTo>
                <a:lnTo>
                  <a:pt x="1542651" y="479316"/>
                </a:lnTo>
                <a:lnTo>
                  <a:pt x="1451231" y="479316"/>
                </a:lnTo>
                <a:close/>
                <a:moveTo>
                  <a:pt x="152716" y="146"/>
                </a:moveTo>
                <a:lnTo>
                  <a:pt x="244136" y="146"/>
                </a:lnTo>
                <a:lnTo>
                  <a:pt x="244136" y="319690"/>
                </a:lnTo>
                <a:lnTo>
                  <a:pt x="152716" y="319690"/>
                </a:lnTo>
                <a:close/>
                <a:moveTo>
                  <a:pt x="305432" y="0"/>
                </a:moveTo>
                <a:lnTo>
                  <a:pt x="396852" y="0"/>
                </a:lnTo>
                <a:lnTo>
                  <a:pt x="396852" y="319544"/>
                </a:lnTo>
                <a:lnTo>
                  <a:pt x="305432" y="319544"/>
                </a:lnTo>
                <a:close/>
                <a:moveTo>
                  <a:pt x="0" y="0"/>
                </a:moveTo>
                <a:lnTo>
                  <a:pt x="91420" y="0"/>
                </a:lnTo>
                <a:lnTo>
                  <a:pt x="91420" y="319544"/>
                </a:lnTo>
                <a:lnTo>
                  <a:pt x="0" y="319544"/>
                </a:lnTo>
                <a:close/>
              </a:path>
            </a:pathLst>
          </a:custGeom>
          <a:solidFill>
            <a:srgbClr val="E4BB6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black and white logo&#10;&#10;Description automatically generated">
            <a:extLst>
              <a:ext uri="{FF2B5EF4-FFF2-40B4-BE49-F238E27FC236}">
                <a16:creationId xmlns:a16="http://schemas.microsoft.com/office/drawing/2014/main" id="{07C17875-305E-0C22-85A1-3A83A8CB51F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602426" y="0"/>
            <a:ext cx="2589574" cy="998908"/>
          </a:xfrm>
          <a:prstGeom prst="rect">
            <a:avLst/>
          </a:prstGeom>
        </p:spPr>
      </p:pic>
    </p:spTree>
    <p:extLst>
      <p:ext uri="{BB962C8B-B14F-4D97-AF65-F5344CB8AC3E}">
        <p14:creationId xmlns:p14="http://schemas.microsoft.com/office/powerpoint/2010/main" val="3998757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15FD5196-BC65-D644-9A42-1E9A152E5E4B}"/>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307448A3-A85E-6F58-093D-04666B528565}"/>
              </a:ext>
            </a:extLst>
          </p:cNvPr>
          <p:cNvPicPr>
            <a:picLocks noChangeAspect="1"/>
          </p:cNvPicPr>
          <p:nvPr/>
        </p:nvPicPr>
        <p:blipFill>
          <a:blip r:embed="rId2"/>
          <a:stretch>
            <a:fillRect/>
          </a:stretch>
        </p:blipFill>
        <p:spPr>
          <a:xfrm>
            <a:off x="0" y="0"/>
            <a:ext cx="12192000" cy="6857999"/>
          </a:xfrm>
          <a:prstGeom prst="rect">
            <a:avLst/>
          </a:prstGeom>
        </p:spPr>
      </p:pic>
      <p:sp>
        <p:nvSpPr>
          <p:cNvPr id="9" name="Rectangle 8">
            <a:extLst>
              <a:ext uri="{FF2B5EF4-FFF2-40B4-BE49-F238E27FC236}">
                <a16:creationId xmlns:a16="http://schemas.microsoft.com/office/drawing/2014/main" id="{F9124B32-5E06-7619-BC65-1A4AD3CC8289}"/>
              </a:ext>
            </a:extLst>
          </p:cNvPr>
          <p:cNvSpPr/>
          <p:nvPr/>
        </p:nvSpPr>
        <p:spPr>
          <a:xfrm>
            <a:off x="1155987" y="520824"/>
            <a:ext cx="9880025" cy="5816350"/>
          </a:xfrm>
          <a:prstGeom prst="rect">
            <a:avLst/>
          </a:prstGeom>
          <a:solidFill>
            <a:srgbClr val="E4BB6C"/>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98B3F77-4B5B-74B3-499D-21C5BE0B1E37}"/>
              </a:ext>
            </a:extLst>
          </p:cNvPr>
          <p:cNvSpPr txBox="1"/>
          <p:nvPr/>
        </p:nvSpPr>
        <p:spPr>
          <a:xfrm>
            <a:off x="1614444" y="984934"/>
            <a:ext cx="8967007" cy="461665"/>
          </a:xfrm>
          <a:prstGeom prst="rect">
            <a:avLst/>
          </a:prstGeom>
          <a:noFill/>
        </p:spPr>
        <p:txBody>
          <a:bodyPr wrap="square" lIns="91440" tIns="45720" rIns="91440" bIns="45720" rtlCol="0" anchor="t">
            <a:spAutoFit/>
          </a:bodyPr>
          <a:lstStyle/>
          <a:p>
            <a:r>
              <a:rPr lang="en-US" sz="2400" b="1" dirty="0">
                <a:solidFill>
                  <a:schemeClr val="bg1"/>
                </a:solidFill>
                <a:latin typeface="Arial"/>
                <a:cs typeface="Arial"/>
              </a:rPr>
              <a:t>Meeting Expectations</a:t>
            </a:r>
            <a:endParaRPr lang="en-US" sz="2400" b="1"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31155FFE-8640-4565-24CB-298695D5661C}"/>
              </a:ext>
            </a:extLst>
          </p:cNvPr>
          <p:cNvSpPr txBox="1"/>
          <p:nvPr/>
        </p:nvSpPr>
        <p:spPr>
          <a:xfrm>
            <a:off x="1614444" y="1685158"/>
            <a:ext cx="8811946" cy="3939540"/>
          </a:xfrm>
          <a:prstGeom prst="rect">
            <a:avLst/>
          </a:prstGeom>
          <a:noFill/>
        </p:spPr>
        <p:txBody>
          <a:bodyPr wrap="square" lIns="91440" tIns="45720" rIns="91440" bIns="45720" anchor="t">
            <a:spAutoFit/>
          </a:bodyPr>
          <a:lstStyle/>
          <a:p>
            <a:pPr marL="342900" indent="-342900">
              <a:spcBef>
                <a:spcPts val="600"/>
              </a:spcBef>
              <a:spcAft>
                <a:spcPts val="600"/>
              </a:spcAft>
              <a:buFont typeface="Arial" panose="020B0604020202020204" pitchFamily="34" charset="0"/>
              <a:buChar char="•"/>
            </a:pPr>
            <a:r>
              <a:rPr lang="en-US" sz="2000" dirty="0">
                <a:solidFill>
                  <a:schemeClr val="bg1"/>
                </a:solidFill>
                <a:latin typeface="Arial"/>
                <a:cs typeface="Arial"/>
              </a:rPr>
              <a:t>Questions will be taken at the end of the presentation.</a:t>
            </a:r>
          </a:p>
          <a:p>
            <a:pPr marL="342900" indent="-342900">
              <a:spcBef>
                <a:spcPts val="600"/>
              </a:spcBef>
              <a:spcAft>
                <a:spcPts val="600"/>
              </a:spcAft>
              <a:buFont typeface="Arial" panose="020B0604020202020204" pitchFamily="34" charset="0"/>
              <a:buChar char="•"/>
            </a:pPr>
            <a:r>
              <a:rPr lang="en-US" sz="2000" dirty="0">
                <a:solidFill>
                  <a:schemeClr val="bg1"/>
                </a:solidFill>
                <a:latin typeface="Arial"/>
                <a:cs typeface="Arial"/>
              </a:rPr>
              <a:t>To ask a question, use the "raise hand" feature in Zoom, and we will call on you and ask you to unmute yourself.</a:t>
            </a:r>
          </a:p>
          <a:p>
            <a:pPr marL="342900" indent="-342900">
              <a:spcBef>
                <a:spcPts val="600"/>
              </a:spcBef>
              <a:spcAft>
                <a:spcPts val="600"/>
              </a:spcAft>
              <a:buFont typeface="Arial" panose="020B0604020202020204" pitchFamily="34" charset="0"/>
              <a:buChar char="•"/>
            </a:pPr>
            <a:r>
              <a:rPr lang="en-US" sz="2000" dirty="0">
                <a:solidFill>
                  <a:schemeClr val="bg1"/>
                </a:solidFill>
                <a:latin typeface="Arial"/>
                <a:cs typeface="Arial"/>
              </a:rPr>
              <a:t>We'll call on those who haven't spoken, and then, if time allows, call on those who have spoken.</a:t>
            </a:r>
          </a:p>
          <a:p>
            <a:pPr marL="342900" indent="-342900">
              <a:spcBef>
                <a:spcPts val="600"/>
              </a:spcBef>
              <a:spcAft>
                <a:spcPts val="600"/>
              </a:spcAft>
              <a:buFont typeface="Arial" panose="020B0604020202020204" pitchFamily="34" charset="0"/>
              <a:buChar char="•"/>
            </a:pPr>
            <a:r>
              <a:rPr lang="en-US" sz="2000" dirty="0">
                <a:solidFill>
                  <a:schemeClr val="bg1"/>
                </a:solidFill>
                <a:latin typeface="Arial"/>
                <a:cs typeface="Arial"/>
              </a:rPr>
              <a:t>Please be concise and civil in your comments.</a:t>
            </a:r>
          </a:p>
          <a:p>
            <a:pPr marL="342900" indent="-342900">
              <a:spcBef>
                <a:spcPts val="600"/>
              </a:spcBef>
              <a:spcAft>
                <a:spcPts val="600"/>
              </a:spcAft>
              <a:buFont typeface="Arial" panose="020B0604020202020204" pitchFamily="34" charset="0"/>
              <a:buChar char="•"/>
            </a:pPr>
            <a:r>
              <a:rPr lang="en-US" sz="2000" dirty="0">
                <a:solidFill>
                  <a:schemeClr val="bg1"/>
                </a:solidFill>
                <a:latin typeface="Arial"/>
                <a:cs typeface="Arial"/>
              </a:rPr>
              <a:t>We have a hard stop at 5 p.m., so if we're not able to get to your question or comment, you can email it or you can set up a self-scheduled meeting.</a:t>
            </a:r>
          </a:p>
          <a:p>
            <a:pPr marL="342900" indent="-342900">
              <a:spcBef>
                <a:spcPts val="600"/>
              </a:spcBef>
              <a:spcAft>
                <a:spcPts val="600"/>
              </a:spcAft>
              <a:buFont typeface="Arial" panose="020B0604020202020204" pitchFamily="34" charset="0"/>
              <a:buChar char="•"/>
            </a:pPr>
            <a:r>
              <a:rPr lang="en-US" sz="2000" dirty="0">
                <a:solidFill>
                  <a:schemeClr val="bg1"/>
                </a:solidFill>
                <a:latin typeface="Arial"/>
                <a:cs typeface="Arial"/>
              </a:rPr>
              <a:t>If you must leave early, meeting recordings and materials are put on our website within 72 hours.</a:t>
            </a:r>
          </a:p>
        </p:txBody>
      </p:sp>
    </p:spTree>
    <p:extLst>
      <p:ext uri="{BB962C8B-B14F-4D97-AF65-F5344CB8AC3E}">
        <p14:creationId xmlns:p14="http://schemas.microsoft.com/office/powerpoint/2010/main" val="192001268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15FD5196-BC65-D644-9A42-1E9A152E5E4B}"/>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307448A3-A85E-6F58-093D-04666B528565}"/>
              </a:ext>
            </a:extLst>
          </p:cNvPr>
          <p:cNvPicPr>
            <a:picLocks noChangeAspect="1"/>
          </p:cNvPicPr>
          <p:nvPr/>
        </p:nvPicPr>
        <p:blipFill>
          <a:blip r:embed="rId2"/>
          <a:stretch>
            <a:fillRect/>
          </a:stretch>
        </p:blipFill>
        <p:spPr>
          <a:xfrm>
            <a:off x="0" y="0"/>
            <a:ext cx="12192000" cy="6857999"/>
          </a:xfrm>
          <a:prstGeom prst="rect">
            <a:avLst/>
          </a:prstGeom>
        </p:spPr>
      </p:pic>
      <p:sp>
        <p:nvSpPr>
          <p:cNvPr id="9" name="Rectangle 8">
            <a:extLst>
              <a:ext uri="{FF2B5EF4-FFF2-40B4-BE49-F238E27FC236}">
                <a16:creationId xmlns:a16="http://schemas.microsoft.com/office/drawing/2014/main" id="{F9124B32-5E06-7619-BC65-1A4AD3CC8289}"/>
              </a:ext>
            </a:extLst>
          </p:cNvPr>
          <p:cNvSpPr/>
          <p:nvPr/>
        </p:nvSpPr>
        <p:spPr>
          <a:xfrm>
            <a:off x="1155987" y="520824"/>
            <a:ext cx="9880025" cy="5816350"/>
          </a:xfrm>
          <a:prstGeom prst="rect">
            <a:avLst/>
          </a:prstGeom>
          <a:solidFill>
            <a:srgbClr val="E4BB6C"/>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98B3F77-4B5B-74B3-499D-21C5BE0B1E37}"/>
              </a:ext>
            </a:extLst>
          </p:cNvPr>
          <p:cNvSpPr txBox="1"/>
          <p:nvPr/>
        </p:nvSpPr>
        <p:spPr>
          <a:xfrm>
            <a:off x="1614444" y="984934"/>
            <a:ext cx="8967007" cy="461665"/>
          </a:xfrm>
          <a:prstGeom prst="rect">
            <a:avLst/>
          </a:prstGeom>
          <a:noFill/>
        </p:spPr>
        <p:txBody>
          <a:bodyPr wrap="square" lIns="91440" tIns="45720" rIns="91440" bIns="45720" rtlCol="0" anchor="t">
            <a:spAutoFit/>
          </a:bodyPr>
          <a:lstStyle/>
          <a:p>
            <a:r>
              <a:rPr lang="en-US" sz="2400" b="1" dirty="0">
                <a:solidFill>
                  <a:schemeClr val="bg1"/>
                </a:solidFill>
                <a:latin typeface="Arial"/>
                <a:cs typeface="Arial"/>
              </a:rPr>
              <a:t>Changes in Personnel and Phone Hours  </a:t>
            </a:r>
            <a:endParaRPr lang="en-US" sz="2400" b="1"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31155FFE-8640-4565-24CB-298695D5661C}"/>
              </a:ext>
            </a:extLst>
          </p:cNvPr>
          <p:cNvSpPr txBox="1"/>
          <p:nvPr/>
        </p:nvSpPr>
        <p:spPr>
          <a:xfrm>
            <a:off x="1614444" y="1910709"/>
            <a:ext cx="8040025" cy="3170099"/>
          </a:xfrm>
          <a:prstGeom prst="rect">
            <a:avLst/>
          </a:prstGeom>
          <a:noFill/>
        </p:spPr>
        <p:txBody>
          <a:bodyPr wrap="square" lIns="91440" tIns="45720" rIns="91440" bIns="45720" anchor="t">
            <a:spAutoFit/>
          </a:bodyPr>
          <a:lstStyle/>
          <a:p>
            <a:pPr marL="342900" indent="-342900">
              <a:spcBef>
                <a:spcPts val="1200"/>
              </a:spcBef>
              <a:spcAft>
                <a:spcPts val="1200"/>
              </a:spcAft>
              <a:buFont typeface="Arial" panose="020B0604020202020204" pitchFamily="34" charset="0"/>
              <a:buChar char="•"/>
            </a:pPr>
            <a:r>
              <a:rPr lang="en-US" sz="2000" dirty="0">
                <a:solidFill>
                  <a:schemeClr val="bg1"/>
                </a:solidFill>
                <a:latin typeface="Arial"/>
                <a:cs typeface="Arial"/>
              </a:rPr>
              <a:t>OCM is short on staff, with three vacancies. </a:t>
            </a:r>
          </a:p>
          <a:p>
            <a:pPr marL="342900" indent="-342900">
              <a:spcBef>
                <a:spcPts val="1200"/>
              </a:spcBef>
              <a:spcAft>
                <a:spcPts val="1200"/>
              </a:spcAft>
              <a:buFont typeface="Arial" panose="020B0604020202020204" pitchFamily="34" charset="0"/>
              <a:buChar char="•"/>
            </a:pPr>
            <a:r>
              <a:rPr lang="en-US" sz="2000" dirty="0">
                <a:solidFill>
                  <a:schemeClr val="bg1"/>
                </a:solidFill>
                <a:latin typeface="Arial"/>
                <a:cs typeface="Arial"/>
              </a:rPr>
              <a:t>Davina is no longer with OCM.</a:t>
            </a:r>
          </a:p>
          <a:p>
            <a:pPr marL="342900" indent="-342900">
              <a:spcBef>
                <a:spcPts val="1200"/>
              </a:spcBef>
              <a:spcAft>
                <a:spcPts val="1200"/>
              </a:spcAft>
              <a:buFont typeface="Arial" panose="020B0604020202020204" pitchFamily="34" charset="0"/>
              <a:buChar char="•"/>
            </a:pPr>
            <a:r>
              <a:rPr lang="en-US" sz="2000" dirty="0">
                <a:solidFill>
                  <a:schemeClr val="bg1"/>
                </a:solidFill>
                <a:latin typeface="Arial"/>
                <a:cs typeface="Arial"/>
              </a:rPr>
              <a:t>Sgt. Vu is taking over the duties of reviewing the security plan and walk-throughs.</a:t>
            </a:r>
          </a:p>
          <a:p>
            <a:pPr marL="342900" indent="-342900">
              <a:spcBef>
                <a:spcPts val="1200"/>
              </a:spcBef>
              <a:spcAft>
                <a:spcPts val="1200"/>
              </a:spcAft>
              <a:buFont typeface="Arial" panose="020B0604020202020204" pitchFamily="34" charset="0"/>
              <a:buChar char="•"/>
            </a:pPr>
            <a:r>
              <a:rPr lang="en-US" sz="2000" dirty="0">
                <a:solidFill>
                  <a:schemeClr val="bg1"/>
                </a:solidFill>
                <a:latin typeface="Arial"/>
                <a:cs typeface="Arial"/>
              </a:rPr>
              <a:t>New Phone Hours: 8:00 a.m. to 4:00 p.m.</a:t>
            </a:r>
          </a:p>
          <a:p>
            <a:pPr marL="342900" indent="-342900">
              <a:spcBef>
                <a:spcPts val="1200"/>
              </a:spcBef>
              <a:spcAft>
                <a:spcPts val="1200"/>
              </a:spcAft>
              <a:buFont typeface="Arial" panose="020B0604020202020204" pitchFamily="34" charset="0"/>
              <a:buChar char="•"/>
            </a:pPr>
            <a:r>
              <a:rPr lang="en-US" sz="2000" dirty="0">
                <a:solidFill>
                  <a:schemeClr val="bg1"/>
                </a:solidFill>
                <a:latin typeface="Arial"/>
                <a:cs typeface="Arial"/>
              </a:rPr>
              <a:t>Same Email Response Hours: 8:00 a.m. to 5:00 p.m.</a:t>
            </a:r>
          </a:p>
        </p:txBody>
      </p:sp>
    </p:spTree>
    <p:extLst>
      <p:ext uri="{BB962C8B-B14F-4D97-AF65-F5344CB8AC3E}">
        <p14:creationId xmlns:p14="http://schemas.microsoft.com/office/powerpoint/2010/main" val="4046899143"/>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AC6C97-C2F9-4663-4EA0-5D4A532F10C2}"/>
              </a:ext>
            </a:extLst>
          </p:cNvPr>
          <p:cNvPicPr>
            <a:picLocks noChangeAspect="1"/>
          </p:cNvPicPr>
          <p:nvPr/>
        </p:nvPicPr>
        <p:blipFill>
          <a:blip r:embed="rId2"/>
          <a:stretch>
            <a:fillRect/>
          </a:stretch>
        </p:blipFill>
        <p:spPr>
          <a:xfrm>
            <a:off x="0" y="0"/>
            <a:ext cx="12192000" cy="6857999"/>
          </a:xfrm>
          <a:prstGeom prst="rect">
            <a:avLst/>
          </a:prstGeom>
        </p:spPr>
      </p:pic>
      <p:sp>
        <p:nvSpPr>
          <p:cNvPr id="9" name="Rectangle 8">
            <a:extLst>
              <a:ext uri="{FF2B5EF4-FFF2-40B4-BE49-F238E27FC236}">
                <a16:creationId xmlns:a16="http://schemas.microsoft.com/office/drawing/2014/main" id="{F78AD5B7-5B38-5B72-17E5-5B60B4B3B28A}"/>
              </a:ext>
            </a:extLst>
          </p:cNvPr>
          <p:cNvSpPr/>
          <p:nvPr/>
        </p:nvSpPr>
        <p:spPr>
          <a:xfrm>
            <a:off x="1155987" y="520824"/>
            <a:ext cx="9880025" cy="5816350"/>
          </a:xfrm>
          <a:prstGeom prst="rect">
            <a:avLst/>
          </a:prstGeom>
          <a:solidFill>
            <a:srgbClr val="E4BB6C"/>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A9BA094-3E7D-8C1E-E6BE-B5C353F04EFA}"/>
              </a:ext>
            </a:extLst>
          </p:cNvPr>
          <p:cNvSpPr txBox="1"/>
          <p:nvPr/>
        </p:nvSpPr>
        <p:spPr>
          <a:xfrm>
            <a:off x="1614444" y="984934"/>
            <a:ext cx="8955101" cy="461665"/>
          </a:xfrm>
          <a:prstGeom prst="rect">
            <a:avLst/>
          </a:prstGeom>
          <a:noFill/>
        </p:spPr>
        <p:txBody>
          <a:bodyPr wrap="square" lIns="91440" tIns="45720" rIns="91440" bIns="45720" rtlCol="0" anchor="t">
            <a:spAutoFit/>
          </a:bodyPr>
          <a:lstStyle/>
          <a:p>
            <a:r>
              <a:rPr lang="en-US" sz="2400" b="1">
                <a:solidFill>
                  <a:schemeClr val="bg1"/>
                </a:solidFill>
                <a:latin typeface="Arial"/>
                <a:cs typeface="Calibri"/>
              </a:rPr>
              <a:t>Business Operating Permit Numbers </a:t>
            </a:r>
          </a:p>
        </p:txBody>
      </p:sp>
      <p:graphicFrame>
        <p:nvGraphicFramePr>
          <p:cNvPr id="8" name="Table 7">
            <a:extLst>
              <a:ext uri="{FF2B5EF4-FFF2-40B4-BE49-F238E27FC236}">
                <a16:creationId xmlns:a16="http://schemas.microsoft.com/office/drawing/2014/main" id="{71638A68-C3C8-F034-F575-149EB158F279}"/>
              </a:ext>
            </a:extLst>
          </p:cNvPr>
          <p:cNvGraphicFramePr>
            <a:graphicFrameLocks noGrp="1"/>
          </p:cNvGraphicFramePr>
          <p:nvPr>
            <p:extLst>
              <p:ext uri="{D42A27DB-BD31-4B8C-83A1-F6EECF244321}">
                <p14:modId xmlns:p14="http://schemas.microsoft.com/office/powerpoint/2010/main" val="939284312"/>
              </p:ext>
            </p:extLst>
          </p:nvPr>
        </p:nvGraphicFramePr>
        <p:xfrm>
          <a:off x="2767015" y="1616365"/>
          <a:ext cx="6668653" cy="4045528"/>
        </p:xfrm>
        <a:graphic>
          <a:graphicData uri="http://schemas.openxmlformats.org/drawingml/2006/table">
            <a:tbl>
              <a:tblPr/>
              <a:tblGrid>
                <a:gridCol w="3072076">
                  <a:extLst>
                    <a:ext uri="{9D8B030D-6E8A-4147-A177-3AD203B41FA5}">
                      <a16:colId xmlns:a16="http://schemas.microsoft.com/office/drawing/2014/main" val="3383231834"/>
                    </a:ext>
                  </a:extLst>
                </a:gridCol>
                <a:gridCol w="899144">
                  <a:extLst>
                    <a:ext uri="{9D8B030D-6E8A-4147-A177-3AD203B41FA5}">
                      <a16:colId xmlns:a16="http://schemas.microsoft.com/office/drawing/2014/main" val="1471455117"/>
                    </a:ext>
                  </a:extLst>
                </a:gridCol>
                <a:gridCol w="899144">
                  <a:extLst>
                    <a:ext uri="{9D8B030D-6E8A-4147-A177-3AD203B41FA5}">
                      <a16:colId xmlns:a16="http://schemas.microsoft.com/office/drawing/2014/main" val="1183735844"/>
                    </a:ext>
                  </a:extLst>
                </a:gridCol>
                <a:gridCol w="599430">
                  <a:extLst>
                    <a:ext uri="{9D8B030D-6E8A-4147-A177-3AD203B41FA5}">
                      <a16:colId xmlns:a16="http://schemas.microsoft.com/office/drawing/2014/main" val="2417060657"/>
                    </a:ext>
                  </a:extLst>
                </a:gridCol>
                <a:gridCol w="473246">
                  <a:extLst>
                    <a:ext uri="{9D8B030D-6E8A-4147-A177-3AD203B41FA5}">
                      <a16:colId xmlns:a16="http://schemas.microsoft.com/office/drawing/2014/main" val="2669978457"/>
                    </a:ext>
                  </a:extLst>
                </a:gridCol>
                <a:gridCol w="725613">
                  <a:extLst>
                    <a:ext uri="{9D8B030D-6E8A-4147-A177-3AD203B41FA5}">
                      <a16:colId xmlns:a16="http://schemas.microsoft.com/office/drawing/2014/main" val="1487412063"/>
                    </a:ext>
                  </a:extLst>
                </a:gridCol>
              </a:tblGrid>
              <a:tr h="230450">
                <a:tc rowSpan="3">
                  <a:txBody>
                    <a:bodyPr/>
                    <a:lstStyle/>
                    <a:p>
                      <a:pPr algn="ctr" fontAlgn="ctr"/>
                      <a:r>
                        <a:rPr lang="en-US" sz="1100" b="1" i="0" u="none" strike="noStrike">
                          <a:solidFill>
                            <a:srgbClr val="FFFFFF"/>
                          </a:solidFill>
                          <a:effectLst/>
                          <a:highlight>
                            <a:srgbClr val="1B2838"/>
                          </a:highlight>
                          <a:latin typeface="Ebrima" panose="02000000000000000000" pitchFamily="2" charset="0"/>
                        </a:rPr>
                        <a:t>Business Type</a:t>
                      </a:r>
                    </a:p>
                  </a:txBody>
                  <a:tcPr marL="6350" marR="6350" marT="63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B2838"/>
                    </a:solidFill>
                  </a:tcPr>
                </a:tc>
                <a:tc gridSpan="5">
                  <a:txBody>
                    <a:bodyPr/>
                    <a:lstStyle/>
                    <a:p>
                      <a:pPr algn="ctr" fontAlgn="b"/>
                      <a:r>
                        <a:rPr lang="en-US" sz="1100" b="1" i="0" u="none" strike="noStrike" dirty="0">
                          <a:solidFill>
                            <a:srgbClr val="FFFFFF"/>
                          </a:solidFill>
                          <a:effectLst/>
                          <a:highlight>
                            <a:srgbClr val="436725"/>
                          </a:highlight>
                          <a:latin typeface="Ebrima" panose="02000000000000000000" pitchFamily="2" charset="0"/>
                        </a:rPr>
                        <a:t>Citywide Total</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3672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44523074"/>
                  </a:ext>
                </a:extLst>
              </a:tr>
              <a:tr h="214464">
                <a:tc vMerge="1">
                  <a:txBody>
                    <a:bodyPr/>
                    <a:lstStyle/>
                    <a:p>
                      <a:endParaRPr lang="en-US"/>
                    </a:p>
                  </a:txBody>
                  <a:tcPr/>
                </a:tc>
                <a:tc rowSpan="2">
                  <a:txBody>
                    <a:bodyPr/>
                    <a:lstStyle/>
                    <a:p>
                      <a:pPr algn="ctr" fontAlgn="ctr"/>
                      <a:r>
                        <a:rPr lang="en-US" sz="1000" b="1" i="0" u="none" strike="noStrike" dirty="0">
                          <a:solidFill>
                            <a:srgbClr val="000000"/>
                          </a:solidFill>
                          <a:effectLst/>
                          <a:highlight>
                            <a:srgbClr val="E7F2DD"/>
                          </a:highlight>
                          <a:latin typeface="Ebrima" panose="02000000000000000000" pitchFamily="2" charset="0"/>
                        </a:rPr>
                        <a:t>Total</a:t>
                      </a:r>
                    </a:p>
                  </a:txBody>
                  <a:tcPr marL="6350" marR="6350" marT="63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F2DD"/>
                    </a:solidFill>
                  </a:tcPr>
                </a:tc>
                <a:tc rowSpan="2">
                  <a:txBody>
                    <a:bodyPr/>
                    <a:lstStyle/>
                    <a:p>
                      <a:pPr algn="ctr" fontAlgn="ctr"/>
                      <a:r>
                        <a:rPr lang="en-US" sz="1000" b="1" i="0" u="none" strike="noStrike">
                          <a:solidFill>
                            <a:srgbClr val="000000"/>
                          </a:solidFill>
                          <a:effectLst/>
                          <a:highlight>
                            <a:srgbClr val="E7F2DD"/>
                          </a:highlight>
                          <a:latin typeface="Ebrima" panose="02000000000000000000" pitchFamily="2" charset="0"/>
                        </a:rPr>
                        <a:t>Issued</a:t>
                      </a:r>
                    </a:p>
                  </a:txBody>
                  <a:tcPr marL="6350" marR="6350" marT="63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F2DD"/>
                    </a:solidFill>
                  </a:tcPr>
                </a:tc>
                <a:tc rowSpan="2">
                  <a:txBody>
                    <a:bodyPr/>
                    <a:lstStyle/>
                    <a:p>
                      <a:pPr algn="ctr" fontAlgn="ctr"/>
                      <a:r>
                        <a:rPr lang="en-US" sz="1000" b="1" i="0" u="none" strike="noStrike" dirty="0">
                          <a:solidFill>
                            <a:srgbClr val="000000"/>
                          </a:solidFill>
                          <a:effectLst/>
                          <a:highlight>
                            <a:srgbClr val="E7F2DD"/>
                          </a:highlight>
                          <a:latin typeface="Ebrima" panose="02000000000000000000" pitchFamily="2" charset="0"/>
                        </a:rPr>
                        <a:t>Pending</a:t>
                      </a:r>
                    </a:p>
                  </a:txBody>
                  <a:tcPr marL="6350" marR="6350" marT="63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F2DD"/>
                    </a:solidFill>
                  </a:tcPr>
                </a:tc>
                <a:tc gridSpan="2">
                  <a:txBody>
                    <a:bodyPr/>
                    <a:lstStyle/>
                    <a:p>
                      <a:pPr algn="ctr" fontAlgn="b"/>
                      <a:r>
                        <a:rPr lang="en-US" sz="1000" b="1" i="0" u="none" strike="noStrike" dirty="0">
                          <a:solidFill>
                            <a:srgbClr val="000000"/>
                          </a:solidFill>
                          <a:effectLst/>
                          <a:highlight>
                            <a:srgbClr val="E7F2DD"/>
                          </a:highlight>
                          <a:latin typeface="Ebrima" panose="02000000000000000000" pitchFamily="2" charset="0"/>
                        </a:rPr>
                        <a:t>CORE</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F2DD"/>
                    </a:solidFill>
                  </a:tcPr>
                </a:tc>
                <a:tc hMerge="1">
                  <a:txBody>
                    <a:bodyPr/>
                    <a:lstStyle/>
                    <a:p>
                      <a:endParaRPr lang="en-US"/>
                    </a:p>
                  </a:txBody>
                  <a:tcPr/>
                </a:tc>
                <a:extLst>
                  <a:ext uri="{0D108BD9-81ED-4DB2-BD59-A6C34878D82A}">
                    <a16:rowId xmlns:a16="http://schemas.microsoft.com/office/drawing/2014/main" val="2199718144"/>
                  </a:ext>
                </a:extLst>
              </a:tr>
              <a:tr h="37431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1000" b="1" i="0" u="none" strike="noStrike">
                          <a:solidFill>
                            <a:srgbClr val="000000"/>
                          </a:solidFill>
                          <a:effectLst/>
                          <a:highlight>
                            <a:srgbClr val="E7F2DD"/>
                          </a:highlight>
                          <a:latin typeface="Ebrima" panose="02000000000000000000" pitchFamily="2" charset="0"/>
                        </a:rPr>
                        <a:t>Issued</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F2DD"/>
                    </a:solidFill>
                  </a:tcPr>
                </a:tc>
                <a:tc>
                  <a:txBody>
                    <a:bodyPr/>
                    <a:lstStyle/>
                    <a:p>
                      <a:pPr algn="ctr" fontAlgn="b"/>
                      <a:r>
                        <a:rPr lang="en-US" sz="1000" b="1" i="0" u="none" strike="noStrike" dirty="0">
                          <a:solidFill>
                            <a:srgbClr val="000000"/>
                          </a:solidFill>
                          <a:effectLst/>
                          <a:highlight>
                            <a:srgbClr val="E7F2DD"/>
                          </a:highlight>
                          <a:latin typeface="Ebrima" panose="02000000000000000000" pitchFamily="2" charset="0"/>
                        </a:rPr>
                        <a:t>Pending</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F2DD"/>
                    </a:solidFill>
                  </a:tcPr>
                </a:tc>
                <a:extLst>
                  <a:ext uri="{0D108BD9-81ED-4DB2-BD59-A6C34878D82A}">
                    <a16:rowId xmlns:a16="http://schemas.microsoft.com/office/drawing/2014/main" val="1115023948"/>
                  </a:ext>
                </a:extLst>
              </a:tr>
              <a:tr h="230450">
                <a:tc>
                  <a:txBody>
                    <a:bodyPr/>
                    <a:lstStyle/>
                    <a:p>
                      <a:pPr algn="l" fontAlgn="b"/>
                      <a:r>
                        <a:rPr lang="en-US" sz="1100" b="0" i="0" u="none" strike="noStrike" dirty="0">
                          <a:solidFill>
                            <a:srgbClr val="000000"/>
                          </a:solidFill>
                          <a:effectLst/>
                          <a:latin typeface="Ebrima" panose="02000000000000000000" pitchFamily="2" charset="0"/>
                        </a:rPr>
                        <a:t>Cultivation</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Ebrima" panose="02000000000000000000" pitchFamily="2" charset="0"/>
                        </a:rPr>
                        <a:t>117</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Ebrima" panose="02000000000000000000" pitchFamily="2" charset="0"/>
                        </a:rPr>
                        <a:t>103</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Ebrima" panose="02000000000000000000" pitchFamily="2" charset="0"/>
                        </a:rPr>
                        <a:t>14</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Ebrima" panose="02000000000000000000" pitchFamily="2" charset="0"/>
                        </a:rPr>
                        <a:t>7</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Ebrima" panose="02000000000000000000" pitchFamily="2" charset="0"/>
                        </a:rPr>
                        <a:t>0</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206043682"/>
                  </a:ext>
                </a:extLst>
              </a:tr>
              <a:tr h="230450">
                <a:tc>
                  <a:txBody>
                    <a:bodyPr/>
                    <a:lstStyle/>
                    <a:p>
                      <a:pPr algn="l" fontAlgn="b"/>
                      <a:r>
                        <a:rPr lang="en-US" sz="1100" b="0" i="0" u="none" strike="noStrike">
                          <a:solidFill>
                            <a:srgbClr val="000000"/>
                          </a:solidFill>
                          <a:effectLst/>
                          <a:latin typeface="Ebrima" panose="02000000000000000000" pitchFamily="2" charset="0"/>
                        </a:rPr>
                        <a:t>Cultivation-Nursery</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Ebrima" panose="02000000000000000000" pitchFamily="2" charset="0"/>
                        </a:rPr>
                        <a:t>16</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Ebrima" panose="02000000000000000000" pitchFamily="2" charset="0"/>
                        </a:rPr>
                        <a:t>15</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Ebrima" panose="02000000000000000000" pitchFamily="2" charset="0"/>
                        </a:rPr>
                        <a:t>1</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Ebrima" panose="02000000000000000000" pitchFamily="2" charset="0"/>
                        </a:rPr>
                        <a:t>2</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Ebrima" panose="02000000000000000000" pitchFamily="2" charset="0"/>
                        </a:rPr>
                        <a:t>0</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090125669"/>
                  </a:ext>
                </a:extLst>
              </a:tr>
              <a:tr h="230450">
                <a:tc>
                  <a:txBody>
                    <a:bodyPr/>
                    <a:lstStyle/>
                    <a:p>
                      <a:pPr algn="l" fontAlgn="b"/>
                      <a:r>
                        <a:rPr lang="en-US" sz="1100" b="0" i="0" u="none" strike="noStrike" dirty="0">
                          <a:solidFill>
                            <a:srgbClr val="000000"/>
                          </a:solidFill>
                          <a:effectLst/>
                          <a:latin typeface="Ebrima" panose="02000000000000000000" pitchFamily="2" charset="0"/>
                        </a:rPr>
                        <a:t>Delivery Only</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Ebrima" panose="02000000000000000000" pitchFamily="2" charset="0"/>
                        </a:rPr>
                        <a:t>59</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Ebrima" panose="02000000000000000000" pitchFamily="2" charset="0"/>
                        </a:rPr>
                        <a:t>42</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Ebrima" panose="02000000000000000000" pitchFamily="2" charset="0"/>
                        </a:rPr>
                        <a:t>17</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Ebrima" panose="02000000000000000000" pitchFamily="2" charset="0"/>
                        </a:rPr>
                        <a:t>13</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Ebrima" panose="02000000000000000000" pitchFamily="2" charset="0"/>
                        </a:rPr>
                        <a:t>6</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922926416"/>
                  </a:ext>
                </a:extLst>
              </a:tr>
              <a:tr h="230450">
                <a:tc>
                  <a:txBody>
                    <a:bodyPr/>
                    <a:lstStyle/>
                    <a:p>
                      <a:pPr algn="l" fontAlgn="b"/>
                      <a:r>
                        <a:rPr lang="en-US" sz="1100" b="0" i="0" u="none" strike="noStrike">
                          <a:solidFill>
                            <a:srgbClr val="000000"/>
                          </a:solidFill>
                          <a:effectLst/>
                          <a:latin typeface="Ebrima" panose="02000000000000000000" pitchFamily="2" charset="0"/>
                        </a:rPr>
                        <a:t>Distribution</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Ebrima" panose="02000000000000000000" pitchFamily="2" charset="0"/>
                        </a:rPr>
                        <a:t>51</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Ebrima" panose="02000000000000000000" pitchFamily="2" charset="0"/>
                        </a:rPr>
                        <a:t>39</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Ebrima" panose="02000000000000000000" pitchFamily="2" charset="0"/>
                        </a:rPr>
                        <a:t>12</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Ebrima" panose="02000000000000000000" pitchFamily="2" charset="0"/>
                        </a:rPr>
                        <a:t>5</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Ebrima" panose="02000000000000000000" pitchFamily="2" charset="0"/>
                        </a:rPr>
                        <a:t>1</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473677625"/>
                  </a:ext>
                </a:extLst>
              </a:tr>
              <a:tr h="230450">
                <a:tc>
                  <a:txBody>
                    <a:bodyPr/>
                    <a:lstStyle/>
                    <a:p>
                      <a:pPr algn="l" fontAlgn="b"/>
                      <a:r>
                        <a:rPr lang="en-US" sz="1100" b="0" i="0" u="none" strike="noStrike">
                          <a:solidFill>
                            <a:srgbClr val="000000"/>
                          </a:solidFill>
                          <a:effectLst/>
                          <a:latin typeface="Ebrima" panose="02000000000000000000" pitchFamily="2" charset="0"/>
                        </a:rPr>
                        <a:t>Distribution-Transport Only</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Ebrima" panose="02000000000000000000" pitchFamily="2" charset="0"/>
                        </a:rPr>
                        <a:t>1</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Ebrima" panose="02000000000000000000" pitchFamily="2" charset="0"/>
                        </a:rPr>
                        <a:t>1</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Ebrima" panose="02000000000000000000" pitchFamily="2" charset="0"/>
                        </a:rPr>
                        <a:t>0</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Ebrima" panose="02000000000000000000" pitchFamily="2" charset="0"/>
                        </a:rPr>
                        <a:t>0</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Ebrima" panose="02000000000000000000" pitchFamily="2" charset="0"/>
                        </a:rPr>
                        <a:t>0</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200607343"/>
                  </a:ext>
                </a:extLst>
              </a:tr>
              <a:tr h="230450">
                <a:tc>
                  <a:txBody>
                    <a:bodyPr/>
                    <a:lstStyle/>
                    <a:p>
                      <a:pPr algn="l" fontAlgn="b"/>
                      <a:r>
                        <a:rPr lang="en-US" sz="1100" b="0" i="0" u="none" strike="noStrike">
                          <a:solidFill>
                            <a:srgbClr val="000000"/>
                          </a:solidFill>
                          <a:effectLst/>
                          <a:latin typeface="Ebrima" panose="02000000000000000000" pitchFamily="2" charset="0"/>
                        </a:rPr>
                        <a:t>Manufacturing</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Ebrima" panose="02000000000000000000" pitchFamily="2" charset="0"/>
                        </a:rPr>
                        <a:t>28</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Ebrima" panose="02000000000000000000" pitchFamily="2" charset="0"/>
                        </a:rPr>
                        <a:t>20</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Ebrima" panose="02000000000000000000" pitchFamily="2" charset="0"/>
                        </a:rPr>
                        <a:t>8</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Ebrima" panose="02000000000000000000" pitchFamily="2" charset="0"/>
                        </a:rPr>
                        <a:t>3</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Ebrima" panose="02000000000000000000" pitchFamily="2" charset="0"/>
                        </a:rPr>
                        <a:t>2</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17045661"/>
                  </a:ext>
                </a:extLst>
              </a:tr>
              <a:tr h="230450">
                <a:tc>
                  <a:txBody>
                    <a:bodyPr/>
                    <a:lstStyle/>
                    <a:p>
                      <a:pPr algn="l" fontAlgn="b"/>
                      <a:r>
                        <a:rPr lang="en-US" sz="1100" b="0" i="0" u="none" strike="noStrike" dirty="0">
                          <a:solidFill>
                            <a:srgbClr val="000000"/>
                          </a:solidFill>
                          <a:effectLst/>
                          <a:latin typeface="Ebrima" panose="02000000000000000000" pitchFamily="2" charset="0"/>
                        </a:rPr>
                        <a:t>Manufacturing-Shared</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Ebrima" panose="02000000000000000000" pitchFamily="2" charset="0"/>
                        </a:rPr>
                        <a:t>4</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Ebrima" panose="02000000000000000000" pitchFamily="2" charset="0"/>
                        </a:rPr>
                        <a:t>4</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Ebrima" panose="02000000000000000000" pitchFamily="2" charset="0"/>
                        </a:rPr>
                        <a:t>0</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Ebrima" panose="02000000000000000000" pitchFamily="2" charset="0"/>
                        </a:rPr>
                        <a:t>4</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Ebrima" panose="02000000000000000000" pitchFamily="2" charset="0"/>
                        </a:rPr>
                        <a:t>0</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742246457"/>
                  </a:ext>
                </a:extLst>
              </a:tr>
              <a:tr h="230450">
                <a:tc>
                  <a:txBody>
                    <a:bodyPr/>
                    <a:lstStyle/>
                    <a:p>
                      <a:pPr algn="l" fontAlgn="b"/>
                      <a:r>
                        <a:rPr lang="en-US" sz="1100" b="0" i="0" u="none" strike="noStrike">
                          <a:solidFill>
                            <a:srgbClr val="000000"/>
                          </a:solidFill>
                          <a:effectLst/>
                          <a:latin typeface="Ebrima" panose="02000000000000000000" pitchFamily="2" charset="0"/>
                        </a:rPr>
                        <a:t>Manufacturing-Small</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Ebrima" panose="02000000000000000000" pitchFamily="2" charset="0"/>
                        </a:rPr>
                        <a:t>8</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Ebrima" panose="02000000000000000000" pitchFamily="2" charset="0"/>
                        </a:rPr>
                        <a:t>8</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Ebrima" panose="02000000000000000000" pitchFamily="2" charset="0"/>
                        </a:rPr>
                        <a:t>0</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Ebrima" panose="02000000000000000000" pitchFamily="2" charset="0"/>
                        </a:rPr>
                        <a:t>2</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Ebrima" panose="02000000000000000000" pitchFamily="2" charset="0"/>
                        </a:rPr>
                        <a:t>0</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77340167"/>
                  </a:ext>
                </a:extLst>
              </a:tr>
              <a:tr h="230450">
                <a:tc>
                  <a:txBody>
                    <a:bodyPr/>
                    <a:lstStyle/>
                    <a:p>
                      <a:pPr algn="l" fontAlgn="b"/>
                      <a:r>
                        <a:rPr lang="en-US" sz="1100" b="0" i="0" u="none" strike="noStrike">
                          <a:solidFill>
                            <a:srgbClr val="000000"/>
                          </a:solidFill>
                          <a:effectLst/>
                          <a:latin typeface="Ebrima" panose="02000000000000000000" pitchFamily="2" charset="0"/>
                        </a:rPr>
                        <a:t>Microbusiness</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Ebrima" panose="02000000000000000000" pitchFamily="2" charset="0"/>
                        </a:rPr>
                        <a:t>15</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Ebrima" panose="02000000000000000000" pitchFamily="2" charset="0"/>
                        </a:rPr>
                        <a:t>11</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Ebrima" panose="02000000000000000000" pitchFamily="2" charset="0"/>
                        </a:rPr>
                        <a:t>4</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Ebrima" panose="02000000000000000000" pitchFamily="2" charset="0"/>
                        </a:rPr>
                        <a:t>2</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Ebrima" panose="02000000000000000000" pitchFamily="2" charset="0"/>
                        </a:rPr>
                        <a:t>1</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34777614"/>
                  </a:ext>
                </a:extLst>
              </a:tr>
              <a:tr h="230450">
                <a:tc>
                  <a:txBody>
                    <a:bodyPr/>
                    <a:lstStyle/>
                    <a:p>
                      <a:pPr algn="l" fontAlgn="b"/>
                      <a:r>
                        <a:rPr lang="en-US" sz="1100" b="0" i="0" u="none" strike="noStrike">
                          <a:solidFill>
                            <a:srgbClr val="000000"/>
                          </a:solidFill>
                          <a:effectLst/>
                          <a:latin typeface="Ebrima" panose="02000000000000000000" pitchFamily="2" charset="0"/>
                        </a:rPr>
                        <a:t>Microbusiness-Delivery</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Ebrima" panose="02000000000000000000" pitchFamily="2" charset="0"/>
                        </a:rPr>
                        <a:t>2</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Ebrima" panose="02000000000000000000" pitchFamily="2" charset="0"/>
                        </a:rPr>
                        <a:t>0</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Ebrima" panose="02000000000000000000" pitchFamily="2" charset="0"/>
                        </a:rPr>
                        <a:t>2</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Ebrima" panose="02000000000000000000" pitchFamily="2" charset="0"/>
                        </a:rPr>
                        <a:t>0</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Ebrima" panose="02000000000000000000" pitchFamily="2" charset="0"/>
                        </a:rPr>
                        <a:t>1</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170728437"/>
                  </a:ext>
                </a:extLst>
              </a:tr>
              <a:tr h="230450">
                <a:tc>
                  <a:txBody>
                    <a:bodyPr/>
                    <a:lstStyle/>
                    <a:p>
                      <a:pPr algn="l" fontAlgn="b"/>
                      <a:r>
                        <a:rPr lang="en-US" sz="1100" b="0" i="0" u="none" strike="noStrike" dirty="0">
                          <a:solidFill>
                            <a:srgbClr val="000000"/>
                          </a:solidFill>
                          <a:effectLst/>
                          <a:latin typeface="Ebrima" panose="02000000000000000000" pitchFamily="2" charset="0"/>
                        </a:rPr>
                        <a:t>Storefront Dispensary</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Ebrima" panose="02000000000000000000" pitchFamily="2" charset="0"/>
                        </a:rPr>
                        <a:t>31</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Ebrima" panose="02000000000000000000" pitchFamily="2" charset="0"/>
                        </a:rPr>
                        <a:t>28</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Ebrima" panose="02000000000000000000" pitchFamily="2" charset="0"/>
                        </a:rPr>
                        <a:t>3</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Ebrima" panose="02000000000000000000" pitchFamily="2" charset="0"/>
                        </a:rPr>
                        <a:t>4</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Ebrima" panose="02000000000000000000" pitchFamily="2" charset="0"/>
                        </a:rPr>
                        <a:t>1</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95360235"/>
                  </a:ext>
                </a:extLst>
              </a:tr>
              <a:tr h="230450">
                <a:tc>
                  <a:txBody>
                    <a:bodyPr/>
                    <a:lstStyle/>
                    <a:p>
                      <a:pPr algn="l" fontAlgn="b"/>
                      <a:r>
                        <a:rPr lang="en-US" sz="1100" b="0" i="0" u="none" strike="noStrike">
                          <a:solidFill>
                            <a:srgbClr val="000000"/>
                          </a:solidFill>
                          <a:effectLst/>
                          <a:latin typeface="Ebrima" panose="02000000000000000000" pitchFamily="2" charset="0"/>
                        </a:rPr>
                        <a:t>Storefront Dispensary-Delivery</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Ebrima" panose="02000000000000000000" pitchFamily="2" charset="0"/>
                        </a:rPr>
                        <a:t>9</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Ebrima" panose="02000000000000000000" pitchFamily="2" charset="0"/>
                        </a:rPr>
                        <a:t>9</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Ebrima" panose="02000000000000000000" pitchFamily="2" charset="0"/>
                        </a:rPr>
                        <a:t>0</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Ebrima" panose="02000000000000000000" pitchFamily="2" charset="0"/>
                        </a:rPr>
                        <a:t>2</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Ebrima" panose="02000000000000000000" pitchFamily="2" charset="0"/>
                        </a:rPr>
                        <a:t>0</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33616670"/>
                  </a:ext>
                </a:extLst>
              </a:tr>
              <a:tr h="230450">
                <a:tc>
                  <a:txBody>
                    <a:bodyPr/>
                    <a:lstStyle/>
                    <a:p>
                      <a:pPr algn="l" fontAlgn="b"/>
                      <a:r>
                        <a:rPr lang="en-US" sz="1100" b="0" i="0" u="none" strike="noStrike" dirty="0">
                          <a:solidFill>
                            <a:srgbClr val="000000"/>
                          </a:solidFill>
                          <a:effectLst/>
                          <a:latin typeface="Ebrima" panose="02000000000000000000" pitchFamily="2" charset="0"/>
                        </a:rPr>
                        <a:t>Testing Lab</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Ebrima" panose="02000000000000000000" pitchFamily="2" charset="0"/>
                        </a:rPr>
                        <a:t>4</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Ebrima" panose="02000000000000000000" pitchFamily="2" charset="0"/>
                        </a:rPr>
                        <a:t>3</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Ebrima" panose="02000000000000000000" pitchFamily="2" charset="0"/>
                        </a:rPr>
                        <a:t>1</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Ebrima" panose="02000000000000000000" pitchFamily="2" charset="0"/>
                        </a:rPr>
                        <a:t>0</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Ebrima" panose="02000000000000000000" pitchFamily="2" charset="0"/>
                        </a:rPr>
                        <a:t>1</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51446489"/>
                  </a:ext>
                </a:extLst>
              </a:tr>
              <a:tr h="230450">
                <a:tc>
                  <a:txBody>
                    <a:bodyPr/>
                    <a:lstStyle/>
                    <a:p>
                      <a:pPr algn="ctr" fontAlgn="b"/>
                      <a:r>
                        <a:rPr lang="en-US" sz="1100" b="1" i="0" u="none" strike="noStrike">
                          <a:solidFill>
                            <a:srgbClr val="000000"/>
                          </a:solidFill>
                          <a:effectLst/>
                          <a:highlight>
                            <a:srgbClr val="E7F2DD"/>
                          </a:highlight>
                          <a:latin typeface="Ebrima" panose="02000000000000000000" pitchFamily="2" charset="0"/>
                        </a:rPr>
                        <a:t>Totals:</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F2DD"/>
                    </a:solidFill>
                  </a:tcPr>
                </a:tc>
                <a:tc>
                  <a:txBody>
                    <a:bodyPr/>
                    <a:lstStyle/>
                    <a:p>
                      <a:pPr algn="ctr" fontAlgn="b"/>
                      <a:r>
                        <a:rPr lang="en-US" sz="1000" b="1" i="0" u="none" strike="noStrike">
                          <a:solidFill>
                            <a:srgbClr val="000000"/>
                          </a:solidFill>
                          <a:effectLst/>
                          <a:highlight>
                            <a:srgbClr val="E7F2DD"/>
                          </a:highlight>
                          <a:latin typeface="Ebrima" panose="02000000000000000000" pitchFamily="2" charset="0"/>
                        </a:rPr>
                        <a:t>345</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F2DD"/>
                    </a:solidFill>
                  </a:tcPr>
                </a:tc>
                <a:tc>
                  <a:txBody>
                    <a:bodyPr/>
                    <a:lstStyle/>
                    <a:p>
                      <a:pPr algn="ctr" fontAlgn="b"/>
                      <a:r>
                        <a:rPr lang="en-US" sz="1000" b="1" i="0" u="none" strike="noStrike">
                          <a:solidFill>
                            <a:srgbClr val="000000"/>
                          </a:solidFill>
                          <a:effectLst/>
                          <a:highlight>
                            <a:srgbClr val="E7F2DD"/>
                          </a:highlight>
                          <a:latin typeface="Ebrima" panose="02000000000000000000" pitchFamily="2" charset="0"/>
                        </a:rPr>
                        <a:t>283</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F2DD"/>
                    </a:solidFill>
                  </a:tcPr>
                </a:tc>
                <a:tc>
                  <a:txBody>
                    <a:bodyPr/>
                    <a:lstStyle/>
                    <a:p>
                      <a:pPr algn="ctr" fontAlgn="b"/>
                      <a:r>
                        <a:rPr lang="en-US" sz="1000" b="1" i="0" u="none" strike="noStrike">
                          <a:solidFill>
                            <a:srgbClr val="000000"/>
                          </a:solidFill>
                          <a:effectLst/>
                          <a:highlight>
                            <a:srgbClr val="E7F2DD"/>
                          </a:highlight>
                          <a:latin typeface="Ebrima" panose="02000000000000000000" pitchFamily="2" charset="0"/>
                        </a:rPr>
                        <a:t>62</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F2DD"/>
                    </a:solidFill>
                  </a:tcPr>
                </a:tc>
                <a:tc>
                  <a:txBody>
                    <a:bodyPr/>
                    <a:lstStyle/>
                    <a:p>
                      <a:pPr algn="ctr" fontAlgn="b"/>
                      <a:r>
                        <a:rPr lang="en-US" sz="1000" b="1" i="0" u="none" strike="noStrike">
                          <a:solidFill>
                            <a:srgbClr val="000000"/>
                          </a:solidFill>
                          <a:effectLst/>
                          <a:highlight>
                            <a:srgbClr val="E7F2DD"/>
                          </a:highlight>
                          <a:latin typeface="Ebrima" panose="02000000000000000000" pitchFamily="2" charset="0"/>
                        </a:rPr>
                        <a:t>44</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F2DD"/>
                    </a:solidFill>
                  </a:tcPr>
                </a:tc>
                <a:tc>
                  <a:txBody>
                    <a:bodyPr/>
                    <a:lstStyle/>
                    <a:p>
                      <a:pPr algn="ctr" fontAlgn="b"/>
                      <a:r>
                        <a:rPr lang="en-US" sz="1000" b="1" i="0" u="none" strike="noStrike" dirty="0">
                          <a:solidFill>
                            <a:srgbClr val="000000"/>
                          </a:solidFill>
                          <a:effectLst/>
                          <a:highlight>
                            <a:srgbClr val="E7F2DD"/>
                          </a:highlight>
                          <a:latin typeface="Ebrima" panose="02000000000000000000" pitchFamily="2" charset="0"/>
                        </a:rPr>
                        <a:t>13</a:t>
                      </a:r>
                    </a:p>
                  </a:txBody>
                  <a:tcPr marL="6350" marR="6350" marT="63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F2DD"/>
                    </a:solidFill>
                  </a:tcPr>
                </a:tc>
                <a:extLst>
                  <a:ext uri="{0D108BD9-81ED-4DB2-BD59-A6C34878D82A}">
                    <a16:rowId xmlns:a16="http://schemas.microsoft.com/office/drawing/2014/main" val="2226401671"/>
                  </a:ext>
                </a:extLst>
              </a:tr>
            </a:tbl>
          </a:graphicData>
        </a:graphic>
      </p:graphicFrame>
    </p:spTree>
    <p:extLst>
      <p:ext uri="{BB962C8B-B14F-4D97-AF65-F5344CB8AC3E}">
        <p14:creationId xmlns:p14="http://schemas.microsoft.com/office/powerpoint/2010/main" val="3999499510"/>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15FD5196-BC65-D644-9A42-1E9A152E5E4B}"/>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307448A3-A85E-6F58-093D-04666B528565}"/>
              </a:ext>
            </a:extLst>
          </p:cNvPr>
          <p:cNvPicPr>
            <a:picLocks noChangeAspect="1"/>
          </p:cNvPicPr>
          <p:nvPr/>
        </p:nvPicPr>
        <p:blipFill>
          <a:blip r:embed="rId2"/>
          <a:stretch>
            <a:fillRect/>
          </a:stretch>
        </p:blipFill>
        <p:spPr>
          <a:xfrm>
            <a:off x="0" y="0"/>
            <a:ext cx="12192000" cy="6857999"/>
          </a:xfrm>
          <a:prstGeom prst="rect">
            <a:avLst/>
          </a:prstGeom>
        </p:spPr>
      </p:pic>
      <p:sp>
        <p:nvSpPr>
          <p:cNvPr id="9" name="Rectangle 8">
            <a:extLst>
              <a:ext uri="{FF2B5EF4-FFF2-40B4-BE49-F238E27FC236}">
                <a16:creationId xmlns:a16="http://schemas.microsoft.com/office/drawing/2014/main" id="{F9124B32-5E06-7619-BC65-1A4AD3CC8289}"/>
              </a:ext>
            </a:extLst>
          </p:cNvPr>
          <p:cNvSpPr/>
          <p:nvPr/>
        </p:nvSpPr>
        <p:spPr>
          <a:xfrm>
            <a:off x="1155987" y="520824"/>
            <a:ext cx="9880025" cy="5816350"/>
          </a:xfrm>
          <a:prstGeom prst="rect">
            <a:avLst/>
          </a:prstGeom>
          <a:solidFill>
            <a:srgbClr val="E4BB6C"/>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98B3F77-4B5B-74B3-499D-21C5BE0B1E37}"/>
              </a:ext>
            </a:extLst>
          </p:cNvPr>
          <p:cNvSpPr txBox="1"/>
          <p:nvPr/>
        </p:nvSpPr>
        <p:spPr>
          <a:xfrm>
            <a:off x="1614444" y="913645"/>
            <a:ext cx="8967007" cy="461665"/>
          </a:xfrm>
          <a:prstGeom prst="rect">
            <a:avLst/>
          </a:prstGeom>
          <a:noFill/>
        </p:spPr>
        <p:txBody>
          <a:bodyPr wrap="square" lIns="91440" tIns="45720" rIns="91440" bIns="45720" rtlCol="0" anchor="t">
            <a:spAutoFit/>
          </a:bodyPr>
          <a:lstStyle/>
          <a:p>
            <a:r>
              <a:rPr lang="en-US" sz="2400" b="1" dirty="0">
                <a:solidFill>
                  <a:schemeClr val="bg1"/>
                </a:solidFill>
                <a:latin typeface="Arial"/>
                <a:cs typeface="Arial"/>
              </a:rPr>
              <a:t>New Labor Peace Agreement Requirement </a:t>
            </a:r>
            <a:endParaRPr lang="en-US" sz="2400" b="1"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31155FFE-8640-4565-24CB-298695D5661C}"/>
              </a:ext>
            </a:extLst>
          </p:cNvPr>
          <p:cNvSpPr txBox="1"/>
          <p:nvPr/>
        </p:nvSpPr>
        <p:spPr>
          <a:xfrm>
            <a:off x="1614444" y="1768131"/>
            <a:ext cx="9188885" cy="2862322"/>
          </a:xfrm>
          <a:prstGeom prst="rect">
            <a:avLst/>
          </a:prstGeom>
          <a:noFill/>
        </p:spPr>
        <p:txBody>
          <a:bodyPr wrap="square" lIns="91440" tIns="45720" rIns="91440" bIns="45720" anchor="t">
            <a:spAutoFit/>
          </a:bodyPr>
          <a:lstStyle/>
          <a:p>
            <a:pPr marL="342900" indent="-342900">
              <a:spcBef>
                <a:spcPts val="800"/>
              </a:spcBef>
              <a:spcAft>
                <a:spcPts val="800"/>
              </a:spcAft>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The new LPA requirements changed from 20 employees to 10 employees.</a:t>
            </a:r>
          </a:p>
          <a:p>
            <a:pPr marL="342900" indent="-342900">
              <a:spcBef>
                <a:spcPts val="800"/>
              </a:spcBef>
              <a:spcAft>
                <a:spcPts val="800"/>
              </a:spcAft>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The applicant needs to update their LPAs when they renew their state license.</a:t>
            </a:r>
          </a:p>
          <a:p>
            <a:pPr marL="342900" indent="-342900">
              <a:spcBef>
                <a:spcPts val="800"/>
              </a:spcBef>
              <a:spcAft>
                <a:spcPts val="800"/>
              </a:spcAft>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If the applicant renews their state license before their BOP renewal, OCM will take the new LPA if they renew their state license. After the BOP renewal, OCM will accept the old LPA.</a:t>
            </a:r>
          </a:p>
          <a:p>
            <a:pPr marL="342900" indent="-342900">
              <a:spcBef>
                <a:spcPts val="800"/>
              </a:spcBef>
              <a:spcAft>
                <a:spcPts val="800"/>
              </a:spcAft>
              <a:buFont typeface="Arial" panose="020B0604020202020204" pitchFamily="34" charset="0"/>
              <a:buChar char="•"/>
            </a:pPr>
            <a:endParaRPr lang="en-US" sz="2000" dirty="0">
              <a:solidFill>
                <a:schemeClr val="bg1"/>
              </a:solidFill>
              <a:latin typeface="Arial"/>
              <a:cs typeface="Arial"/>
            </a:endParaRPr>
          </a:p>
        </p:txBody>
      </p:sp>
    </p:spTree>
    <p:extLst>
      <p:ext uri="{BB962C8B-B14F-4D97-AF65-F5344CB8AC3E}">
        <p14:creationId xmlns:p14="http://schemas.microsoft.com/office/powerpoint/2010/main" val="105642290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15FD5196-BC65-D644-9A42-1E9A152E5E4B}"/>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307448A3-A85E-6F58-093D-04666B528565}"/>
              </a:ext>
            </a:extLst>
          </p:cNvPr>
          <p:cNvPicPr>
            <a:picLocks noChangeAspect="1"/>
          </p:cNvPicPr>
          <p:nvPr/>
        </p:nvPicPr>
        <p:blipFill>
          <a:blip r:embed="rId2"/>
          <a:stretch>
            <a:fillRect/>
          </a:stretch>
        </p:blipFill>
        <p:spPr>
          <a:xfrm>
            <a:off x="0" y="0"/>
            <a:ext cx="12192000" cy="6857999"/>
          </a:xfrm>
          <a:prstGeom prst="rect">
            <a:avLst/>
          </a:prstGeom>
        </p:spPr>
      </p:pic>
      <p:sp>
        <p:nvSpPr>
          <p:cNvPr id="9" name="Rectangle 8">
            <a:extLst>
              <a:ext uri="{FF2B5EF4-FFF2-40B4-BE49-F238E27FC236}">
                <a16:creationId xmlns:a16="http://schemas.microsoft.com/office/drawing/2014/main" id="{F9124B32-5E06-7619-BC65-1A4AD3CC8289}"/>
              </a:ext>
            </a:extLst>
          </p:cNvPr>
          <p:cNvSpPr/>
          <p:nvPr/>
        </p:nvSpPr>
        <p:spPr>
          <a:xfrm>
            <a:off x="1155987" y="520824"/>
            <a:ext cx="9880025" cy="5816350"/>
          </a:xfrm>
          <a:prstGeom prst="rect">
            <a:avLst/>
          </a:prstGeom>
          <a:solidFill>
            <a:srgbClr val="E4BB6C"/>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98B3F77-4B5B-74B3-499D-21C5BE0B1E37}"/>
              </a:ext>
            </a:extLst>
          </p:cNvPr>
          <p:cNvSpPr txBox="1"/>
          <p:nvPr/>
        </p:nvSpPr>
        <p:spPr>
          <a:xfrm>
            <a:off x="1614444" y="785642"/>
            <a:ext cx="8967007" cy="461665"/>
          </a:xfrm>
          <a:prstGeom prst="rect">
            <a:avLst/>
          </a:prstGeom>
          <a:noFill/>
        </p:spPr>
        <p:txBody>
          <a:bodyPr wrap="square" lIns="91440" tIns="45720" rIns="91440" bIns="45720" rtlCol="0" anchor="t">
            <a:spAutoFit/>
          </a:bodyPr>
          <a:lstStyle/>
          <a:p>
            <a:r>
              <a:rPr lang="en-US" sz="2400" b="1">
                <a:solidFill>
                  <a:schemeClr val="bg1"/>
                </a:solidFill>
                <a:latin typeface="Arial"/>
                <a:cs typeface="Arial"/>
              </a:rPr>
              <a:t>BOP Renewal Timelines</a:t>
            </a:r>
            <a:endParaRPr lang="en-US" sz="2400" b="1">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31155FFE-8640-4565-24CB-298695D5661C}"/>
              </a:ext>
            </a:extLst>
          </p:cNvPr>
          <p:cNvSpPr txBox="1"/>
          <p:nvPr/>
        </p:nvSpPr>
        <p:spPr>
          <a:xfrm>
            <a:off x="1614444" y="1512125"/>
            <a:ext cx="9084238" cy="4955203"/>
          </a:xfrm>
          <a:prstGeom prst="rect">
            <a:avLst/>
          </a:prstGeom>
          <a:noFill/>
        </p:spPr>
        <p:txBody>
          <a:bodyPr wrap="square" lIns="91440" tIns="45720" rIns="91440" bIns="45720" anchor="t">
            <a:spAutoFit/>
          </a:bodyPr>
          <a:lstStyle/>
          <a:p>
            <a:pPr marL="342900" indent="-342900">
              <a:spcBef>
                <a:spcPts val="800"/>
              </a:spcBef>
              <a:spcAft>
                <a:spcPts val="800"/>
              </a:spcAft>
              <a:buFont typeface="Arial" panose="020B0604020202020204" pitchFamily="34" charset="0"/>
              <a:buChar char="•"/>
            </a:pPr>
            <a:r>
              <a:rPr lang="en-US" dirty="0">
                <a:solidFill>
                  <a:schemeClr val="bg1"/>
                </a:solidFill>
                <a:latin typeface="Arial"/>
                <a:cs typeface="Arial"/>
              </a:rPr>
              <a:t>Renewal reminders sent to email addresses in Accela 90-, 60-, 30-, 7- and 1-day before BOP expiration</a:t>
            </a:r>
          </a:p>
          <a:p>
            <a:pPr marL="342900" indent="-342900">
              <a:spcBef>
                <a:spcPts val="800"/>
              </a:spcBef>
              <a:spcAft>
                <a:spcPts val="800"/>
              </a:spcAft>
              <a:buFont typeface="Arial" panose="020B0604020202020204" pitchFamily="34" charset="0"/>
              <a:buChar char="•"/>
            </a:pPr>
            <a:r>
              <a:rPr lang="en-US" dirty="0">
                <a:solidFill>
                  <a:schemeClr val="bg1"/>
                </a:solidFill>
                <a:latin typeface="Arial"/>
                <a:cs typeface="Arial"/>
              </a:rPr>
              <a:t>Renewal application, renewal fee and all required renewal documentation </a:t>
            </a:r>
            <a:r>
              <a:rPr lang="en-US" b="1" dirty="0">
                <a:solidFill>
                  <a:schemeClr val="bg1"/>
                </a:solidFill>
                <a:latin typeface="Arial"/>
                <a:cs typeface="Arial"/>
              </a:rPr>
              <a:t>due 30 days prior to expiration</a:t>
            </a:r>
            <a:r>
              <a:rPr lang="en-US" dirty="0">
                <a:solidFill>
                  <a:schemeClr val="bg1"/>
                </a:solidFill>
                <a:latin typeface="Arial"/>
                <a:cs typeface="Arial"/>
              </a:rPr>
              <a:t> (SCC 5.150.230(E))</a:t>
            </a:r>
          </a:p>
          <a:p>
            <a:pPr marL="342900" indent="-342900">
              <a:spcBef>
                <a:spcPts val="800"/>
              </a:spcBef>
              <a:spcAft>
                <a:spcPts val="800"/>
              </a:spcAft>
              <a:buFont typeface="Arial" panose="020B0604020202020204" pitchFamily="34" charset="0"/>
              <a:buChar char="•"/>
            </a:pPr>
            <a:r>
              <a:rPr lang="en-US" dirty="0">
                <a:solidFill>
                  <a:schemeClr val="bg1"/>
                </a:solidFill>
                <a:latin typeface="Arial"/>
                <a:cs typeface="Arial"/>
              </a:rPr>
              <a:t>BOP expires and business MUST cease operation on expiration date listed on face of BOP, unless late fee is paid to provide an extension</a:t>
            </a:r>
          </a:p>
          <a:p>
            <a:pPr marL="342900" indent="-342900">
              <a:spcBef>
                <a:spcPts val="800"/>
              </a:spcBef>
              <a:spcAft>
                <a:spcPts val="800"/>
              </a:spcAft>
              <a:buFont typeface="Arial" panose="020B0604020202020204" pitchFamily="34" charset="0"/>
              <a:buChar char="•"/>
            </a:pPr>
            <a:r>
              <a:rPr lang="en-US" dirty="0">
                <a:solidFill>
                  <a:schemeClr val="bg1"/>
                </a:solidFill>
                <a:latin typeface="Arial"/>
                <a:cs typeface="Arial"/>
              </a:rPr>
              <a:t>If late fee is paid, applicant has 30 days from expiration to provide ALL complete, correct, and current documentation needed to approve renewal</a:t>
            </a:r>
          </a:p>
          <a:p>
            <a:pPr marL="342900" indent="-342900">
              <a:spcBef>
                <a:spcPts val="800"/>
              </a:spcBef>
              <a:spcAft>
                <a:spcPts val="800"/>
              </a:spcAft>
              <a:buFont typeface="Arial" panose="020B0604020202020204" pitchFamily="34" charset="0"/>
              <a:buChar char="•"/>
            </a:pPr>
            <a:r>
              <a:rPr lang="en-US" dirty="0">
                <a:solidFill>
                  <a:schemeClr val="bg1"/>
                </a:solidFill>
                <a:latin typeface="Arial"/>
                <a:cs typeface="Arial"/>
              </a:rPr>
              <a:t>During late fee extension period, failure to respond to OCM document requests within 24 hours will result in a referral to Code Enforcement</a:t>
            </a:r>
          </a:p>
          <a:p>
            <a:pPr marL="342900" indent="-342900">
              <a:spcBef>
                <a:spcPts val="800"/>
              </a:spcBef>
              <a:spcAft>
                <a:spcPts val="800"/>
              </a:spcAft>
              <a:buFont typeface="Arial" panose="020B0604020202020204" pitchFamily="34" charset="0"/>
              <a:buChar char="•"/>
            </a:pPr>
            <a:r>
              <a:rPr lang="en-US" dirty="0">
                <a:solidFill>
                  <a:schemeClr val="bg1"/>
                </a:solidFill>
                <a:latin typeface="Arial"/>
                <a:cs typeface="Arial"/>
              </a:rPr>
              <a:t>If renewal cannot be approved with file documentation at the end of 30-day extension, permit renewal will be denied</a:t>
            </a:r>
          </a:p>
          <a:p>
            <a:pPr marL="342900" indent="-342900">
              <a:spcBef>
                <a:spcPts val="800"/>
              </a:spcBef>
              <a:spcAft>
                <a:spcPts val="800"/>
              </a:spcAft>
              <a:buFont typeface="Arial" panose="020B0604020202020204" pitchFamily="34" charset="0"/>
              <a:buChar char="•"/>
            </a:pPr>
            <a:endParaRPr lang="en-US" sz="2000" dirty="0">
              <a:solidFill>
                <a:schemeClr val="bg1"/>
              </a:solidFill>
              <a:latin typeface="Arial"/>
              <a:cs typeface="Arial"/>
            </a:endParaRPr>
          </a:p>
        </p:txBody>
      </p:sp>
    </p:spTree>
    <p:extLst>
      <p:ext uri="{BB962C8B-B14F-4D97-AF65-F5344CB8AC3E}">
        <p14:creationId xmlns:p14="http://schemas.microsoft.com/office/powerpoint/2010/main" val="803215052"/>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15FD5196-BC65-D644-9A42-1E9A152E5E4B}"/>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307448A3-A85E-6F58-093D-04666B528565}"/>
              </a:ext>
            </a:extLst>
          </p:cNvPr>
          <p:cNvPicPr>
            <a:picLocks noChangeAspect="1"/>
          </p:cNvPicPr>
          <p:nvPr/>
        </p:nvPicPr>
        <p:blipFill>
          <a:blip r:embed="rId2"/>
          <a:stretch>
            <a:fillRect/>
          </a:stretch>
        </p:blipFill>
        <p:spPr>
          <a:xfrm>
            <a:off x="0" y="0"/>
            <a:ext cx="12192000" cy="6857999"/>
          </a:xfrm>
          <a:prstGeom prst="rect">
            <a:avLst/>
          </a:prstGeom>
        </p:spPr>
      </p:pic>
      <p:sp>
        <p:nvSpPr>
          <p:cNvPr id="9" name="Rectangle 8">
            <a:extLst>
              <a:ext uri="{FF2B5EF4-FFF2-40B4-BE49-F238E27FC236}">
                <a16:creationId xmlns:a16="http://schemas.microsoft.com/office/drawing/2014/main" id="{F9124B32-5E06-7619-BC65-1A4AD3CC8289}"/>
              </a:ext>
            </a:extLst>
          </p:cNvPr>
          <p:cNvSpPr/>
          <p:nvPr/>
        </p:nvSpPr>
        <p:spPr>
          <a:xfrm>
            <a:off x="1155987" y="520824"/>
            <a:ext cx="9880025" cy="5816350"/>
          </a:xfrm>
          <a:prstGeom prst="rect">
            <a:avLst/>
          </a:prstGeom>
          <a:solidFill>
            <a:srgbClr val="E4BB6C"/>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98B3F77-4B5B-74B3-499D-21C5BE0B1E37}"/>
              </a:ext>
            </a:extLst>
          </p:cNvPr>
          <p:cNvSpPr txBox="1"/>
          <p:nvPr/>
        </p:nvSpPr>
        <p:spPr>
          <a:xfrm>
            <a:off x="1614444" y="785642"/>
            <a:ext cx="8967007" cy="461665"/>
          </a:xfrm>
          <a:prstGeom prst="rect">
            <a:avLst/>
          </a:prstGeom>
          <a:noFill/>
        </p:spPr>
        <p:txBody>
          <a:bodyPr wrap="square" lIns="91440" tIns="45720" rIns="91440" bIns="45720" rtlCol="0" anchor="t">
            <a:spAutoFit/>
          </a:bodyPr>
          <a:lstStyle/>
          <a:p>
            <a:r>
              <a:rPr lang="en-US" sz="2400" b="1" dirty="0">
                <a:solidFill>
                  <a:schemeClr val="bg1"/>
                </a:solidFill>
                <a:latin typeface="Arial"/>
                <a:cs typeface="Arial"/>
              </a:rPr>
              <a:t>Contact Authorization Policy</a:t>
            </a:r>
            <a:endParaRPr lang="en-US" sz="2400" b="1"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03EBBF6-6ABF-CBB6-8A79-C1AF921189F9}"/>
              </a:ext>
            </a:extLst>
          </p:cNvPr>
          <p:cNvSpPr txBox="1"/>
          <p:nvPr/>
        </p:nvSpPr>
        <p:spPr>
          <a:xfrm>
            <a:off x="1614444" y="2094016"/>
            <a:ext cx="4823301" cy="2554545"/>
          </a:xfrm>
          <a:prstGeom prst="rect">
            <a:avLst/>
          </a:prstGeom>
          <a:noFill/>
        </p:spPr>
        <p:txBody>
          <a:bodyPr wrap="square" lIns="91440" tIns="45720" rIns="91440" bIns="45720" anchor="t">
            <a:spAutoFit/>
          </a:bodyPr>
          <a:lstStyle/>
          <a:p>
            <a:pPr marL="342900" indent="-342900">
              <a:spcBef>
                <a:spcPts val="800"/>
              </a:spcBef>
              <a:spcAft>
                <a:spcPts val="800"/>
              </a:spcAft>
              <a:buFont typeface="Arial" panose="020B0604020202020204" pitchFamily="34" charset="0"/>
              <a:buChar char="•"/>
            </a:pPr>
            <a:r>
              <a:rPr lang="en-US" sz="2000" dirty="0">
                <a:solidFill>
                  <a:schemeClr val="bg1"/>
                </a:solidFill>
                <a:latin typeface="Arial"/>
                <a:cs typeface="Arial"/>
              </a:rPr>
              <a:t>An owner listed on the application and/or permit must fill out and sign the OCM Contact Authorization form located on our website and submit a copy of the form, and a copy of valid photo identification (e.g. drivers license or State issued identification) to </a:t>
            </a:r>
            <a:r>
              <a:rPr lang="en-US" sz="2000" dirty="0">
                <a:solidFill>
                  <a:schemeClr val="bg1"/>
                </a:solidFill>
                <a:latin typeface="Arial"/>
                <a:cs typeface="Arial"/>
                <a:hlinkClick r:id="rId3"/>
              </a:rPr>
              <a:t>cannabis@cityofsacramento.org</a:t>
            </a:r>
            <a:r>
              <a:rPr lang="en-US" sz="2000" dirty="0">
                <a:solidFill>
                  <a:schemeClr val="bg1"/>
                </a:solidFill>
                <a:latin typeface="Arial"/>
                <a:cs typeface="Arial"/>
              </a:rPr>
              <a:t>. </a:t>
            </a:r>
          </a:p>
        </p:txBody>
      </p:sp>
      <p:pic>
        <p:nvPicPr>
          <p:cNvPr id="3" name="Picture 2" descr="A form with a blue and white background&#10;&#10;Description automatically generated with medium confidence">
            <a:extLst>
              <a:ext uri="{FF2B5EF4-FFF2-40B4-BE49-F238E27FC236}">
                <a16:creationId xmlns:a16="http://schemas.microsoft.com/office/drawing/2014/main" id="{2BED4B95-8014-1391-8544-6101742794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1856" y="1342917"/>
            <a:ext cx="3645087" cy="4172164"/>
          </a:xfrm>
          <a:prstGeom prst="rect">
            <a:avLst/>
          </a:prstGeom>
        </p:spPr>
      </p:pic>
    </p:spTree>
    <p:extLst>
      <p:ext uri="{BB962C8B-B14F-4D97-AF65-F5344CB8AC3E}">
        <p14:creationId xmlns:p14="http://schemas.microsoft.com/office/powerpoint/2010/main" val="130402480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15FD5196-BC65-D644-9A42-1E9A152E5E4B}"/>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307448A3-A85E-6F58-093D-04666B528565}"/>
              </a:ext>
            </a:extLst>
          </p:cNvPr>
          <p:cNvPicPr>
            <a:picLocks noChangeAspect="1"/>
          </p:cNvPicPr>
          <p:nvPr/>
        </p:nvPicPr>
        <p:blipFill>
          <a:blip r:embed="rId2"/>
          <a:stretch>
            <a:fillRect/>
          </a:stretch>
        </p:blipFill>
        <p:spPr>
          <a:xfrm>
            <a:off x="0" y="0"/>
            <a:ext cx="12192000" cy="6857999"/>
          </a:xfrm>
          <a:prstGeom prst="rect">
            <a:avLst/>
          </a:prstGeom>
        </p:spPr>
      </p:pic>
      <p:sp>
        <p:nvSpPr>
          <p:cNvPr id="9" name="Rectangle 8">
            <a:extLst>
              <a:ext uri="{FF2B5EF4-FFF2-40B4-BE49-F238E27FC236}">
                <a16:creationId xmlns:a16="http://schemas.microsoft.com/office/drawing/2014/main" id="{F9124B32-5E06-7619-BC65-1A4AD3CC8289}"/>
              </a:ext>
            </a:extLst>
          </p:cNvPr>
          <p:cNvSpPr/>
          <p:nvPr/>
        </p:nvSpPr>
        <p:spPr>
          <a:xfrm>
            <a:off x="1155987" y="520824"/>
            <a:ext cx="9880025" cy="5816350"/>
          </a:xfrm>
          <a:prstGeom prst="rect">
            <a:avLst/>
          </a:prstGeom>
          <a:solidFill>
            <a:srgbClr val="E4BB6C"/>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98B3F77-4B5B-74B3-499D-21C5BE0B1E37}"/>
              </a:ext>
            </a:extLst>
          </p:cNvPr>
          <p:cNvSpPr txBox="1"/>
          <p:nvPr/>
        </p:nvSpPr>
        <p:spPr>
          <a:xfrm>
            <a:off x="1614444" y="984934"/>
            <a:ext cx="8967007" cy="461665"/>
          </a:xfrm>
          <a:prstGeom prst="rect">
            <a:avLst/>
          </a:prstGeom>
          <a:noFill/>
        </p:spPr>
        <p:txBody>
          <a:bodyPr wrap="square" lIns="91440" tIns="45720" rIns="91440" bIns="45720" rtlCol="0" anchor="t">
            <a:spAutoFit/>
          </a:bodyPr>
          <a:lstStyle/>
          <a:p>
            <a:r>
              <a:rPr lang="en-US" sz="2400" b="1" dirty="0">
                <a:solidFill>
                  <a:schemeClr val="bg1"/>
                </a:solidFill>
                <a:latin typeface="Arial"/>
                <a:cs typeface="Arial"/>
              </a:rPr>
              <a:t>Recruitment for DCC Cannabis Advisory Committee (CAC) </a:t>
            </a:r>
            <a:endParaRPr lang="en-US" sz="2400" b="1" dirty="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D571CE4A-AC4C-97AC-194E-29955657FC8A}"/>
              </a:ext>
            </a:extLst>
          </p:cNvPr>
          <p:cNvSpPr txBox="1"/>
          <p:nvPr/>
        </p:nvSpPr>
        <p:spPr>
          <a:xfrm>
            <a:off x="1614444" y="1910709"/>
            <a:ext cx="8040025" cy="2246769"/>
          </a:xfrm>
          <a:prstGeom prst="rect">
            <a:avLst/>
          </a:prstGeom>
          <a:noFill/>
        </p:spPr>
        <p:txBody>
          <a:bodyPr wrap="square" lIns="91440" tIns="45720" rIns="91440" bIns="45720" anchor="t">
            <a:spAutoFit/>
          </a:bodyPr>
          <a:lstStyle/>
          <a:p>
            <a:pPr marL="342900" indent="-342900">
              <a:spcBef>
                <a:spcPts val="1200"/>
              </a:spcBef>
              <a:spcAft>
                <a:spcPts val="1200"/>
              </a:spcAft>
              <a:buFont typeface="Arial" panose="020B0604020202020204" pitchFamily="34" charset="0"/>
              <a:buChar char="•"/>
            </a:pPr>
            <a:r>
              <a:rPr lang="en-US" sz="2000" dirty="0">
                <a:solidFill>
                  <a:schemeClr val="bg1"/>
                </a:solidFill>
                <a:latin typeface="Arial"/>
                <a:cs typeface="Arial"/>
              </a:rPr>
              <a:t>Applicants must submit a completed </a:t>
            </a:r>
            <a:r>
              <a:rPr lang="en-US" sz="2000" dirty="0">
                <a:solidFill>
                  <a:schemeClr val="bg1"/>
                </a:solidFill>
                <a:latin typeface="Arial"/>
                <a:cs typeface="Arial"/>
                <a:hlinkClick r:id="rId3"/>
              </a:rPr>
              <a:t>CAC application form </a:t>
            </a:r>
            <a:r>
              <a:rPr lang="en-US" sz="2000" dirty="0">
                <a:solidFill>
                  <a:schemeClr val="bg1"/>
                </a:solidFill>
                <a:latin typeface="Arial"/>
                <a:cs typeface="Arial"/>
              </a:rPr>
              <a:t>and resume to </a:t>
            </a:r>
            <a:r>
              <a:rPr lang="en-US" sz="2000" dirty="0">
                <a:solidFill>
                  <a:schemeClr val="bg1"/>
                </a:solidFill>
                <a:latin typeface="Arial"/>
                <a:cs typeface="Arial"/>
                <a:hlinkClick r:id="rId4"/>
              </a:rPr>
              <a:t>CAC@cannabis.ca.gov</a:t>
            </a:r>
            <a:r>
              <a:rPr lang="en-US" sz="2000" dirty="0">
                <a:solidFill>
                  <a:schemeClr val="bg1"/>
                </a:solidFill>
                <a:latin typeface="Arial"/>
                <a:cs typeface="Arial"/>
              </a:rPr>
              <a:t> by July 31, 2024. </a:t>
            </a:r>
          </a:p>
          <a:p>
            <a:pPr marL="342900" indent="-342900">
              <a:spcBef>
                <a:spcPts val="1200"/>
              </a:spcBef>
              <a:spcAft>
                <a:spcPts val="1200"/>
              </a:spcAft>
              <a:buFont typeface="Arial" panose="020B0604020202020204" pitchFamily="34" charset="0"/>
              <a:buChar char="•"/>
            </a:pPr>
            <a:r>
              <a:rPr lang="en-US" sz="2000" dirty="0">
                <a:solidFill>
                  <a:schemeClr val="bg1"/>
                </a:solidFill>
                <a:latin typeface="Arial"/>
                <a:cs typeface="Arial"/>
              </a:rPr>
              <a:t>CAC advises the DCC on the development of standards and regulations for commercial cannabis businesses, within the authority provided through Business and Professions Code, Division 10. </a:t>
            </a:r>
          </a:p>
        </p:txBody>
      </p:sp>
    </p:spTree>
    <p:extLst>
      <p:ext uri="{BB962C8B-B14F-4D97-AF65-F5344CB8AC3E}">
        <p14:creationId xmlns:p14="http://schemas.microsoft.com/office/powerpoint/2010/main" val="53563159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15FD5196-BC65-D644-9A42-1E9A152E5E4B}"/>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307448A3-A85E-6F58-093D-04666B528565}"/>
              </a:ext>
            </a:extLst>
          </p:cNvPr>
          <p:cNvPicPr>
            <a:picLocks noChangeAspect="1"/>
          </p:cNvPicPr>
          <p:nvPr/>
        </p:nvPicPr>
        <p:blipFill>
          <a:blip r:embed="rId2"/>
          <a:stretch>
            <a:fillRect/>
          </a:stretch>
        </p:blipFill>
        <p:spPr>
          <a:xfrm>
            <a:off x="0" y="0"/>
            <a:ext cx="12192000" cy="6857999"/>
          </a:xfrm>
          <a:prstGeom prst="rect">
            <a:avLst/>
          </a:prstGeom>
        </p:spPr>
      </p:pic>
      <p:sp>
        <p:nvSpPr>
          <p:cNvPr id="9" name="Rectangle 8">
            <a:extLst>
              <a:ext uri="{FF2B5EF4-FFF2-40B4-BE49-F238E27FC236}">
                <a16:creationId xmlns:a16="http://schemas.microsoft.com/office/drawing/2014/main" id="{F9124B32-5E06-7619-BC65-1A4AD3CC8289}"/>
              </a:ext>
            </a:extLst>
          </p:cNvPr>
          <p:cNvSpPr/>
          <p:nvPr/>
        </p:nvSpPr>
        <p:spPr>
          <a:xfrm>
            <a:off x="1155987" y="520824"/>
            <a:ext cx="9880025" cy="5816350"/>
          </a:xfrm>
          <a:prstGeom prst="rect">
            <a:avLst/>
          </a:prstGeom>
          <a:solidFill>
            <a:srgbClr val="E4BB6C"/>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98B3F77-4B5B-74B3-499D-21C5BE0B1E37}"/>
              </a:ext>
            </a:extLst>
          </p:cNvPr>
          <p:cNvSpPr txBox="1"/>
          <p:nvPr/>
        </p:nvSpPr>
        <p:spPr>
          <a:xfrm>
            <a:off x="1614444" y="984934"/>
            <a:ext cx="8967007" cy="461665"/>
          </a:xfrm>
          <a:prstGeom prst="rect">
            <a:avLst/>
          </a:prstGeom>
          <a:noFill/>
        </p:spPr>
        <p:txBody>
          <a:bodyPr wrap="square" lIns="91440" tIns="45720" rIns="91440" bIns="45720" rtlCol="0" anchor="t">
            <a:spAutoFit/>
          </a:bodyPr>
          <a:lstStyle/>
          <a:p>
            <a:r>
              <a:rPr lang="en-US" sz="2400" b="1" dirty="0">
                <a:solidFill>
                  <a:schemeClr val="bg1"/>
                </a:solidFill>
                <a:latin typeface="Arial"/>
                <a:cs typeface="Arial"/>
              </a:rPr>
              <a:t>Upcoming Committee Meetings</a:t>
            </a:r>
            <a:endParaRPr lang="en-US" sz="2400" b="1" dirty="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D571CE4A-AC4C-97AC-194E-29955657FC8A}"/>
              </a:ext>
            </a:extLst>
          </p:cNvPr>
          <p:cNvSpPr txBox="1"/>
          <p:nvPr/>
        </p:nvSpPr>
        <p:spPr>
          <a:xfrm>
            <a:off x="1614444" y="1568173"/>
            <a:ext cx="9136684" cy="5170646"/>
          </a:xfrm>
          <a:prstGeom prst="rect">
            <a:avLst/>
          </a:prstGeom>
          <a:noFill/>
        </p:spPr>
        <p:txBody>
          <a:bodyPr wrap="square" lIns="91440" tIns="45720" rIns="91440" bIns="45720" anchor="t">
            <a:spAutoFit/>
          </a:bodyPr>
          <a:lstStyle/>
          <a:p>
            <a:pPr marL="342900" indent="-342900">
              <a:spcBef>
                <a:spcPts val="600"/>
              </a:spcBef>
              <a:spcAft>
                <a:spcPts val="600"/>
              </a:spcAft>
              <a:buFont typeface="Arial" panose="020B0604020202020204" pitchFamily="34" charset="0"/>
              <a:buChar char="•"/>
            </a:pPr>
            <a:r>
              <a:rPr lang="en-US" sz="2400" b="1" dirty="0">
                <a:solidFill>
                  <a:schemeClr val="bg1"/>
                </a:solidFill>
                <a:latin typeface="Arial"/>
                <a:cs typeface="Arial"/>
              </a:rPr>
              <a:t>Additional CORE Storefront Permits</a:t>
            </a:r>
          </a:p>
          <a:p>
            <a:pPr marL="800100" lvl="1" indent="-342900">
              <a:spcBef>
                <a:spcPts val="600"/>
              </a:spcBef>
              <a:spcAft>
                <a:spcPts val="600"/>
              </a:spcAft>
              <a:buFont typeface="Arial" panose="020B0604020202020204" pitchFamily="34" charset="0"/>
              <a:buChar char="•"/>
            </a:pPr>
            <a:r>
              <a:rPr lang="en-US" sz="2400" dirty="0">
                <a:solidFill>
                  <a:schemeClr val="bg1"/>
                </a:solidFill>
                <a:latin typeface="Arial"/>
                <a:cs typeface="Arial"/>
              </a:rPr>
              <a:t>Law and Legislation – August  20, 2024</a:t>
            </a:r>
          </a:p>
          <a:p>
            <a:pPr marL="342900" indent="-342900">
              <a:spcBef>
                <a:spcPts val="600"/>
              </a:spcBef>
              <a:spcAft>
                <a:spcPts val="600"/>
              </a:spcAft>
              <a:buFont typeface="Arial" panose="020B0604020202020204" pitchFamily="34" charset="0"/>
              <a:buChar char="•"/>
            </a:pPr>
            <a:r>
              <a:rPr lang="en-US" sz="2400" b="1" dirty="0">
                <a:solidFill>
                  <a:schemeClr val="bg1"/>
                </a:solidFill>
                <a:latin typeface="Arial"/>
                <a:cs typeface="Arial"/>
              </a:rPr>
              <a:t>Consumption Lounges (anticipated timeline)</a:t>
            </a:r>
          </a:p>
          <a:p>
            <a:pPr marL="800100" lvl="1" indent="-342900">
              <a:spcBef>
                <a:spcPts val="600"/>
              </a:spcBef>
              <a:spcAft>
                <a:spcPts val="600"/>
              </a:spcAft>
              <a:buFont typeface="Arial" panose="020B0604020202020204" pitchFamily="34" charset="0"/>
              <a:buChar char="•"/>
            </a:pPr>
            <a:r>
              <a:rPr lang="en-US" sz="2400" dirty="0">
                <a:solidFill>
                  <a:schemeClr val="bg1"/>
                </a:solidFill>
                <a:latin typeface="Arial"/>
                <a:cs typeface="Arial"/>
              </a:rPr>
              <a:t>Law and Legislation – September 17, 2024</a:t>
            </a:r>
          </a:p>
          <a:p>
            <a:pPr marL="800100" lvl="1" indent="-342900">
              <a:spcBef>
                <a:spcPts val="600"/>
              </a:spcBef>
              <a:spcAft>
                <a:spcPts val="600"/>
              </a:spcAft>
              <a:buFont typeface="Arial" panose="020B0604020202020204" pitchFamily="34" charset="0"/>
              <a:buChar char="•"/>
            </a:pPr>
            <a:r>
              <a:rPr lang="en-US" sz="2400" dirty="0">
                <a:solidFill>
                  <a:schemeClr val="bg1"/>
                </a:solidFill>
                <a:latin typeface="Arial"/>
                <a:cs typeface="Arial"/>
              </a:rPr>
              <a:t>Law and </a:t>
            </a:r>
            <a:r>
              <a:rPr lang="en-US" sz="2400">
                <a:solidFill>
                  <a:schemeClr val="bg1"/>
                </a:solidFill>
                <a:latin typeface="Arial"/>
                <a:cs typeface="Arial"/>
              </a:rPr>
              <a:t>Legislation – </a:t>
            </a:r>
            <a:r>
              <a:rPr lang="en-US" sz="2400" dirty="0">
                <a:solidFill>
                  <a:schemeClr val="bg1"/>
                </a:solidFill>
                <a:latin typeface="Arial"/>
                <a:cs typeface="Arial"/>
              </a:rPr>
              <a:t>October 15, 2024</a:t>
            </a:r>
          </a:p>
          <a:p>
            <a:pPr marL="800100" lvl="1" indent="-342900">
              <a:spcBef>
                <a:spcPts val="600"/>
              </a:spcBef>
              <a:spcAft>
                <a:spcPts val="600"/>
              </a:spcAft>
              <a:buFont typeface="Arial" panose="020B0604020202020204" pitchFamily="34" charset="0"/>
              <a:buChar char="•"/>
            </a:pPr>
            <a:r>
              <a:rPr lang="en-US" sz="2400" dirty="0">
                <a:solidFill>
                  <a:schemeClr val="bg1"/>
                </a:solidFill>
                <a:latin typeface="Arial"/>
                <a:cs typeface="Arial"/>
              </a:rPr>
              <a:t>City Council – November/December 2024</a:t>
            </a:r>
          </a:p>
          <a:p>
            <a:pPr marL="800100" lvl="1" indent="-342900">
              <a:spcBef>
                <a:spcPts val="600"/>
              </a:spcBef>
              <a:spcAft>
                <a:spcPts val="600"/>
              </a:spcAft>
              <a:buFont typeface="Arial" panose="020B0604020202020204" pitchFamily="34" charset="0"/>
              <a:buChar char="•"/>
            </a:pPr>
            <a:r>
              <a:rPr lang="en-US" sz="2400" dirty="0">
                <a:solidFill>
                  <a:schemeClr val="bg1"/>
                </a:solidFill>
                <a:latin typeface="Arial"/>
                <a:cs typeface="Arial"/>
              </a:rPr>
              <a:t>Consumption Lounges – Spring 2025</a:t>
            </a:r>
          </a:p>
          <a:p>
            <a:pPr lvl="1">
              <a:spcBef>
                <a:spcPts val="600"/>
              </a:spcBef>
              <a:spcAft>
                <a:spcPts val="600"/>
              </a:spcAft>
            </a:pPr>
            <a:endParaRPr lang="en-US" sz="2400" dirty="0">
              <a:solidFill>
                <a:schemeClr val="bg1"/>
              </a:solidFill>
              <a:latin typeface="Arial"/>
              <a:cs typeface="Arial"/>
            </a:endParaRPr>
          </a:p>
          <a:p>
            <a:pPr marL="800100" lvl="1" indent="-342900">
              <a:spcBef>
                <a:spcPts val="600"/>
              </a:spcBef>
              <a:spcAft>
                <a:spcPts val="600"/>
              </a:spcAft>
              <a:buFont typeface="Arial" panose="020B0604020202020204" pitchFamily="34" charset="0"/>
              <a:buChar char="•"/>
            </a:pPr>
            <a:endParaRPr lang="en-US" sz="2400" dirty="0">
              <a:solidFill>
                <a:schemeClr val="bg1"/>
              </a:solidFill>
              <a:latin typeface="Arial"/>
              <a:cs typeface="Arial"/>
            </a:endParaRPr>
          </a:p>
          <a:p>
            <a:pPr marL="800100" lvl="1" indent="-342900">
              <a:spcBef>
                <a:spcPts val="600"/>
              </a:spcBef>
              <a:spcAft>
                <a:spcPts val="600"/>
              </a:spcAft>
              <a:buFont typeface="Arial" panose="020B0604020202020204" pitchFamily="34" charset="0"/>
              <a:buChar char="•"/>
            </a:pPr>
            <a:endParaRPr lang="en-US" sz="2400" dirty="0">
              <a:solidFill>
                <a:schemeClr val="bg1"/>
              </a:solidFill>
              <a:latin typeface="Arial"/>
              <a:cs typeface="Arial"/>
            </a:endParaRPr>
          </a:p>
        </p:txBody>
      </p:sp>
    </p:spTree>
    <p:extLst>
      <p:ext uri="{BB962C8B-B14F-4D97-AF65-F5344CB8AC3E}">
        <p14:creationId xmlns:p14="http://schemas.microsoft.com/office/powerpoint/2010/main" val="3300578024"/>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1510334CD36054CA6418953157E3A3C" ma:contentTypeVersion="16" ma:contentTypeDescription="Create a new document." ma:contentTypeScope="" ma:versionID="d6741ac75d397b06c18b2f2b5962e8d7">
  <xsd:schema xmlns:xsd="http://www.w3.org/2001/XMLSchema" xmlns:xs="http://www.w3.org/2001/XMLSchema" xmlns:p="http://schemas.microsoft.com/office/2006/metadata/properties" xmlns:ns3="8ad33a31-e39b-4283-98ad-f614fd72e0a4" xmlns:ns4="ccd92c22-d4e2-438b-a0ba-d03286f6efcf" targetNamespace="http://schemas.microsoft.com/office/2006/metadata/properties" ma:root="true" ma:fieldsID="87c42833ce6cf190b191f6eb92320e24" ns3:_="" ns4:_="">
    <xsd:import namespace="8ad33a31-e39b-4283-98ad-f614fd72e0a4"/>
    <xsd:import namespace="ccd92c22-d4e2-438b-a0ba-d03286f6efc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_activity" minOccurs="0"/>
                <xsd:element ref="ns4:SharedWithUsers" minOccurs="0"/>
                <xsd:element ref="ns4:SharedWithDetails" minOccurs="0"/>
                <xsd:element ref="ns4:SharingHintHash" minOccurs="0"/>
                <xsd:element ref="ns3:MediaServiceDateTaken" minOccurs="0"/>
                <xsd:element ref="ns3:MediaLengthInSeconds" minOccurs="0"/>
                <xsd:element ref="ns3:MediaServiceObjectDetectorVersions" minOccurs="0"/>
                <xsd:element ref="ns3:MediaServiceLocation"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d33a31-e39b-4283-98ad-f614fd72e0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_activity" ma:index="14" nillable="true" ma:displayName="_activity" ma:hidden="true" ma:internalName="_activity">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cd92c22-d4e2-438b-a0ba-d03286f6efcf"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8ad33a31-e39b-4283-98ad-f614fd72e0a4" xsi:nil="true"/>
  </documentManagement>
</p:properties>
</file>

<file path=customXml/itemProps1.xml><?xml version="1.0" encoding="utf-8"?>
<ds:datastoreItem xmlns:ds="http://schemas.openxmlformats.org/officeDocument/2006/customXml" ds:itemID="{41179A55-0DD2-4DF0-9218-284F9A21D38B}">
  <ds:schemaRefs>
    <ds:schemaRef ds:uri="http://schemas.microsoft.com/sharepoint/v3/contenttype/forms"/>
  </ds:schemaRefs>
</ds:datastoreItem>
</file>

<file path=customXml/itemProps2.xml><?xml version="1.0" encoding="utf-8"?>
<ds:datastoreItem xmlns:ds="http://schemas.openxmlformats.org/officeDocument/2006/customXml" ds:itemID="{94F8F6C5-25B3-4443-A85B-F0CB45D0873B}">
  <ds:schemaRefs>
    <ds:schemaRef ds:uri="8ad33a31-e39b-4283-98ad-f614fd72e0a4"/>
    <ds:schemaRef ds:uri="ccd92c22-d4e2-438b-a0ba-d03286f6efc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61B9E85-E9F9-4B3B-A80E-4534DF090ED4}">
  <ds:schemaRefs>
    <ds:schemaRef ds:uri="8ad33a31-e39b-4283-98ad-f614fd72e0a4"/>
    <ds:schemaRef ds:uri="ccd92c22-d4e2-438b-a0ba-d03286f6efc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3717</TotalTime>
  <Words>729</Words>
  <Application>Microsoft Office PowerPoint</Application>
  <PresentationFormat>Widescreen</PresentationFormat>
  <Paragraphs>140</Paragraphs>
  <Slides>10</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Arial Black</vt:lpstr>
      <vt:lpstr>Calibri</vt:lpstr>
      <vt:lpstr>Calibri Light</vt:lpstr>
      <vt:lpstr>Ebrima</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Nhan Pham</dc:creator>
  <cp:lastModifiedBy>Fiona Mattson</cp:lastModifiedBy>
  <cp:revision>2421</cp:revision>
  <dcterms:created xsi:type="dcterms:W3CDTF">2023-07-13T21:08:17Z</dcterms:created>
  <dcterms:modified xsi:type="dcterms:W3CDTF">2024-07-25T22:18:16Z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0x01010071510334CD36054CA6418953157E3A3C</vt:lpwstr>
  </property>
</Properties>
</file>