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4"/>
  </p:notesMasterIdLst>
  <p:sldIdLst>
    <p:sldId id="293" r:id="rId6"/>
    <p:sldId id="310" r:id="rId7"/>
    <p:sldId id="316" r:id="rId8"/>
    <p:sldId id="333" r:id="rId9"/>
    <p:sldId id="330" r:id="rId10"/>
    <p:sldId id="331" r:id="rId11"/>
    <p:sldId id="324" r:id="rId12"/>
    <p:sldId id="329" r:id="rId13"/>
    <p:sldId id="298" r:id="rId14"/>
    <p:sldId id="334" r:id="rId15"/>
    <p:sldId id="325" r:id="rId16"/>
    <p:sldId id="313" r:id="rId17"/>
    <p:sldId id="328" r:id="rId18"/>
    <p:sldId id="332" r:id="rId19"/>
    <p:sldId id="326" r:id="rId20"/>
    <p:sldId id="314" r:id="rId21"/>
    <p:sldId id="327" r:id="rId22"/>
    <p:sldId id="29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DB5A34-C622-84C3-9B90-EF9DCC999AB3}" name="Nhan Pham" initials="NP" userId="S::npham@cityofsacramento.org::74c44e72-6324-4872-955b-c0ede2aa34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22C"/>
    <a:srgbClr val="E4BB6C"/>
    <a:srgbClr val="927B5C"/>
    <a:srgbClr val="9A805D"/>
    <a:srgbClr val="AE9A25"/>
    <a:srgbClr val="CAB067"/>
    <a:srgbClr val="C9AC6A"/>
    <a:srgbClr val="F0C895"/>
    <a:srgbClr val="908711"/>
    <a:srgbClr val="3F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9F174-465B-4BE6-AFB5-020F99262AA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DA1C30-6F8D-4439-A365-FC94826F90DA}">
      <dgm:prSet phldrT="[Text]"/>
      <dgm:spPr>
        <a:xfrm>
          <a:off x="0" y="0"/>
          <a:ext cx="7131377" cy="1833513"/>
        </a:xfrm>
        <a:prstGeom prst="roundRect">
          <a:avLst>
            <a:gd name="adj" fmla="val 10000"/>
          </a:avLst>
        </a:prstGeom>
        <a:solidFill>
          <a:srgbClr val="549E39">
            <a:hueOff val="0"/>
            <a:satOff val="0"/>
            <a:lumOff val="0"/>
            <a:alphaOff val="0"/>
          </a:srgbClr>
        </a:solidFill>
        <a:ln w="34925" cap="flat" cmpd="sng" algn="in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anchor="ctr"/>
        <a:lstStyle/>
        <a:p>
          <a:pPr algn="l">
            <a:buNone/>
          </a:pPr>
          <a:r>
            <a:rPr lang="en-US">
              <a:solidFill>
                <a:sysClr val="window" lastClr="FFFFFF"/>
              </a:solidFill>
              <a:latin typeface="Franklin Gothic Book" panose="020B0503020102020204"/>
              <a:ea typeface="+mn-ea"/>
              <a:cs typeface="+mn-cs"/>
            </a:rPr>
            <a:t>39 Total Qualified Applicants</a:t>
          </a:r>
        </a:p>
      </dgm:t>
    </dgm:pt>
    <dgm:pt modelId="{FECD22F2-2F0C-4B64-8F82-3A351E2EBEDE}" type="parTrans" cxnId="{45439266-BDD6-431A-B0D9-D824387B9FAF}">
      <dgm:prSet/>
      <dgm:spPr/>
      <dgm:t>
        <a:bodyPr/>
        <a:lstStyle/>
        <a:p>
          <a:endParaRPr lang="en-US"/>
        </a:p>
      </dgm:t>
    </dgm:pt>
    <dgm:pt modelId="{72812661-A565-43DA-B14A-E2A764753A11}" type="sibTrans" cxnId="{45439266-BDD6-431A-B0D9-D824387B9FAF}">
      <dgm:prSet/>
      <dgm:spPr/>
      <dgm:t>
        <a:bodyPr/>
        <a:lstStyle/>
        <a:p>
          <a:endParaRPr lang="en-US"/>
        </a:p>
      </dgm:t>
    </dgm:pt>
    <dgm:pt modelId="{82F42354-7AEB-41E8-B2C6-CE20B0A8BE34}">
      <dgm:prSet phldrT="[Text]"/>
      <dgm:spPr>
        <a:xfrm>
          <a:off x="0" y="0"/>
          <a:ext cx="7131377" cy="1833513"/>
        </a:xfrm>
        <a:prstGeom prst="roundRect">
          <a:avLst>
            <a:gd name="adj" fmla="val 10000"/>
          </a:avLst>
        </a:prstGeom>
        <a:solidFill>
          <a:srgbClr val="549E39">
            <a:hueOff val="0"/>
            <a:satOff val="0"/>
            <a:lumOff val="0"/>
            <a:alphaOff val="0"/>
          </a:srgbClr>
        </a:solidFill>
        <a:ln w="34925" cap="flat" cmpd="sng" algn="in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anchor="ctr"/>
        <a:lstStyle/>
        <a:p>
          <a:pPr algn="l">
            <a:buChar char="•"/>
          </a:pPr>
          <a:r>
            <a:rPr lang="en-US">
              <a:solidFill>
                <a:sysClr val="window" lastClr="FFFFFF"/>
              </a:solidFill>
              <a:latin typeface="Franklin Gothic Book" panose="020B0503020102020204"/>
              <a:ea typeface="+mn-ea"/>
              <a:cs typeface="+mn-cs"/>
            </a:rPr>
            <a:t>29 previous grantees</a:t>
          </a:r>
        </a:p>
      </dgm:t>
    </dgm:pt>
    <dgm:pt modelId="{D20C1CC6-CDC6-4330-AA99-C28F5D007F1E}" type="parTrans" cxnId="{622A841B-8AE9-4CFB-A5E4-EF8EF4681D72}">
      <dgm:prSet/>
      <dgm:spPr/>
      <dgm:t>
        <a:bodyPr/>
        <a:lstStyle/>
        <a:p>
          <a:endParaRPr lang="en-US"/>
        </a:p>
      </dgm:t>
    </dgm:pt>
    <dgm:pt modelId="{D24C9DE9-D8EB-4AFF-86BB-7DD30B405E95}" type="sibTrans" cxnId="{622A841B-8AE9-4CFB-A5E4-EF8EF4681D72}">
      <dgm:prSet/>
      <dgm:spPr/>
      <dgm:t>
        <a:bodyPr/>
        <a:lstStyle/>
        <a:p>
          <a:endParaRPr lang="en-US"/>
        </a:p>
      </dgm:t>
    </dgm:pt>
    <dgm:pt modelId="{443792C6-B915-41A3-A83A-F2271EBC0D7F}">
      <dgm:prSet phldrT="[Text]"/>
      <dgm:spPr>
        <a:xfrm>
          <a:off x="0" y="0"/>
          <a:ext cx="7131377" cy="1833513"/>
        </a:xfrm>
        <a:prstGeom prst="roundRect">
          <a:avLst>
            <a:gd name="adj" fmla="val 10000"/>
          </a:avLst>
        </a:prstGeom>
        <a:solidFill>
          <a:srgbClr val="549E39">
            <a:hueOff val="0"/>
            <a:satOff val="0"/>
            <a:lumOff val="0"/>
            <a:alphaOff val="0"/>
          </a:srgbClr>
        </a:solidFill>
        <a:ln w="34925" cap="flat" cmpd="sng" algn="in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anchor="ctr"/>
        <a:lstStyle/>
        <a:p>
          <a:pPr algn="l">
            <a:buChar char="•"/>
          </a:pPr>
          <a:r>
            <a:rPr lang="en-US">
              <a:solidFill>
                <a:sysClr val="window" lastClr="FFFFFF"/>
              </a:solidFill>
              <a:latin typeface="Franklin Gothic Book" panose="020B0503020102020204"/>
              <a:ea typeface="+mn-ea"/>
              <a:cs typeface="+mn-cs"/>
            </a:rPr>
            <a:t>10 new applicants</a:t>
          </a:r>
        </a:p>
      </dgm:t>
    </dgm:pt>
    <dgm:pt modelId="{6D8AB046-42C2-4DA7-8D12-80976B5AEAC7}" type="parTrans" cxnId="{151E63DF-E6F6-4F23-9BD0-05FB59F0CCCD}">
      <dgm:prSet/>
      <dgm:spPr/>
      <dgm:t>
        <a:bodyPr/>
        <a:lstStyle/>
        <a:p>
          <a:endParaRPr lang="en-US"/>
        </a:p>
      </dgm:t>
    </dgm:pt>
    <dgm:pt modelId="{BCFDCFD3-7718-490C-8461-23A75EE6D548}" type="sibTrans" cxnId="{151E63DF-E6F6-4F23-9BD0-05FB59F0CCCD}">
      <dgm:prSet/>
      <dgm:spPr/>
      <dgm:t>
        <a:bodyPr/>
        <a:lstStyle/>
        <a:p>
          <a:endParaRPr lang="en-US"/>
        </a:p>
      </dgm:t>
    </dgm:pt>
    <dgm:pt modelId="{74C36F97-F159-4201-A2E1-B56BDCF0B6AC}" type="pres">
      <dgm:prSet presAssocID="{03A9F174-465B-4BE6-AFB5-020F99262AA8}" presName="linear" presStyleCnt="0">
        <dgm:presLayoutVars>
          <dgm:dir/>
          <dgm:resizeHandles val="exact"/>
        </dgm:presLayoutVars>
      </dgm:prSet>
      <dgm:spPr/>
    </dgm:pt>
    <dgm:pt modelId="{C4957D10-741D-4076-95E5-11B1ABDD9711}" type="pres">
      <dgm:prSet presAssocID="{E7DA1C30-6F8D-4439-A365-FC94826F90DA}" presName="comp" presStyleCnt="0"/>
      <dgm:spPr/>
    </dgm:pt>
    <dgm:pt modelId="{3D015386-8BA8-4F76-970C-F160D43BD1D7}" type="pres">
      <dgm:prSet presAssocID="{E7DA1C30-6F8D-4439-A365-FC94826F90DA}" presName="box" presStyleLbl="node1" presStyleIdx="0" presStyleCnt="1" custLinFactNeighborY="5184"/>
      <dgm:spPr/>
    </dgm:pt>
    <dgm:pt modelId="{460DC9B9-FD5C-4E93-AD05-A065D658224E}" type="pres">
      <dgm:prSet presAssocID="{E7DA1C30-6F8D-4439-A365-FC94826F90DA}" presName="img" presStyleLbl="fgImgPlace1" presStyleIdx="0" presStyleCnt="1"/>
      <dgm:spPr>
        <a:xfrm>
          <a:off x="183351" y="183351"/>
          <a:ext cx="1426275" cy="14668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34925" cap="flat" cmpd="sng" algn="in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Inbox with solid fill"/>
        </a:ext>
      </dgm:extLst>
    </dgm:pt>
    <dgm:pt modelId="{97C16C21-FF7A-457A-A392-848064A8EC26}" type="pres">
      <dgm:prSet presAssocID="{E7DA1C30-6F8D-4439-A365-FC94826F90DA}" presName="text" presStyleLbl="node1" presStyleIdx="0" presStyleCnt="1">
        <dgm:presLayoutVars>
          <dgm:bulletEnabled val="1"/>
        </dgm:presLayoutVars>
      </dgm:prSet>
      <dgm:spPr/>
    </dgm:pt>
  </dgm:ptLst>
  <dgm:cxnLst>
    <dgm:cxn modelId="{3F60D800-69E1-4AA7-AEE6-B3086F252771}" type="presOf" srcId="{82F42354-7AEB-41E8-B2C6-CE20B0A8BE34}" destId="{3D015386-8BA8-4F76-970C-F160D43BD1D7}" srcOrd="0" destOrd="1" presId="urn:microsoft.com/office/officeart/2005/8/layout/vList4"/>
    <dgm:cxn modelId="{622A841B-8AE9-4CFB-A5E4-EF8EF4681D72}" srcId="{E7DA1C30-6F8D-4439-A365-FC94826F90DA}" destId="{82F42354-7AEB-41E8-B2C6-CE20B0A8BE34}" srcOrd="0" destOrd="0" parTransId="{D20C1CC6-CDC6-4330-AA99-C28F5D007F1E}" sibTransId="{D24C9DE9-D8EB-4AFF-86BB-7DD30B405E95}"/>
    <dgm:cxn modelId="{3676301D-424D-4ED0-9B0E-F121DCCC19B8}" type="presOf" srcId="{443792C6-B915-41A3-A83A-F2271EBC0D7F}" destId="{97C16C21-FF7A-457A-A392-848064A8EC26}" srcOrd="1" destOrd="2" presId="urn:microsoft.com/office/officeart/2005/8/layout/vList4"/>
    <dgm:cxn modelId="{45439266-BDD6-431A-B0D9-D824387B9FAF}" srcId="{03A9F174-465B-4BE6-AFB5-020F99262AA8}" destId="{E7DA1C30-6F8D-4439-A365-FC94826F90DA}" srcOrd="0" destOrd="0" parTransId="{FECD22F2-2F0C-4B64-8F82-3A351E2EBEDE}" sibTransId="{72812661-A565-43DA-B14A-E2A764753A11}"/>
    <dgm:cxn modelId="{22127DA8-CE19-420C-AB8E-C75B1CECDD6F}" type="presOf" srcId="{03A9F174-465B-4BE6-AFB5-020F99262AA8}" destId="{74C36F97-F159-4201-A2E1-B56BDCF0B6AC}" srcOrd="0" destOrd="0" presId="urn:microsoft.com/office/officeart/2005/8/layout/vList4"/>
    <dgm:cxn modelId="{B68638AD-2E98-467C-9C61-9D3115E13E3C}" type="presOf" srcId="{E7DA1C30-6F8D-4439-A365-FC94826F90DA}" destId="{97C16C21-FF7A-457A-A392-848064A8EC26}" srcOrd="1" destOrd="0" presId="urn:microsoft.com/office/officeart/2005/8/layout/vList4"/>
    <dgm:cxn modelId="{CCEC30BC-72E2-4624-AE38-10195FB4A54D}" type="presOf" srcId="{82F42354-7AEB-41E8-B2C6-CE20B0A8BE34}" destId="{97C16C21-FF7A-457A-A392-848064A8EC26}" srcOrd="1" destOrd="1" presId="urn:microsoft.com/office/officeart/2005/8/layout/vList4"/>
    <dgm:cxn modelId="{7A34ECC1-0051-43B5-BCED-BB90478135A0}" type="presOf" srcId="{E7DA1C30-6F8D-4439-A365-FC94826F90DA}" destId="{3D015386-8BA8-4F76-970C-F160D43BD1D7}" srcOrd="0" destOrd="0" presId="urn:microsoft.com/office/officeart/2005/8/layout/vList4"/>
    <dgm:cxn modelId="{151E63DF-E6F6-4F23-9BD0-05FB59F0CCCD}" srcId="{E7DA1C30-6F8D-4439-A365-FC94826F90DA}" destId="{443792C6-B915-41A3-A83A-F2271EBC0D7F}" srcOrd="1" destOrd="0" parTransId="{6D8AB046-42C2-4DA7-8D12-80976B5AEAC7}" sibTransId="{BCFDCFD3-7718-490C-8461-23A75EE6D548}"/>
    <dgm:cxn modelId="{206180E6-2AB7-4645-B4ED-FE34972A3F73}" type="presOf" srcId="{443792C6-B915-41A3-A83A-F2271EBC0D7F}" destId="{3D015386-8BA8-4F76-970C-F160D43BD1D7}" srcOrd="0" destOrd="2" presId="urn:microsoft.com/office/officeart/2005/8/layout/vList4"/>
    <dgm:cxn modelId="{00ABC315-CB1A-4DAD-9DEC-AAF88D5E71E9}" type="presParOf" srcId="{74C36F97-F159-4201-A2E1-B56BDCF0B6AC}" destId="{C4957D10-741D-4076-95E5-11B1ABDD9711}" srcOrd="0" destOrd="0" presId="urn:microsoft.com/office/officeart/2005/8/layout/vList4"/>
    <dgm:cxn modelId="{2F2EF294-F80A-4CF5-88D5-82453CEE8A72}" type="presParOf" srcId="{C4957D10-741D-4076-95E5-11B1ABDD9711}" destId="{3D015386-8BA8-4F76-970C-F160D43BD1D7}" srcOrd="0" destOrd="0" presId="urn:microsoft.com/office/officeart/2005/8/layout/vList4"/>
    <dgm:cxn modelId="{4DBA0066-6519-41AB-BF30-1560A998E9D8}" type="presParOf" srcId="{C4957D10-741D-4076-95E5-11B1ABDD9711}" destId="{460DC9B9-FD5C-4E93-AD05-A065D658224E}" srcOrd="1" destOrd="0" presId="urn:microsoft.com/office/officeart/2005/8/layout/vList4"/>
    <dgm:cxn modelId="{C043AF07-F890-479E-94BD-E4CA5F48AC04}" type="presParOf" srcId="{C4957D10-741D-4076-95E5-11B1ABDD9711}" destId="{97C16C21-FF7A-457A-A392-848064A8EC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5386-8BA8-4F76-970C-F160D43BD1D7}">
      <dsp:nvSpPr>
        <dsp:cNvPr id="0" name=""/>
        <dsp:cNvSpPr/>
      </dsp:nvSpPr>
      <dsp:spPr>
        <a:xfrm>
          <a:off x="0" y="0"/>
          <a:ext cx="7131377" cy="1833513"/>
        </a:xfrm>
        <a:prstGeom prst="roundRect">
          <a:avLst>
            <a:gd name="adj" fmla="val 10000"/>
          </a:avLst>
        </a:prstGeom>
        <a:solidFill>
          <a:srgbClr val="549E39">
            <a:hueOff val="0"/>
            <a:satOff val="0"/>
            <a:lumOff val="0"/>
            <a:alphaOff val="0"/>
          </a:srgbClr>
        </a:solidFill>
        <a:ln w="34925" cap="flat" cmpd="sng" algn="in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solidFill>
                <a:sysClr val="window" lastClr="FFFFFF"/>
              </a:solidFill>
              <a:latin typeface="Franklin Gothic Book" panose="020B0503020102020204"/>
              <a:ea typeface="+mn-ea"/>
              <a:cs typeface="+mn-cs"/>
            </a:rPr>
            <a:t>39 Total Qualified Applicants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>
              <a:solidFill>
                <a:sysClr val="window" lastClr="FFFFFF"/>
              </a:solidFill>
              <a:latin typeface="Franklin Gothic Book" panose="020B0503020102020204"/>
              <a:ea typeface="+mn-ea"/>
              <a:cs typeface="+mn-cs"/>
            </a:rPr>
            <a:t>29 previous grantees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>
              <a:solidFill>
                <a:sysClr val="window" lastClr="FFFFFF"/>
              </a:solidFill>
              <a:latin typeface="Franklin Gothic Book" panose="020B0503020102020204"/>
              <a:ea typeface="+mn-ea"/>
              <a:cs typeface="+mn-cs"/>
            </a:rPr>
            <a:t>10 new applicants</a:t>
          </a:r>
        </a:p>
      </dsp:txBody>
      <dsp:txXfrm>
        <a:off x="1663328" y="53702"/>
        <a:ext cx="5414346" cy="1726109"/>
      </dsp:txXfrm>
    </dsp:sp>
    <dsp:sp modelId="{460DC9B9-FD5C-4E93-AD05-A065D658224E}">
      <dsp:nvSpPr>
        <dsp:cNvPr id="0" name=""/>
        <dsp:cNvSpPr/>
      </dsp:nvSpPr>
      <dsp:spPr>
        <a:xfrm>
          <a:off x="183351" y="183351"/>
          <a:ext cx="1426275" cy="14668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34925" cap="flat" cmpd="sng" algn="in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4D50B-336B-416F-8259-B95526D84B3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130EC-B01C-4B43-BEAD-AA5BDBC9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3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0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9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5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62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4842-A870-67BC-E528-08C7A85B5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A730C-393B-E1D9-4772-20F8E23AD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32FB6-77CD-24DB-46F8-811383D5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65777-0E8E-B452-7F39-40E82129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8ECAB-262B-B1BC-A245-5108C6B2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7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3483-340D-3E5F-CF54-E26C34BF2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58042-F54D-2311-2A02-1043B995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B0813-57CC-4316-39A6-1EECC095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EA85-D0A5-A5F5-F6F4-888BC60B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F377A-3F51-4FC0-D50D-6FC85B7D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4FD12-B4BE-8080-56C0-8B3D0173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0E5FF-E003-D65E-0309-7200E745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7A6E9-A80A-6DC3-8FCB-FEB64C78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704DB-C18A-09BB-249A-518F45D1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FC41C-76B5-7D82-66E7-1B0E32A5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5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6A0E-DC8E-9720-BB4C-DA80C225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AD2D-35E4-8A72-60DF-3C8BA5E0C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5DF8B-073A-74E9-1FDA-216C736D2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909E5-A433-4FA4-A4C7-CBCB74E6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0B5A2-523D-9B8E-1E25-C54CBEA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E4081-B0B2-A3AA-02D0-DE2DC527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3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683B-8419-0B9D-B1FC-FA1DDF65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37F2-F4E0-3BB4-5833-A2831FC24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F8526-9913-AF8E-38E5-039D30D6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0F4574-F15A-D041-BD5A-926EEC9CF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A3010-8DB0-A227-5A0F-BADB7AD92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38E70-4A3D-0D86-6CA3-1B06FD61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6C476-39D2-02CB-BC86-CA28D147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AB52D-FDE0-4D28-B7E5-F2762B4E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08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EB75-F14B-EF3B-A2FC-4D371B80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B793A-0FF8-1F03-A234-BB83D38E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E4D736-CA04-D4F4-786E-D35FFC3A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D3ED2-A300-1C7D-1D64-3D97721D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8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8CAD6-2408-7D13-FF6A-D9914998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C693F-ADB8-0162-17E4-8E570ECF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26F6E-FD04-6B29-CDC1-9B296F74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29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41ED-F97F-EDA9-4594-75E70183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CAEF4-2573-C2DD-283B-66142D61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36E1B-DF8F-8162-3CDD-6A2B843FA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A27DA-BA2C-3C30-E163-2D1D79E5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D34F3-DD9E-02DA-C4D1-F0AA58B4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169D0-8104-9B25-8CA7-C6C14C17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8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A4A0-010F-D9AA-B31F-EB9FEA99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1F6AE-E7BA-D1C3-E1B4-2809EBB7C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E3E53-70E8-447F-78AC-F035F16D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D254F-F879-CD57-0E6F-CDF5406A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058BE-AC38-9AC2-2611-0BFB5B4A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CBD9F-6070-6B5F-4D78-32E9911F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11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ECE0-87C5-A3E0-5453-F7CDFF57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BE5FE-4DD4-5E35-D327-4325E7F10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3AF32-A49D-C433-A5A0-7982AAE7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D66BE-0C7D-0DE5-0CD9-247AB037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F4294-9D21-9615-B940-1DB4B42C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70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D81F3-EBC3-CEAF-BADD-3C7192CFE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E55CD-05B2-29CD-460D-080C76376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97954-0D0F-91C9-0F2E-CF94D015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60D92-C14A-BF22-9753-A8F399C7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E6328-0EAC-D278-D749-7D554D13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0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3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0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5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8EE1-4BA1-419B-8D82-7A73C74F3EC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5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37403-13A3-0728-3704-C56FD1FA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7C3C7-B775-B646-6026-343AE4EE0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5E6ED-F2B8-87FF-97BC-E7ABCBE91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9C17B-3927-436F-854C-B079C23C2D7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DFA59-3EB2-6241-20A3-6A3C81AA9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CA530-F34E-EF08-A9E4-EE80DF0E4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8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nabis.ca.gov/labor-peace-agreements-for-cannabis-business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ience.arcgis.com/experience/ffdd4ac8de644367815d3a6c4ae40f16/" TargetMode="External"/><Relationship Id="rId2" Type="http://schemas.openxmlformats.org/officeDocument/2006/relationships/hyperlink" Target="https://www.cityofsacramento.gov/content/dam/portal/cdd/Planning/Forms/application-forms/CDD-0441-CORE_Pre-Application_Meet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ppercloud.typeform.com/to/ojBnRDu8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hyperlink" Target="mailto:cannabis@cityofsacramento.org" TargetMode="External"/><Relationship Id="rId4" Type="http://schemas.openxmlformats.org/officeDocument/2006/relationships/image" Target="../media/image17.svg"/><Relationship Id="rId9" Type="http://schemas.openxmlformats.org/officeDocument/2006/relationships/hyperlink" Target="http://SacramentoCor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BB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310035C3-3371-40EA-FB75-8B56F9000007}"/>
              </a:ext>
            </a:extLst>
          </p:cNvPr>
          <p:cNvSpPr/>
          <p:nvPr/>
        </p:nvSpPr>
        <p:spPr>
          <a:xfrm>
            <a:off x="0" y="3635440"/>
            <a:ext cx="12191994" cy="3222560"/>
          </a:xfrm>
          <a:custGeom>
            <a:avLst/>
            <a:gdLst>
              <a:gd name="connsiteX0" fmla="*/ 2474167 w 12191994"/>
              <a:gd name="connsiteY0" fmla="*/ 0 h 3222560"/>
              <a:gd name="connsiteX1" fmla="*/ 2894043 w 12191994"/>
              <a:gd name="connsiteY1" fmla="*/ 0 h 3222560"/>
              <a:gd name="connsiteX2" fmla="*/ 2894043 w 12191994"/>
              <a:gd name="connsiteY2" fmla="*/ 135682 h 3222560"/>
              <a:gd name="connsiteX3" fmla="*/ 3057328 w 12191994"/>
              <a:gd name="connsiteY3" fmla="*/ 135682 h 3222560"/>
              <a:gd name="connsiteX4" fmla="*/ 3057328 w 12191994"/>
              <a:gd name="connsiteY4" fmla="*/ 397718 h 3222560"/>
              <a:gd name="connsiteX5" fmla="*/ 3331028 w 12191994"/>
              <a:gd name="connsiteY5" fmla="*/ 397718 h 3222560"/>
              <a:gd name="connsiteX6" fmla="*/ 3331028 w 12191994"/>
              <a:gd name="connsiteY6" fmla="*/ 1101013 h 3222560"/>
              <a:gd name="connsiteX7" fmla="*/ 3648266 w 12191994"/>
              <a:gd name="connsiteY7" fmla="*/ 1101013 h 3222560"/>
              <a:gd name="connsiteX8" fmla="*/ 3648266 w 12191994"/>
              <a:gd name="connsiteY8" fmla="*/ 836258 h 3222560"/>
              <a:gd name="connsiteX9" fmla="*/ 4164562 w 12191994"/>
              <a:gd name="connsiteY9" fmla="*/ 836258 h 3222560"/>
              <a:gd name="connsiteX10" fmla="*/ 4164562 w 12191994"/>
              <a:gd name="connsiteY10" fmla="*/ 657419 h 3222560"/>
              <a:gd name="connsiteX11" fmla="*/ 4396273 w 12191994"/>
              <a:gd name="connsiteY11" fmla="*/ 657419 h 3222560"/>
              <a:gd name="connsiteX12" fmla="*/ 4396273 w 12191994"/>
              <a:gd name="connsiteY12" fmla="*/ 1496425 h 3222560"/>
              <a:gd name="connsiteX13" fmla="*/ 4643639 w 12191994"/>
              <a:gd name="connsiteY13" fmla="*/ 1481188 h 3222560"/>
              <a:gd name="connsiteX14" fmla="*/ 4872131 w 12191994"/>
              <a:gd name="connsiteY14" fmla="*/ 1476168 h 3222560"/>
              <a:gd name="connsiteX15" fmla="*/ 4872131 w 12191994"/>
              <a:gd name="connsiteY15" fmla="*/ 1397649 h 3222560"/>
              <a:gd name="connsiteX16" fmla="*/ 5159826 w 12191994"/>
              <a:gd name="connsiteY16" fmla="*/ 1397649 h 3222560"/>
              <a:gd name="connsiteX17" fmla="*/ 5159826 w 12191994"/>
              <a:gd name="connsiteY17" fmla="*/ 1179156 h 3222560"/>
              <a:gd name="connsiteX18" fmla="*/ 5265966 w 12191994"/>
              <a:gd name="connsiteY18" fmla="*/ 1179156 h 3222560"/>
              <a:gd name="connsiteX19" fmla="*/ 5265966 w 12191994"/>
              <a:gd name="connsiteY19" fmla="*/ 491801 h 3222560"/>
              <a:gd name="connsiteX20" fmla="*/ 5361885 w 12191994"/>
              <a:gd name="connsiteY20" fmla="*/ 491801 h 3222560"/>
              <a:gd name="connsiteX21" fmla="*/ 5361885 w 12191994"/>
              <a:gd name="connsiteY21" fmla="*/ 135682 h 3222560"/>
              <a:gd name="connsiteX22" fmla="*/ 5708481 w 12191994"/>
              <a:gd name="connsiteY22" fmla="*/ 135682 h 3222560"/>
              <a:gd name="connsiteX23" fmla="*/ 5708481 w 12191994"/>
              <a:gd name="connsiteY23" fmla="*/ 491801 h 3222560"/>
              <a:gd name="connsiteX24" fmla="*/ 5797029 w 12191994"/>
              <a:gd name="connsiteY24" fmla="*/ 491801 h 3222560"/>
              <a:gd name="connsiteX25" fmla="*/ 5797029 w 12191994"/>
              <a:gd name="connsiteY25" fmla="*/ 1179156 h 3222560"/>
              <a:gd name="connsiteX26" fmla="*/ 5906274 w 12191994"/>
              <a:gd name="connsiteY26" fmla="*/ 1179156 h 3222560"/>
              <a:gd name="connsiteX27" fmla="*/ 5906274 w 12191994"/>
              <a:gd name="connsiteY27" fmla="*/ 1622272 h 3222560"/>
              <a:gd name="connsiteX28" fmla="*/ 6278534 w 12191994"/>
              <a:gd name="connsiteY28" fmla="*/ 1708569 h 3222560"/>
              <a:gd name="connsiteX29" fmla="*/ 6534915 w 12191994"/>
              <a:gd name="connsiteY29" fmla="*/ 1775152 h 3222560"/>
              <a:gd name="connsiteX30" fmla="*/ 6534915 w 12191994"/>
              <a:gd name="connsiteY30" fmla="*/ 1397649 h 3222560"/>
              <a:gd name="connsiteX31" fmla="*/ 7281364 w 12191994"/>
              <a:gd name="connsiteY31" fmla="*/ 1397649 h 3222560"/>
              <a:gd name="connsiteX32" fmla="*/ 7281364 w 12191994"/>
              <a:gd name="connsiteY32" fmla="*/ 1700893 h 3222560"/>
              <a:gd name="connsiteX33" fmla="*/ 7522415 w 12191994"/>
              <a:gd name="connsiteY33" fmla="*/ 1700893 h 3222560"/>
              <a:gd name="connsiteX34" fmla="*/ 7522415 w 12191994"/>
              <a:gd name="connsiteY34" fmla="*/ 2036971 h 3222560"/>
              <a:gd name="connsiteX35" fmla="*/ 7706372 w 12191994"/>
              <a:gd name="connsiteY35" fmla="*/ 2083623 h 3222560"/>
              <a:gd name="connsiteX36" fmla="*/ 8948051 w 12191994"/>
              <a:gd name="connsiteY36" fmla="*/ 2280224 h 3222560"/>
              <a:gd name="connsiteX37" fmla="*/ 9245082 w 12191994"/>
              <a:gd name="connsiteY37" fmla="*/ 2262336 h 3222560"/>
              <a:gd name="connsiteX38" fmla="*/ 9245082 w 12191994"/>
              <a:gd name="connsiteY38" fmla="*/ 1427327 h 3222560"/>
              <a:gd name="connsiteX39" fmla="*/ 9243522 w 12191994"/>
              <a:gd name="connsiteY39" fmla="*/ 1427327 h 3222560"/>
              <a:gd name="connsiteX40" fmla="*/ 9243522 w 12191994"/>
              <a:gd name="connsiteY40" fmla="*/ 383853 h 3222560"/>
              <a:gd name="connsiteX41" fmla="*/ 9475235 w 12191994"/>
              <a:gd name="connsiteY41" fmla="*/ 383853 h 3222560"/>
              <a:gd name="connsiteX42" fmla="*/ 9475235 w 12191994"/>
              <a:gd name="connsiteY42" fmla="*/ 528868 h 3222560"/>
              <a:gd name="connsiteX43" fmla="*/ 9759816 w 12191994"/>
              <a:gd name="connsiteY43" fmla="*/ 528868 h 3222560"/>
              <a:gd name="connsiteX44" fmla="*/ 9759816 w 12191994"/>
              <a:gd name="connsiteY44" fmla="*/ 401737 h 3222560"/>
              <a:gd name="connsiteX45" fmla="*/ 9991529 w 12191994"/>
              <a:gd name="connsiteY45" fmla="*/ 401737 h 3222560"/>
              <a:gd name="connsiteX46" fmla="*/ 9991529 w 12191994"/>
              <a:gd name="connsiteY46" fmla="*/ 528868 h 3222560"/>
              <a:gd name="connsiteX47" fmla="*/ 9991530 w 12191994"/>
              <a:gd name="connsiteY47" fmla="*/ 528868 h 3222560"/>
              <a:gd name="connsiteX48" fmla="*/ 9991530 w 12191994"/>
              <a:gd name="connsiteY48" fmla="*/ 2217382 h 3222560"/>
              <a:gd name="connsiteX49" fmla="*/ 10707555 w 12191994"/>
              <a:gd name="connsiteY49" fmla="*/ 2174260 h 3222560"/>
              <a:gd name="connsiteX50" fmla="*/ 10707555 w 12191994"/>
              <a:gd name="connsiteY50" fmla="*/ 1633245 h 3222560"/>
              <a:gd name="connsiteX51" fmla="*/ 10705995 w 12191994"/>
              <a:gd name="connsiteY51" fmla="*/ 1633245 h 3222560"/>
              <a:gd name="connsiteX52" fmla="*/ 10705995 w 12191994"/>
              <a:gd name="connsiteY52" fmla="*/ 589771 h 3222560"/>
              <a:gd name="connsiteX53" fmla="*/ 10937708 w 12191994"/>
              <a:gd name="connsiteY53" fmla="*/ 589771 h 3222560"/>
              <a:gd name="connsiteX54" fmla="*/ 10937708 w 12191994"/>
              <a:gd name="connsiteY54" fmla="*/ 734786 h 3222560"/>
              <a:gd name="connsiteX55" fmla="*/ 11222289 w 12191994"/>
              <a:gd name="connsiteY55" fmla="*/ 734786 h 3222560"/>
              <a:gd name="connsiteX56" fmla="*/ 11222289 w 12191994"/>
              <a:gd name="connsiteY56" fmla="*/ 607655 h 3222560"/>
              <a:gd name="connsiteX57" fmla="*/ 11454002 w 12191994"/>
              <a:gd name="connsiteY57" fmla="*/ 607655 h 3222560"/>
              <a:gd name="connsiteX58" fmla="*/ 11454002 w 12191994"/>
              <a:gd name="connsiteY58" fmla="*/ 734786 h 3222560"/>
              <a:gd name="connsiteX59" fmla="*/ 11454003 w 12191994"/>
              <a:gd name="connsiteY59" fmla="*/ 734786 h 3222560"/>
              <a:gd name="connsiteX60" fmla="*/ 11454003 w 12191994"/>
              <a:gd name="connsiteY60" fmla="*/ 2129306 h 3222560"/>
              <a:gd name="connsiteX61" fmla="*/ 12191994 w 12191994"/>
              <a:gd name="connsiteY61" fmla="*/ 2084861 h 3222560"/>
              <a:gd name="connsiteX62" fmla="*/ 12191994 w 12191994"/>
              <a:gd name="connsiteY62" fmla="*/ 3222560 h 3222560"/>
              <a:gd name="connsiteX63" fmla="*/ 0 w 12191994"/>
              <a:gd name="connsiteY63" fmla="*/ 3222560 h 3222560"/>
              <a:gd name="connsiteX64" fmla="*/ 0 w 12191994"/>
              <a:gd name="connsiteY64" fmla="*/ 2732704 h 3222560"/>
              <a:gd name="connsiteX65" fmla="*/ 0 w 12191994"/>
              <a:gd name="connsiteY65" fmla="*/ 2084861 h 3222560"/>
              <a:gd name="connsiteX66" fmla="*/ 0 w 12191994"/>
              <a:gd name="connsiteY66" fmla="*/ 875912 h 3222560"/>
              <a:gd name="connsiteX67" fmla="*/ 102630 w 12191994"/>
              <a:gd name="connsiteY67" fmla="*/ 875912 h 3222560"/>
              <a:gd name="connsiteX68" fmla="*/ 102630 w 12191994"/>
              <a:gd name="connsiteY68" fmla="*/ 689299 h 3222560"/>
              <a:gd name="connsiteX69" fmla="*/ 643809 w 12191994"/>
              <a:gd name="connsiteY69" fmla="*/ 689299 h 3222560"/>
              <a:gd name="connsiteX70" fmla="*/ 643809 w 12191994"/>
              <a:gd name="connsiteY70" fmla="*/ 875912 h 3222560"/>
              <a:gd name="connsiteX71" fmla="*/ 746448 w 12191994"/>
              <a:gd name="connsiteY71" fmla="*/ 875912 h 3222560"/>
              <a:gd name="connsiteX72" fmla="*/ 746448 w 12191994"/>
              <a:gd name="connsiteY72" fmla="*/ 1326114 h 3222560"/>
              <a:gd name="connsiteX73" fmla="*/ 1410674 w 12191994"/>
              <a:gd name="connsiteY73" fmla="*/ 1326114 h 3222560"/>
              <a:gd name="connsiteX74" fmla="*/ 1410674 w 12191994"/>
              <a:gd name="connsiteY74" fmla="*/ 1960295 h 3222560"/>
              <a:gd name="connsiteX75" fmla="*/ 1415722 w 12191994"/>
              <a:gd name="connsiteY75" fmla="*/ 1959615 h 3222560"/>
              <a:gd name="connsiteX76" fmla="*/ 1849395 w 12191994"/>
              <a:gd name="connsiteY76" fmla="*/ 1888316 h 3222560"/>
              <a:gd name="connsiteX77" fmla="*/ 2037183 w 12191994"/>
              <a:gd name="connsiteY77" fmla="*/ 1854481 h 3222560"/>
              <a:gd name="connsiteX78" fmla="*/ 2037183 w 12191994"/>
              <a:gd name="connsiteY78" fmla="*/ 397718 h 3222560"/>
              <a:gd name="connsiteX79" fmla="*/ 2310880 w 12191994"/>
              <a:gd name="connsiteY79" fmla="*/ 397718 h 3222560"/>
              <a:gd name="connsiteX80" fmla="*/ 2310880 w 12191994"/>
              <a:gd name="connsiteY80" fmla="*/ 135682 h 3222560"/>
              <a:gd name="connsiteX81" fmla="*/ 2474167 w 12191994"/>
              <a:gd name="connsiteY81" fmla="*/ 135682 h 322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2191994" h="3222560">
                <a:moveTo>
                  <a:pt x="2474167" y="0"/>
                </a:moveTo>
                <a:lnTo>
                  <a:pt x="2894043" y="0"/>
                </a:lnTo>
                <a:lnTo>
                  <a:pt x="2894043" y="135682"/>
                </a:lnTo>
                <a:lnTo>
                  <a:pt x="3057328" y="135682"/>
                </a:lnTo>
                <a:lnTo>
                  <a:pt x="3057328" y="397718"/>
                </a:lnTo>
                <a:lnTo>
                  <a:pt x="3331028" y="397718"/>
                </a:lnTo>
                <a:lnTo>
                  <a:pt x="3331028" y="1101013"/>
                </a:lnTo>
                <a:lnTo>
                  <a:pt x="3648266" y="1101013"/>
                </a:lnTo>
                <a:lnTo>
                  <a:pt x="3648266" y="836258"/>
                </a:lnTo>
                <a:lnTo>
                  <a:pt x="4164562" y="836258"/>
                </a:lnTo>
                <a:lnTo>
                  <a:pt x="4164562" y="657419"/>
                </a:lnTo>
                <a:lnTo>
                  <a:pt x="4396273" y="657419"/>
                </a:lnTo>
                <a:lnTo>
                  <a:pt x="4396273" y="1496425"/>
                </a:lnTo>
                <a:lnTo>
                  <a:pt x="4643639" y="1481188"/>
                </a:lnTo>
                <a:lnTo>
                  <a:pt x="4872131" y="1476168"/>
                </a:lnTo>
                <a:lnTo>
                  <a:pt x="4872131" y="1397649"/>
                </a:lnTo>
                <a:lnTo>
                  <a:pt x="5159826" y="1397649"/>
                </a:lnTo>
                <a:lnTo>
                  <a:pt x="5159826" y="1179156"/>
                </a:lnTo>
                <a:lnTo>
                  <a:pt x="5265966" y="1179156"/>
                </a:lnTo>
                <a:lnTo>
                  <a:pt x="5265966" y="491801"/>
                </a:lnTo>
                <a:lnTo>
                  <a:pt x="5361885" y="491801"/>
                </a:lnTo>
                <a:lnTo>
                  <a:pt x="5361885" y="135682"/>
                </a:lnTo>
                <a:lnTo>
                  <a:pt x="5708481" y="135682"/>
                </a:lnTo>
                <a:lnTo>
                  <a:pt x="5708481" y="491801"/>
                </a:lnTo>
                <a:lnTo>
                  <a:pt x="5797029" y="491801"/>
                </a:lnTo>
                <a:lnTo>
                  <a:pt x="5797029" y="1179156"/>
                </a:lnTo>
                <a:lnTo>
                  <a:pt x="5906274" y="1179156"/>
                </a:lnTo>
                <a:lnTo>
                  <a:pt x="5906274" y="1622272"/>
                </a:lnTo>
                <a:lnTo>
                  <a:pt x="6278534" y="1708569"/>
                </a:lnTo>
                <a:lnTo>
                  <a:pt x="6534915" y="1775152"/>
                </a:lnTo>
                <a:lnTo>
                  <a:pt x="6534915" y="1397649"/>
                </a:lnTo>
                <a:lnTo>
                  <a:pt x="7281364" y="1397649"/>
                </a:lnTo>
                <a:lnTo>
                  <a:pt x="7281364" y="1700893"/>
                </a:lnTo>
                <a:lnTo>
                  <a:pt x="7522415" y="1700893"/>
                </a:lnTo>
                <a:lnTo>
                  <a:pt x="7522415" y="2036971"/>
                </a:lnTo>
                <a:lnTo>
                  <a:pt x="7706372" y="2083623"/>
                </a:lnTo>
                <a:cubicBezTo>
                  <a:pt x="8124952" y="2183794"/>
                  <a:pt x="8540475" y="2261370"/>
                  <a:pt x="8948051" y="2280224"/>
                </a:cubicBezTo>
                <a:lnTo>
                  <a:pt x="9245082" y="2262336"/>
                </a:lnTo>
                <a:lnTo>
                  <a:pt x="9245082" y="1427327"/>
                </a:lnTo>
                <a:lnTo>
                  <a:pt x="9243522" y="1427327"/>
                </a:lnTo>
                <a:lnTo>
                  <a:pt x="9243522" y="383853"/>
                </a:lnTo>
                <a:lnTo>
                  <a:pt x="9475235" y="383853"/>
                </a:lnTo>
                <a:lnTo>
                  <a:pt x="9475235" y="528868"/>
                </a:lnTo>
                <a:lnTo>
                  <a:pt x="9759816" y="528868"/>
                </a:lnTo>
                <a:lnTo>
                  <a:pt x="9759816" y="401737"/>
                </a:lnTo>
                <a:lnTo>
                  <a:pt x="9991529" y="401737"/>
                </a:lnTo>
                <a:lnTo>
                  <a:pt x="9991529" y="528868"/>
                </a:lnTo>
                <a:lnTo>
                  <a:pt x="9991530" y="528868"/>
                </a:lnTo>
                <a:lnTo>
                  <a:pt x="9991530" y="2217382"/>
                </a:lnTo>
                <a:lnTo>
                  <a:pt x="10707555" y="2174260"/>
                </a:lnTo>
                <a:lnTo>
                  <a:pt x="10707555" y="1633245"/>
                </a:lnTo>
                <a:lnTo>
                  <a:pt x="10705995" y="1633245"/>
                </a:lnTo>
                <a:lnTo>
                  <a:pt x="10705995" y="589771"/>
                </a:lnTo>
                <a:lnTo>
                  <a:pt x="10937708" y="589771"/>
                </a:lnTo>
                <a:lnTo>
                  <a:pt x="10937708" y="734786"/>
                </a:lnTo>
                <a:lnTo>
                  <a:pt x="11222289" y="734786"/>
                </a:lnTo>
                <a:lnTo>
                  <a:pt x="11222289" y="607655"/>
                </a:lnTo>
                <a:lnTo>
                  <a:pt x="11454002" y="607655"/>
                </a:lnTo>
                <a:lnTo>
                  <a:pt x="11454002" y="734786"/>
                </a:lnTo>
                <a:lnTo>
                  <a:pt x="11454003" y="734786"/>
                </a:lnTo>
                <a:lnTo>
                  <a:pt x="11454003" y="2129306"/>
                </a:lnTo>
                <a:lnTo>
                  <a:pt x="12191994" y="2084861"/>
                </a:lnTo>
                <a:lnTo>
                  <a:pt x="12191994" y="3222560"/>
                </a:lnTo>
                <a:lnTo>
                  <a:pt x="0" y="3222560"/>
                </a:lnTo>
                <a:lnTo>
                  <a:pt x="0" y="2732704"/>
                </a:lnTo>
                <a:lnTo>
                  <a:pt x="0" y="2084861"/>
                </a:lnTo>
                <a:lnTo>
                  <a:pt x="0" y="875912"/>
                </a:lnTo>
                <a:lnTo>
                  <a:pt x="102630" y="875912"/>
                </a:lnTo>
                <a:lnTo>
                  <a:pt x="102630" y="689299"/>
                </a:lnTo>
                <a:lnTo>
                  <a:pt x="643809" y="689299"/>
                </a:lnTo>
                <a:lnTo>
                  <a:pt x="643809" y="875912"/>
                </a:lnTo>
                <a:lnTo>
                  <a:pt x="746448" y="875912"/>
                </a:lnTo>
                <a:lnTo>
                  <a:pt x="746448" y="1326114"/>
                </a:lnTo>
                <a:lnTo>
                  <a:pt x="1410674" y="1326114"/>
                </a:lnTo>
                <a:lnTo>
                  <a:pt x="1410674" y="1960295"/>
                </a:lnTo>
                <a:lnTo>
                  <a:pt x="1415722" y="1959615"/>
                </a:lnTo>
                <a:cubicBezTo>
                  <a:pt x="1560360" y="1937527"/>
                  <a:pt x="1704905" y="1913486"/>
                  <a:pt x="1849395" y="1888316"/>
                </a:cubicBezTo>
                <a:lnTo>
                  <a:pt x="2037183" y="1854481"/>
                </a:lnTo>
                <a:lnTo>
                  <a:pt x="2037183" y="397718"/>
                </a:lnTo>
                <a:lnTo>
                  <a:pt x="2310880" y="397718"/>
                </a:lnTo>
                <a:lnTo>
                  <a:pt x="2310880" y="135682"/>
                </a:lnTo>
                <a:lnTo>
                  <a:pt x="2474167" y="13568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4" t="-71052" r="-2160" b="-9459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9FFCA79-369D-CDF0-0ECB-4C8D936765C4}"/>
              </a:ext>
            </a:extLst>
          </p:cNvPr>
          <p:cNvSpPr txBox="1"/>
          <p:nvPr/>
        </p:nvSpPr>
        <p:spPr>
          <a:xfrm>
            <a:off x="302795" y="2119515"/>
            <a:ext cx="11281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CORE Stakeholder Meeting </a:t>
            </a:r>
            <a:endParaRPr lang="en-US" sz="4000" b="1">
              <a:latin typeface="Arial Black" panose="020B0A04020102020204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E90A2A3-55B5-1B34-4483-7DC51CFB19F7}"/>
              </a:ext>
            </a:extLst>
          </p:cNvPr>
          <p:cNvSpPr/>
          <p:nvPr/>
        </p:nvSpPr>
        <p:spPr>
          <a:xfrm>
            <a:off x="9525738" y="4314804"/>
            <a:ext cx="1848084" cy="1544288"/>
          </a:xfrm>
          <a:custGeom>
            <a:avLst/>
            <a:gdLst>
              <a:gd name="connsiteX0" fmla="*/ 1451231 w 1848084"/>
              <a:gd name="connsiteY0" fmla="*/ 1059994 h 1544288"/>
              <a:gd name="connsiteX1" fmla="*/ 1848084 w 1848084"/>
              <a:gd name="connsiteY1" fmla="*/ 1059994 h 1544288"/>
              <a:gd name="connsiteX2" fmla="*/ 1848084 w 1848084"/>
              <a:gd name="connsiteY2" fmla="*/ 1460778 h 1544288"/>
              <a:gd name="connsiteX3" fmla="*/ 1451231 w 1848084"/>
              <a:gd name="connsiteY3" fmla="*/ 1460778 h 1544288"/>
              <a:gd name="connsiteX4" fmla="*/ 0 w 1848084"/>
              <a:gd name="connsiteY4" fmla="*/ 1020523 h 1544288"/>
              <a:gd name="connsiteX5" fmla="*/ 396853 w 1848084"/>
              <a:gd name="connsiteY5" fmla="*/ 1020523 h 1544288"/>
              <a:gd name="connsiteX6" fmla="*/ 396853 w 1848084"/>
              <a:gd name="connsiteY6" fmla="*/ 1544288 h 1544288"/>
              <a:gd name="connsiteX7" fmla="*/ 0 w 1848084"/>
              <a:gd name="connsiteY7" fmla="*/ 1544288 h 1544288"/>
              <a:gd name="connsiteX8" fmla="*/ 1451231 w 1848084"/>
              <a:gd name="connsiteY8" fmla="*/ 543428 h 1544288"/>
              <a:gd name="connsiteX9" fmla="*/ 1848084 w 1848084"/>
              <a:gd name="connsiteY9" fmla="*/ 543428 h 1544288"/>
              <a:gd name="connsiteX10" fmla="*/ 1848084 w 1848084"/>
              <a:gd name="connsiteY10" fmla="*/ 944212 h 1544288"/>
              <a:gd name="connsiteX11" fmla="*/ 1451231 w 1848084"/>
              <a:gd name="connsiteY11" fmla="*/ 944212 h 1544288"/>
              <a:gd name="connsiteX12" fmla="*/ 0 w 1848084"/>
              <a:gd name="connsiteY12" fmla="*/ 408151 h 1544288"/>
              <a:gd name="connsiteX13" fmla="*/ 396853 w 1848084"/>
              <a:gd name="connsiteY13" fmla="*/ 408151 h 1544288"/>
              <a:gd name="connsiteX14" fmla="*/ 396853 w 1848084"/>
              <a:gd name="connsiteY14" fmla="*/ 931916 h 1544288"/>
              <a:gd name="connsiteX15" fmla="*/ 0 w 1848084"/>
              <a:gd name="connsiteY15" fmla="*/ 931916 h 1544288"/>
              <a:gd name="connsiteX16" fmla="*/ 1603947 w 1848084"/>
              <a:gd name="connsiteY16" fmla="*/ 159918 h 1544288"/>
              <a:gd name="connsiteX17" fmla="*/ 1695367 w 1848084"/>
              <a:gd name="connsiteY17" fmla="*/ 159918 h 1544288"/>
              <a:gd name="connsiteX18" fmla="*/ 1695367 w 1848084"/>
              <a:gd name="connsiteY18" fmla="*/ 479462 h 1544288"/>
              <a:gd name="connsiteX19" fmla="*/ 1603947 w 1848084"/>
              <a:gd name="connsiteY19" fmla="*/ 479462 h 1544288"/>
              <a:gd name="connsiteX20" fmla="*/ 1756663 w 1848084"/>
              <a:gd name="connsiteY20" fmla="*/ 159772 h 1544288"/>
              <a:gd name="connsiteX21" fmla="*/ 1848083 w 1848084"/>
              <a:gd name="connsiteY21" fmla="*/ 159772 h 1544288"/>
              <a:gd name="connsiteX22" fmla="*/ 1848083 w 1848084"/>
              <a:gd name="connsiteY22" fmla="*/ 479316 h 1544288"/>
              <a:gd name="connsiteX23" fmla="*/ 1756663 w 1848084"/>
              <a:gd name="connsiteY23" fmla="*/ 479316 h 1544288"/>
              <a:gd name="connsiteX24" fmla="*/ 1451231 w 1848084"/>
              <a:gd name="connsiteY24" fmla="*/ 159772 h 1544288"/>
              <a:gd name="connsiteX25" fmla="*/ 1542651 w 1848084"/>
              <a:gd name="connsiteY25" fmla="*/ 159772 h 1544288"/>
              <a:gd name="connsiteX26" fmla="*/ 1542651 w 1848084"/>
              <a:gd name="connsiteY26" fmla="*/ 479316 h 1544288"/>
              <a:gd name="connsiteX27" fmla="*/ 1451231 w 1848084"/>
              <a:gd name="connsiteY27" fmla="*/ 479316 h 1544288"/>
              <a:gd name="connsiteX28" fmla="*/ 152716 w 1848084"/>
              <a:gd name="connsiteY28" fmla="*/ 146 h 1544288"/>
              <a:gd name="connsiteX29" fmla="*/ 244136 w 1848084"/>
              <a:gd name="connsiteY29" fmla="*/ 146 h 1544288"/>
              <a:gd name="connsiteX30" fmla="*/ 244136 w 1848084"/>
              <a:gd name="connsiteY30" fmla="*/ 319690 h 1544288"/>
              <a:gd name="connsiteX31" fmla="*/ 152716 w 1848084"/>
              <a:gd name="connsiteY31" fmla="*/ 319690 h 1544288"/>
              <a:gd name="connsiteX32" fmla="*/ 305432 w 1848084"/>
              <a:gd name="connsiteY32" fmla="*/ 0 h 1544288"/>
              <a:gd name="connsiteX33" fmla="*/ 396852 w 1848084"/>
              <a:gd name="connsiteY33" fmla="*/ 0 h 1544288"/>
              <a:gd name="connsiteX34" fmla="*/ 396852 w 1848084"/>
              <a:gd name="connsiteY34" fmla="*/ 319544 h 1544288"/>
              <a:gd name="connsiteX35" fmla="*/ 305432 w 1848084"/>
              <a:gd name="connsiteY35" fmla="*/ 319544 h 1544288"/>
              <a:gd name="connsiteX36" fmla="*/ 0 w 1848084"/>
              <a:gd name="connsiteY36" fmla="*/ 0 h 1544288"/>
              <a:gd name="connsiteX37" fmla="*/ 91420 w 1848084"/>
              <a:gd name="connsiteY37" fmla="*/ 0 h 1544288"/>
              <a:gd name="connsiteX38" fmla="*/ 91420 w 1848084"/>
              <a:gd name="connsiteY38" fmla="*/ 319544 h 1544288"/>
              <a:gd name="connsiteX39" fmla="*/ 0 w 1848084"/>
              <a:gd name="connsiteY39" fmla="*/ 319544 h 15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48084" h="1544288">
                <a:moveTo>
                  <a:pt x="1451231" y="1059994"/>
                </a:moveTo>
                <a:lnTo>
                  <a:pt x="1848084" y="1059994"/>
                </a:lnTo>
                <a:lnTo>
                  <a:pt x="1848084" y="1460778"/>
                </a:lnTo>
                <a:lnTo>
                  <a:pt x="1451231" y="1460778"/>
                </a:lnTo>
                <a:close/>
                <a:moveTo>
                  <a:pt x="0" y="1020523"/>
                </a:moveTo>
                <a:lnTo>
                  <a:pt x="396853" y="1020523"/>
                </a:lnTo>
                <a:lnTo>
                  <a:pt x="396853" y="1544288"/>
                </a:lnTo>
                <a:lnTo>
                  <a:pt x="0" y="1544288"/>
                </a:lnTo>
                <a:close/>
                <a:moveTo>
                  <a:pt x="1451231" y="543428"/>
                </a:moveTo>
                <a:lnTo>
                  <a:pt x="1848084" y="543428"/>
                </a:lnTo>
                <a:lnTo>
                  <a:pt x="1848084" y="944212"/>
                </a:lnTo>
                <a:lnTo>
                  <a:pt x="1451231" y="944212"/>
                </a:lnTo>
                <a:close/>
                <a:moveTo>
                  <a:pt x="0" y="408151"/>
                </a:moveTo>
                <a:lnTo>
                  <a:pt x="396853" y="408151"/>
                </a:lnTo>
                <a:lnTo>
                  <a:pt x="396853" y="931916"/>
                </a:lnTo>
                <a:lnTo>
                  <a:pt x="0" y="931916"/>
                </a:lnTo>
                <a:close/>
                <a:moveTo>
                  <a:pt x="1603947" y="159918"/>
                </a:moveTo>
                <a:lnTo>
                  <a:pt x="1695367" y="159918"/>
                </a:lnTo>
                <a:lnTo>
                  <a:pt x="1695367" y="479462"/>
                </a:lnTo>
                <a:lnTo>
                  <a:pt x="1603947" y="479462"/>
                </a:lnTo>
                <a:close/>
                <a:moveTo>
                  <a:pt x="1756663" y="159772"/>
                </a:moveTo>
                <a:lnTo>
                  <a:pt x="1848083" y="159772"/>
                </a:lnTo>
                <a:lnTo>
                  <a:pt x="1848083" y="479316"/>
                </a:lnTo>
                <a:lnTo>
                  <a:pt x="1756663" y="479316"/>
                </a:lnTo>
                <a:close/>
                <a:moveTo>
                  <a:pt x="1451231" y="159772"/>
                </a:moveTo>
                <a:lnTo>
                  <a:pt x="1542651" y="159772"/>
                </a:lnTo>
                <a:lnTo>
                  <a:pt x="1542651" y="479316"/>
                </a:lnTo>
                <a:lnTo>
                  <a:pt x="1451231" y="479316"/>
                </a:lnTo>
                <a:close/>
                <a:moveTo>
                  <a:pt x="152716" y="146"/>
                </a:moveTo>
                <a:lnTo>
                  <a:pt x="244136" y="146"/>
                </a:lnTo>
                <a:lnTo>
                  <a:pt x="244136" y="319690"/>
                </a:lnTo>
                <a:lnTo>
                  <a:pt x="152716" y="319690"/>
                </a:lnTo>
                <a:close/>
                <a:moveTo>
                  <a:pt x="305432" y="0"/>
                </a:moveTo>
                <a:lnTo>
                  <a:pt x="396852" y="0"/>
                </a:lnTo>
                <a:lnTo>
                  <a:pt x="396852" y="319544"/>
                </a:lnTo>
                <a:lnTo>
                  <a:pt x="305432" y="319544"/>
                </a:lnTo>
                <a:close/>
                <a:moveTo>
                  <a:pt x="0" y="0"/>
                </a:moveTo>
                <a:lnTo>
                  <a:pt x="91420" y="0"/>
                </a:lnTo>
                <a:lnTo>
                  <a:pt x="91420" y="319544"/>
                </a:lnTo>
                <a:lnTo>
                  <a:pt x="0" y="319544"/>
                </a:lnTo>
                <a:close/>
              </a:path>
            </a:pathLst>
          </a:custGeom>
          <a:solidFill>
            <a:srgbClr val="E4BB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logo with a river and leaf&#10;&#10;Description automatically generated">
            <a:extLst>
              <a:ext uri="{FF2B5EF4-FFF2-40B4-BE49-F238E27FC236}">
                <a16:creationId xmlns:a16="http://schemas.microsoft.com/office/drawing/2014/main" id="{EE5753AC-240F-1672-632C-5D86B25CCE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20561" r="9844" b="22645"/>
          <a:stretch/>
        </p:blipFill>
        <p:spPr>
          <a:xfrm>
            <a:off x="8767456" y="0"/>
            <a:ext cx="3424544" cy="1376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AFE588-C54A-13F8-AEF8-A1346542B343}"/>
              </a:ext>
            </a:extLst>
          </p:cNvPr>
          <p:cNvSpPr txBox="1"/>
          <p:nvPr/>
        </p:nvSpPr>
        <p:spPr>
          <a:xfrm>
            <a:off x="302795" y="480479"/>
            <a:ext cx="515954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Prepared by the Office of Cannabis Management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CORE Stakeholders Meeting 3:00pm-5:00pm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May 23, 2024</a:t>
            </a:r>
          </a:p>
        </p:txBody>
      </p:sp>
    </p:spTree>
    <p:extLst>
      <p:ext uri="{BB962C8B-B14F-4D97-AF65-F5344CB8AC3E}">
        <p14:creationId xmlns:p14="http://schemas.microsoft.com/office/powerpoint/2010/main" val="206787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4" y="1972264"/>
            <a:ext cx="8665898" cy="46166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As of July 1, 2024, state cannabis license applicants and licensees with ten or more non-supervisory employees will be required to enter into and abide by Labor Peace Agreements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https://cannabis.ca.gov/labor-peace-agreements-for-cannabis-businesses/</a:t>
            </a:r>
            <a:endParaRPr lang="en-US" sz="20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 </a:t>
            </a:r>
            <a:r>
              <a:rPr lang="en-US" sz="2400" b="1" dirty="0">
                <a:solidFill>
                  <a:schemeClr val="bg1"/>
                </a:solidFill>
                <a:cs typeface="Calibri"/>
              </a:rPr>
              <a:t>Unchanged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: Requirement that employers with two or more employees have one supervisor and one employee successfully complete a Cal/OSHA 30-hour general industry outreach training course offered by a training provider that is authorized by an OSHA Training Institute Education Center.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27C5FADF-93D9-ACE7-EC2D-5C4D2CD682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9A6A3A-33B9-C1AA-47A7-BA166E699287}"/>
              </a:ext>
            </a:extLst>
          </p:cNvPr>
          <p:cNvSpPr txBox="1"/>
          <p:nvPr/>
        </p:nvSpPr>
        <p:spPr>
          <a:xfrm>
            <a:off x="1614444" y="984934"/>
            <a:ext cx="78440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chemeClr val="bg1"/>
                </a:solidFill>
                <a:latin typeface="Arial"/>
                <a:cs typeface="Calibri"/>
              </a:rPr>
              <a:t>Labor Peace Agreements: Changing July 1</a:t>
            </a:r>
          </a:p>
        </p:txBody>
      </p:sp>
    </p:spTree>
    <p:extLst>
      <p:ext uri="{BB962C8B-B14F-4D97-AF65-F5344CB8AC3E}">
        <p14:creationId xmlns:p14="http://schemas.microsoft.com/office/powerpoint/2010/main" val="3236308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18527-00B7-771C-1CB1-A22A9E22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01" y="4492419"/>
            <a:ext cx="3351910" cy="665557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ENCORE Mixer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8596F-6992-4D8E-40C6-3533899F5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388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2050" name="Picture 2" descr="coreevent-095">
            <a:extLst>
              <a:ext uri="{FF2B5EF4-FFF2-40B4-BE49-F238E27FC236}">
                <a16:creationId xmlns:a16="http://schemas.microsoft.com/office/drawing/2014/main" id="{218B435D-E4DF-2B5E-E459-CA6121C46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" b="-1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4E5C6B-55AA-2C94-D218-51AB813299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7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9991B36F-54EA-8A61-6E55-BF586D3F1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005" y="4492419"/>
            <a:ext cx="6122407" cy="2099780"/>
          </a:xfrm>
        </p:spPr>
        <p:txBody>
          <a:bodyPr>
            <a:noAutofit/>
          </a:bodyPr>
          <a:lstStyle/>
          <a:p>
            <a:r>
              <a:rPr lang="en-US" sz="24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ENCORE Mixer of 2024 </a:t>
            </a:r>
          </a:p>
          <a:p>
            <a:r>
              <a:rPr lang="en-US" sz="24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readiness seminars with experts </a:t>
            </a:r>
          </a:p>
          <a:p>
            <a:r>
              <a:rPr lang="en-US" sz="24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date for next ENCORE</a:t>
            </a:r>
          </a:p>
          <a:p>
            <a:pPr marL="0" indent="0" algn="ctr">
              <a:buNone/>
            </a:pPr>
            <a:r>
              <a:rPr lang="en-US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1, 2024, 5:00-8:00 PM</a:t>
            </a: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058F093D-B9AD-9805-D28F-F3443D509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02" y="4475722"/>
            <a:ext cx="2825292" cy="329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4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5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522079" y="3919931"/>
            <a:ext cx="8887301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OCM completed the review of applications. Next steps: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Sign grant agreement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Submit budget to Fiscal team for review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Fund disbursement  </a:t>
            </a: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85201" y="920697"/>
            <a:ext cx="78440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/>
                <a:cs typeface="Calibri"/>
              </a:rPr>
              <a:t>CORE Tiered Grant Cycle 1 Update </a:t>
            </a:r>
          </a:p>
        </p:txBody>
      </p:sp>
      <p:graphicFrame>
        <p:nvGraphicFramePr>
          <p:cNvPr id="5" name="Content Placeholder 13">
            <a:extLst>
              <a:ext uri="{FF2B5EF4-FFF2-40B4-BE49-F238E27FC236}">
                <a16:creationId xmlns:a16="http://schemas.microsoft.com/office/drawing/2014/main" id="{021A6E11-898A-46A0-BD8F-263A28751E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893572"/>
              </p:ext>
            </p:extLst>
          </p:nvPr>
        </p:nvGraphicFramePr>
        <p:xfrm>
          <a:off x="2530310" y="1854048"/>
          <a:ext cx="7131377" cy="183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8433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5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F45B79-234C-438D-812C-064CE70C1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19" y="1866104"/>
            <a:ext cx="8321761" cy="39566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EEA5F0-F16D-4412-202B-7DE9A4026A09}"/>
              </a:ext>
            </a:extLst>
          </p:cNvPr>
          <p:cNvSpPr txBox="1"/>
          <p:nvPr/>
        </p:nvSpPr>
        <p:spPr>
          <a:xfrm>
            <a:off x="1415354" y="5873435"/>
            <a:ext cx="405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*No Tier 1 applications were received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25924-31C6-83B1-0E32-EB587CDC88A4}"/>
              </a:ext>
            </a:extLst>
          </p:cNvPr>
          <p:cNvSpPr txBox="1"/>
          <p:nvPr/>
        </p:nvSpPr>
        <p:spPr>
          <a:xfrm>
            <a:off x="1543344" y="1739455"/>
            <a:ext cx="3279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Total Award: $1,312,500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81CD0-711B-87E4-0E7A-D3709391DFB6}"/>
              </a:ext>
            </a:extLst>
          </p:cNvPr>
          <p:cNvSpPr txBox="1"/>
          <p:nvPr/>
        </p:nvSpPr>
        <p:spPr>
          <a:xfrm>
            <a:off x="1685201" y="920697"/>
            <a:ext cx="78440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/>
                <a:cs typeface="Calibri"/>
              </a:rPr>
              <a:t>CORE Tiered Grant Cycle 1 Update </a:t>
            </a:r>
          </a:p>
        </p:txBody>
      </p:sp>
    </p:spTree>
    <p:extLst>
      <p:ext uri="{BB962C8B-B14F-4D97-AF65-F5344CB8AC3E}">
        <p14:creationId xmlns:p14="http://schemas.microsoft.com/office/powerpoint/2010/main" val="2749550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5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781CD0-711B-87E4-0E7A-D3709391DFB6}"/>
              </a:ext>
            </a:extLst>
          </p:cNvPr>
          <p:cNvSpPr txBox="1"/>
          <p:nvPr/>
        </p:nvSpPr>
        <p:spPr>
          <a:xfrm>
            <a:off x="1685201" y="920697"/>
            <a:ext cx="78440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/>
                <a:cs typeface="Calibri"/>
              </a:rPr>
              <a:t>CORE 2024 Tiered Grant Cycle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32DF5-DDF9-54FD-F7CA-A26B01712569}"/>
              </a:ext>
            </a:extLst>
          </p:cNvPr>
          <p:cNvSpPr txBox="1"/>
          <p:nvPr/>
        </p:nvSpPr>
        <p:spPr>
          <a:xfrm>
            <a:off x="1685201" y="1748180"/>
            <a:ext cx="8887301" cy="34470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"/>
                <a:cs typeface="Calibri"/>
              </a:rPr>
              <a:t>Grant Cycle 2 will be available in the late summer or early fall of 2024 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"/>
                <a:cs typeface="Calibri"/>
              </a:rPr>
              <a:t>Requirements to be eligible for Cycle 2 will be similar to this cycle</a:t>
            </a:r>
            <a:endParaRPr lang="en-US" sz="2400">
              <a:solidFill>
                <a:schemeClr val="bg1"/>
              </a:solidFill>
              <a:cs typeface="Calibri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"/>
                <a:cs typeface="Calibri"/>
              </a:rPr>
              <a:t>If you were not able to get your documentation in for Grant Cycle 1, please continue to gather your information so you're ready to apply for Grant Cycle 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7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0FA56-555E-B3E1-B7DE-36B7B7CC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46" y="696747"/>
            <a:ext cx="4394200" cy="1323439"/>
          </a:xfrm>
        </p:spPr>
        <p:txBody>
          <a:bodyPr anchor="t">
            <a:normAutofit/>
          </a:bodyPr>
          <a:lstStyle/>
          <a:p>
            <a:r>
              <a:rPr lang="en-US" sz="3700" b="1">
                <a:solidFill>
                  <a:schemeClr val="bg1"/>
                </a:solidFill>
                <a:latin typeface="Arial"/>
                <a:cs typeface="Calibri"/>
              </a:rPr>
              <a:t>New CORE Benefit </a:t>
            </a:r>
            <a:br>
              <a:rPr lang="en-US" sz="3700" b="1">
                <a:solidFill>
                  <a:schemeClr val="bg1"/>
                </a:solidFill>
                <a:cs typeface="Calibri"/>
              </a:rPr>
            </a:br>
            <a:endParaRPr lang="en-US" sz="3700">
              <a:solidFill>
                <a:schemeClr val="bg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51F78BD-151D-3072-9B41-6ED645B24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97" y="1706211"/>
            <a:ext cx="5518298" cy="4455042"/>
          </a:xfrm>
        </p:spPr>
        <p:txBody>
          <a:bodyPr>
            <a:norm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180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CORE Participant Cannabis Pre-Application Meeting </a:t>
            </a:r>
            <a:r>
              <a:rPr lang="en-US" sz="180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is:</a:t>
            </a:r>
          </a:p>
          <a:p>
            <a:pPr marL="800100" lvl="1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Planning department and other departments </a:t>
            </a:r>
            <a:r>
              <a:rPr lang="en-US" sz="180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involved in subsequent regulatory review steps (e.g., building permit, business operating permit)</a:t>
            </a:r>
          </a:p>
          <a:p>
            <a:pPr marL="800100" lvl="1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kern="10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ntended to help determine if a potential site is suitable for cannabis business activities</a:t>
            </a:r>
          </a:p>
          <a:p>
            <a:pPr marL="800100" lvl="1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free service 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1800" kern="10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Map Viewer</a:t>
            </a:r>
            <a:r>
              <a:rPr lang="en-US" sz="1800" kern="10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</a:t>
            </a:r>
          </a:p>
          <a:p>
            <a:pPr marL="800100" lvl="1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draft viewer can be used to research locations which may permit cannabis business operations</a:t>
            </a:r>
            <a:endParaRPr lang="en-US" sz="1800" kern="100">
              <a:solidFill>
                <a:schemeClr val="bg1">
                  <a:alpha val="8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1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7" name="Picture 6" descr="A screenshot of a document&#10;&#10;Description automatically generated">
            <a:extLst>
              <a:ext uri="{FF2B5EF4-FFF2-40B4-BE49-F238E27FC236}">
                <a16:creationId xmlns:a16="http://schemas.microsoft.com/office/drawing/2014/main" id="{E65B7998-69C4-D395-0620-A3DA55CB04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" r="1" b="10000"/>
          <a:stretch/>
        </p:blipFill>
        <p:spPr>
          <a:xfrm>
            <a:off x="5814060" y="2"/>
            <a:ext cx="6377940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</p:spPr>
      </p:pic>
      <p:pic>
        <p:nvPicPr>
          <p:cNvPr id="5" name="Content Placeholder 4" descr="A map of a city&#10;&#10;Description automatically generated">
            <a:extLst>
              <a:ext uri="{FF2B5EF4-FFF2-40B4-BE49-F238E27FC236}">
                <a16:creationId xmlns:a16="http://schemas.microsoft.com/office/drawing/2014/main" id="{4C4752EA-F918-5171-4D2A-4545CEB58E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895"/>
          <a:stretch/>
        </p:blipFill>
        <p:spPr>
          <a:xfrm>
            <a:off x="5814060" y="3524252"/>
            <a:ext cx="6377940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6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2475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2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3" y="2025816"/>
            <a:ext cx="9029882" cy="24006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Request for Proposal (RFP) is to provide technical assistance to CORE participants such as architecture and design services, marketing and branding services, regulatory compliance services, etc.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Closed on 5/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15/24: </a:t>
            </a:r>
            <a:endParaRPr lang="en-US" sz="20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Received 9 proposa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Currently, OCM is reviewing the proposals </a:t>
            </a:r>
            <a:endParaRPr lang="en-US" sz="200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8EEF2B62-6CDD-DD10-CE9C-6696C3D35E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3D81D-F1CB-CD25-6936-621056173763}"/>
              </a:ext>
            </a:extLst>
          </p:cNvPr>
          <p:cNvSpPr txBox="1"/>
          <p:nvPr/>
        </p:nvSpPr>
        <p:spPr>
          <a:xfrm>
            <a:off x="1614443" y="984934"/>
            <a:ext cx="888574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chemeClr val="bg1"/>
                </a:solidFill>
                <a:latin typeface="Arial"/>
                <a:cs typeface="Calibri"/>
              </a:rPr>
              <a:t>CORE Technical Assistance RFP Update</a:t>
            </a:r>
          </a:p>
        </p:txBody>
      </p:sp>
    </p:spTree>
    <p:extLst>
      <p:ext uri="{BB962C8B-B14F-4D97-AF65-F5344CB8AC3E}">
        <p14:creationId xmlns:p14="http://schemas.microsoft.com/office/powerpoint/2010/main" val="2281103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950499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8EEF2B62-6CDD-DD10-CE9C-6696C3D35E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3D81D-F1CB-CD25-6936-621056173763}"/>
              </a:ext>
            </a:extLst>
          </p:cNvPr>
          <p:cNvSpPr txBox="1"/>
          <p:nvPr/>
        </p:nvSpPr>
        <p:spPr>
          <a:xfrm>
            <a:off x="1614443" y="984934"/>
            <a:ext cx="888574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chemeClr val="bg1"/>
                </a:solidFill>
                <a:latin typeface="Arial"/>
                <a:cs typeface="Calibri"/>
              </a:rPr>
              <a:t>CORE Ambassador Program </a:t>
            </a:r>
          </a:p>
        </p:txBody>
      </p:sp>
      <p:pic>
        <p:nvPicPr>
          <p:cNvPr id="8" name="Picture 7" descr="A blue and white banner with text and buildings in the background&#10;&#10;Description automatically generated">
            <a:extLst>
              <a:ext uri="{FF2B5EF4-FFF2-40B4-BE49-F238E27FC236}">
                <a16:creationId xmlns:a16="http://schemas.microsoft.com/office/drawing/2014/main" id="{5F09DAB6-DD61-DD9B-ABF0-61A77A1307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9872" r="7021" b="14379"/>
          <a:stretch/>
        </p:blipFill>
        <p:spPr>
          <a:xfrm>
            <a:off x="1361476" y="1861497"/>
            <a:ext cx="4215707" cy="36949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F20E7E-C2F9-A86D-D9B7-501B41BCF82F}"/>
              </a:ext>
            </a:extLst>
          </p:cNvPr>
          <p:cNvSpPr txBox="1"/>
          <p:nvPr/>
        </p:nvSpPr>
        <p:spPr>
          <a:xfrm>
            <a:off x="5880493" y="2662530"/>
            <a:ext cx="4685313" cy="20928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OCM is seeking Ambassadors to represent the CORE Program at tabling events.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here: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https://uppercloud.typeform.com/to/ojBnRDu8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40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BB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310035C3-3371-40EA-FB75-8B56F9000007}"/>
              </a:ext>
            </a:extLst>
          </p:cNvPr>
          <p:cNvSpPr/>
          <p:nvPr/>
        </p:nvSpPr>
        <p:spPr>
          <a:xfrm>
            <a:off x="0" y="3635440"/>
            <a:ext cx="12191994" cy="3222560"/>
          </a:xfrm>
          <a:custGeom>
            <a:avLst/>
            <a:gdLst>
              <a:gd name="connsiteX0" fmla="*/ 2474167 w 12191994"/>
              <a:gd name="connsiteY0" fmla="*/ 0 h 3222560"/>
              <a:gd name="connsiteX1" fmla="*/ 2894043 w 12191994"/>
              <a:gd name="connsiteY1" fmla="*/ 0 h 3222560"/>
              <a:gd name="connsiteX2" fmla="*/ 2894043 w 12191994"/>
              <a:gd name="connsiteY2" fmla="*/ 135682 h 3222560"/>
              <a:gd name="connsiteX3" fmla="*/ 3057328 w 12191994"/>
              <a:gd name="connsiteY3" fmla="*/ 135682 h 3222560"/>
              <a:gd name="connsiteX4" fmla="*/ 3057328 w 12191994"/>
              <a:gd name="connsiteY4" fmla="*/ 397718 h 3222560"/>
              <a:gd name="connsiteX5" fmla="*/ 3331028 w 12191994"/>
              <a:gd name="connsiteY5" fmla="*/ 397718 h 3222560"/>
              <a:gd name="connsiteX6" fmla="*/ 3331028 w 12191994"/>
              <a:gd name="connsiteY6" fmla="*/ 1101013 h 3222560"/>
              <a:gd name="connsiteX7" fmla="*/ 3648266 w 12191994"/>
              <a:gd name="connsiteY7" fmla="*/ 1101013 h 3222560"/>
              <a:gd name="connsiteX8" fmla="*/ 3648266 w 12191994"/>
              <a:gd name="connsiteY8" fmla="*/ 836258 h 3222560"/>
              <a:gd name="connsiteX9" fmla="*/ 4164562 w 12191994"/>
              <a:gd name="connsiteY9" fmla="*/ 836258 h 3222560"/>
              <a:gd name="connsiteX10" fmla="*/ 4164562 w 12191994"/>
              <a:gd name="connsiteY10" fmla="*/ 657419 h 3222560"/>
              <a:gd name="connsiteX11" fmla="*/ 4396273 w 12191994"/>
              <a:gd name="connsiteY11" fmla="*/ 657419 h 3222560"/>
              <a:gd name="connsiteX12" fmla="*/ 4396273 w 12191994"/>
              <a:gd name="connsiteY12" fmla="*/ 1496425 h 3222560"/>
              <a:gd name="connsiteX13" fmla="*/ 4643639 w 12191994"/>
              <a:gd name="connsiteY13" fmla="*/ 1481188 h 3222560"/>
              <a:gd name="connsiteX14" fmla="*/ 4872131 w 12191994"/>
              <a:gd name="connsiteY14" fmla="*/ 1476168 h 3222560"/>
              <a:gd name="connsiteX15" fmla="*/ 4872131 w 12191994"/>
              <a:gd name="connsiteY15" fmla="*/ 1397649 h 3222560"/>
              <a:gd name="connsiteX16" fmla="*/ 5159826 w 12191994"/>
              <a:gd name="connsiteY16" fmla="*/ 1397649 h 3222560"/>
              <a:gd name="connsiteX17" fmla="*/ 5159826 w 12191994"/>
              <a:gd name="connsiteY17" fmla="*/ 1179156 h 3222560"/>
              <a:gd name="connsiteX18" fmla="*/ 5265966 w 12191994"/>
              <a:gd name="connsiteY18" fmla="*/ 1179156 h 3222560"/>
              <a:gd name="connsiteX19" fmla="*/ 5265966 w 12191994"/>
              <a:gd name="connsiteY19" fmla="*/ 491801 h 3222560"/>
              <a:gd name="connsiteX20" fmla="*/ 5361885 w 12191994"/>
              <a:gd name="connsiteY20" fmla="*/ 491801 h 3222560"/>
              <a:gd name="connsiteX21" fmla="*/ 5361885 w 12191994"/>
              <a:gd name="connsiteY21" fmla="*/ 135682 h 3222560"/>
              <a:gd name="connsiteX22" fmla="*/ 5708481 w 12191994"/>
              <a:gd name="connsiteY22" fmla="*/ 135682 h 3222560"/>
              <a:gd name="connsiteX23" fmla="*/ 5708481 w 12191994"/>
              <a:gd name="connsiteY23" fmla="*/ 491801 h 3222560"/>
              <a:gd name="connsiteX24" fmla="*/ 5797029 w 12191994"/>
              <a:gd name="connsiteY24" fmla="*/ 491801 h 3222560"/>
              <a:gd name="connsiteX25" fmla="*/ 5797029 w 12191994"/>
              <a:gd name="connsiteY25" fmla="*/ 1179156 h 3222560"/>
              <a:gd name="connsiteX26" fmla="*/ 5906274 w 12191994"/>
              <a:gd name="connsiteY26" fmla="*/ 1179156 h 3222560"/>
              <a:gd name="connsiteX27" fmla="*/ 5906274 w 12191994"/>
              <a:gd name="connsiteY27" fmla="*/ 1622272 h 3222560"/>
              <a:gd name="connsiteX28" fmla="*/ 6278534 w 12191994"/>
              <a:gd name="connsiteY28" fmla="*/ 1708569 h 3222560"/>
              <a:gd name="connsiteX29" fmla="*/ 6534915 w 12191994"/>
              <a:gd name="connsiteY29" fmla="*/ 1775152 h 3222560"/>
              <a:gd name="connsiteX30" fmla="*/ 6534915 w 12191994"/>
              <a:gd name="connsiteY30" fmla="*/ 1397649 h 3222560"/>
              <a:gd name="connsiteX31" fmla="*/ 7281364 w 12191994"/>
              <a:gd name="connsiteY31" fmla="*/ 1397649 h 3222560"/>
              <a:gd name="connsiteX32" fmla="*/ 7281364 w 12191994"/>
              <a:gd name="connsiteY32" fmla="*/ 1700893 h 3222560"/>
              <a:gd name="connsiteX33" fmla="*/ 7522415 w 12191994"/>
              <a:gd name="connsiteY33" fmla="*/ 1700893 h 3222560"/>
              <a:gd name="connsiteX34" fmla="*/ 7522415 w 12191994"/>
              <a:gd name="connsiteY34" fmla="*/ 2036971 h 3222560"/>
              <a:gd name="connsiteX35" fmla="*/ 7706372 w 12191994"/>
              <a:gd name="connsiteY35" fmla="*/ 2083623 h 3222560"/>
              <a:gd name="connsiteX36" fmla="*/ 8948051 w 12191994"/>
              <a:gd name="connsiteY36" fmla="*/ 2280224 h 3222560"/>
              <a:gd name="connsiteX37" fmla="*/ 9245082 w 12191994"/>
              <a:gd name="connsiteY37" fmla="*/ 2262336 h 3222560"/>
              <a:gd name="connsiteX38" fmla="*/ 9245082 w 12191994"/>
              <a:gd name="connsiteY38" fmla="*/ 1427327 h 3222560"/>
              <a:gd name="connsiteX39" fmla="*/ 9243522 w 12191994"/>
              <a:gd name="connsiteY39" fmla="*/ 1427327 h 3222560"/>
              <a:gd name="connsiteX40" fmla="*/ 9243522 w 12191994"/>
              <a:gd name="connsiteY40" fmla="*/ 383853 h 3222560"/>
              <a:gd name="connsiteX41" fmla="*/ 9475235 w 12191994"/>
              <a:gd name="connsiteY41" fmla="*/ 383853 h 3222560"/>
              <a:gd name="connsiteX42" fmla="*/ 9475235 w 12191994"/>
              <a:gd name="connsiteY42" fmla="*/ 528868 h 3222560"/>
              <a:gd name="connsiteX43" fmla="*/ 9759816 w 12191994"/>
              <a:gd name="connsiteY43" fmla="*/ 528868 h 3222560"/>
              <a:gd name="connsiteX44" fmla="*/ 9759816 w 12191994"/>
              <a:gd name="connsiteY44" fmla="*/ 401737 h 3222560"/>
              <a:gd name="connsiteX45" fmla="*/ 9991529 w 12191994"/>
              <a:gd name="connsiteY45" fmla="*/ 401737 h 3222560"/>
              <a:gd name="connsiteX46" fmla="*/ 9991529 w 12191994"/>
              <a:gd name="connsiteY46" fmla="*/ 528868 h 3222560"/>
              <a:gd name="connsiteX47" fmla="*/ 9991530 w 12191994"/>
              <a:gd name="connsiteY47" fmla="*/ 528868 h 3222560"/>
              <a:gd name="connsiteX48" fmla="*/ 9991530 w 12191994"/>
              <a:gd name="connsiteY48" fmla="*/ 2217382 h 3222560"/>
              <a:gd name="connsiteX49" fmla="*/ 10707555 w 12191994"/>
              <a:gd name="connsiteY49" fmla="*/ 2174260 h 3222560"/>
              <a:gd name="connsiteX50" fmla="*/ 10707555 w 12191994"/>
              <a:gd name="connsiteY50" fmla="*/ 1633245 h 3222560"/>
              <a:gd name="connsiteX51" fmla="*/ 10705995 w 12191994"/>
              <a:gd name="connsiteY51" fmla="*/ 1633245 h 3222560"/>
              <a:gd name="connsiteX52" fmla="*/ 10705995 w 12191994"/>
              <a:gd name="connsiteY52" fmla="*/ 589771 h 3222560"/>
              <a:gd name="connsiteX53" fmla="*/ 10937708 w 12191994"/>
              <a:gd name="connsiteY53" fmla="*/ 589771 h 3222560"/>
              <a:gd name="connsiteX54" fmla="*/ 10937708 w 12191994"/>
              <a:gd name="connsiteY54" fmla="*/ 734786 h 3222560"/>
              <a:gd name="connsiteX55" fmla="*/ 11222289 w 12191994"/>
              <a:gd name="connsiteY55" fmla="*/ 734786 h 3222560"/>
              <a:gd name="connsiteX56" fmla="*/ 11222289 w 12191994"/>
              <a:gd name="connsiteY56" fmla="*/ 607655 h 3222560"/>
              <a:gd name="connsiteX57" fmla="*/ 11454002 w 12191994"/>
              <a:gd name="connsiteY57" fmla="*/ 607655 h 3222560"/>
              <a:gd name="connsiteX58" fmla="*/ 11454002 w 12191994"/>
              <a:gd name="connsiteY58" fmla="*/ 734786 h 3222560"/>
              <a:gd name="connsiteX59" fmla="*/ 11454003 w 12191994"/>
              <a:gd name="connsiteY59" fmla="*/ 734786 h 3222560"/>
              <a:gd name="connsiteX60" fmla="*/ 11454003 w 12191994"/>
              <a:gd name="connsiteY60" fmla="*/ 2129306 h 3222560"/>
              <a:gd name="connsiteX61" fmla="*/ 12191994 w 12191994"/>
              <a:gd name="connsiteY61" fmla="*/ 2084861 h 3222560"/>
              <a:gd name="connsiteX62" fmla="*/ 12191994 w 12191994"/>
              <a:gd name="connsiteY62" fmla="*/ 3222560 h 3222560"/>
              <a:gd name="connsiteX63" fmla="*/ 0 w 12191994"/>
              <a:gd name="connsiteY63" fmla="*/ 3222560 h 3222560"/>
              <a:gd name="connsiteX64" fmla="*/ 0 w 12191994"/>
              <a:gd name="connsiteY64" fmla="*/ 2732704 h 3222560"/>
              <a:gd name="connsiteX65" fmla="*/ 0 w 12191994"/>
              <a:gd name="connsiteY65" fmla="*/ 2084861 h 3222560"/>
              <a:gd name="connsiteX66" fmla="*/ 0 w 12191994"/>
              <a:gd name="connsiteY66" fmla="*/ 875912 h 3222560"/>
              <a:gd name="connsiteX67" fmla="*/ 102630 w 12191994"/>
              <a:gd name="connsiteY67" fmla="*/ 875912 h 3222560"/>
              <a:gd name="connsiteX68" fmla="*/ 102630 w 12191994"/>
              <a:gd name="connsiteY68" fmla="*/ 689299 h 3222560"/>
              <a:gd name="connsiteX69" fmla="*/ 643809 w 12191994"/>
              <a:gd name="connsiteY69" fmla="*/ 689299 h 3222560"/>
              <a:gd name="connsiteX70" fmla="*/ 643809 w 12191994"/>
              <a:gd name="connsiteY70" fmla="*/ 875912 h 3222560"/>
              <a:gd name="connsiteX71" fmla="*/ 746448 w 12191994"/>
              <a:gd name="connsiteY71" fmla="*/ 875912 h 3222560"/>
              <a:gd name="connsiteX72" fmla="*/ 746448 w 12191994"/>
              <a:gd name="connsiteY72" fmla="*/ 1326114 h 3222560"/>
              <a:gd name="connsiteX73" fmla="*/ 1410674 w 12191994"/>
              <a:gd name="connsiteY73" fmla="*/ 1326114 h 3222560"/>
              <a:gd name="connsiteX74" fmla="*/ 1410674 w 12191994"/>
              <a:gd name="connsiteY74" fmla="*/ 1960295 h 3222560"/>
              <a:gd name="connsiteX75" fmla="*/ 1415722 w 12191994"/>
              <a:gd name="connsiteY75" fmla="*/ 1959615 h 3222560"/>
              <a:gd name="connsiteX76" fmla="*/ 1849395 w 12191994"/>
              <a:gd name="connsiteY76" fmla="*/ 1888316 h 3222560"/>
              <a:gd name="connsiteX77" fmla="*/ 2037183 w 12191994"/>
              <a:gd name="connsiteY77" fmla="*/ 1854481 h 3222560"/>
              <a:gd name="connsiteX78" fmla="*/ 2037183 w 12191994"/>
              <a:gd name="connsiteY78" fmla="*/ 397718 h 3222560"/>
              <a:gd name="connsiteX79" fmla="*/ 2310880 w 12191994"/>
              <a:gd name="connsiteY79" fmla="*/ 397718 h 3222560"/>
              <a:gd name="connsiteX80" fmla="*/ 2310880 w 12191994"/>
              <a:gd name="connsiteY80" fmla="*/ 135682 h 3222560"/>
              <a:gd name="connsiteX81" fmla="*/ 2474167 w 12191994"/>
              <a:gd name="connsiteY81" fmla="*/ 135682 h 322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2191994" h="3222560">
                <a:moveTo>
                  <a:pt x="2474167" y="0"/>
                </a:moveTo>
                <a:lnTo>
                  <a:pt x="2894043" y="0"/>
                </a:lnTo>
                <a:lnTo>
                  <a:pt x="2894043" y="135682"/>
                </a:lnTo>
                <a:lnTo>
                  <a:pt x="3057328" y="135682"/>
                </a:lnTo>
                <a:lnTo>
                  <a:pt x="3057328" y="397718"/>
                </a:lnTo>
                <a:lnTo>
                  <a:pt x="3331028" y="397718"/>
                </a:lnTo>
                <a:lnTo>
                  <a:pt x="3331028" y="1101013"/>
                </a:lnTo>
                <a:lnTo>
                  <a:pt x="3648266" y="1101013"/>
                </a:lnTo>
                <a:lnTo>
                  <a:pt x="3648266" y="836258"/>
                </a:lnTo>
                <a:lnTo>
                  <a:pt x="4164562" y="836258"/>
                </a:lnTo>
                <a:lnTo>
                  <a:pt x="4164562" y="657419"/>
                </a:lnTo>
                <a:lnTo>
                  <a:pt x="4396273" y="657419"/>
                </a:lnTo>
                <a:lnTo>
                  <a:pt x="4396273" y="1496425"/>
                </a:lnTo>
                <a:lnTo>
                  <a:pt x="4643639" y="1481188"/>
                </a:lnTo>
                <a:lnTo>
                  <a:pt x="4872131" y="1476168"/>
                </a:lnTo>
                <a:lnTo>
                  <a:pt x="4872131" y="1397649"/>
                </a:lnTo>
                <a:lnTo>
                  <a:pt x="5159826" y="1397649"/>
                </a:lnTo>
                <a:lnTo>
                  <a:pt x="5159826" y="1179156"/>
                </a:lnTo>
                <a:lnTo>
                  <a:pt x="5265966" y="1179156"/>
                </a:lnTo>
                <a:lnTo>
                  <a:pt x="5265966" y="491801"/>
                </a:lnTo>
                <a:lnTo>
                  <a:pt x="5361885" y="491801"/>
                </a:lnTo>
                <a:lnTo>
                  <a:pt x="5361885" y="135682"/>
                </a:lnTo>
                <a:lnTo>
                  <a:pt x="5708481" y="135682"/>
                </a:lnTo>
                <a:lnTo>
                  <a:pt x="5708481" y="491801"/>
                </a:lnTo>
                <a:lnTo>
                  <a:pt x="5797029" y="491801"/>
                </a:lnTo>
                <a:lnTo>
                  <a:pt x="5797029" y="1179156"/>
                </a:lnTo>
                <a:lnTo>
                  <a:pt x="5906274" y="1179156"/>
                </a:lnTo>
                <a:lnTo>
                  <a:pt x="5906274" y="1622272"/>
                </a:lnTo>
                <a:lnTo>
                  <a:pt x="6278534" y="1708569"/>
                </a:lnTo>
                <a:lnTo>
                  <a:pt x="6534915" y="1775152"/>
                </a:lnTo>
                <a:lnTo>
                  <a:pt x="6534915" y="1397649"/>
                </a:lnTo>
                <a:lnTo>
                  <a:pt x="7281364" y="1397649"/>
                </a:lnTo>
                <a:lnTo>
                  <a:pt x="7281364" y="1700893"/>
                </a:lnTo>
                <a:lnTo>
                  <a:pt x="7522415" y="1700893"/>
                </a:lnTo>
                <a:lnTo>
                  <a:pt x="7522415" y="2036971"/>
                </a:lnTo>
                <a:lnTo>
                  <a:pt x="7706372" y="2083623"/>
                </a:lnTo>
                <a:cubicBezTo>
                  <a:pt x="8124952" y="2183794"/>
                  <a:pt x="8540475" y="2261370"/>
                  <a:pt x="8948051" y="2280224"/>
                </a:cubicBezTo>
                <a:lnTo>
                  <a:pt x="9245082" y="2262336"/>
                </a:lnTo>
                <a:lnTo>
                  <a:pt x="9245082" y="1427327"/>
                </a:lnTo>
                <a:lnTo>
                  <a:pt x="9243522" y="1427327"/>
                </a:lnTo>
                <a:lnTo>
                  <a:pt x="9243522" y="383853"/>
                </a:lnTo>
                <a:lnTo>
                  <a:pt x="9475235" y="383853"/>
                </a:lnTo>
                <a:lnTo>
                  <a:pt x="9475235" y="528868"/>
                </a:lnTo>
                <a:lnTo>
                  <a:pt x="9759816" y="528868"/>
                </a:lnTo>
                <a:lnTo>
                  <a:pt x="9759816" y="401737"/>
                </a:lnTo>
                <a:lnTo>
                  <a:pt x="9991529" y="401737"/>
                </a:lnTo>
                <a:lnTo>
                  <a:pt x="9991529" y="528868"/>
                </a:lnTo>
                <a:lnTo>
                  <a:pt x="9991530" y="528868"/>
                </a:lnTo>
                <a:lnTo>
                  <a:pt x="9991530" y="2217382"/>
                </a:lnTo>
                <a:lnTo>
                  <a:pt x="10707555" y="2174260"/>
                </a:lnTo>
                <a:lnTo>
                  <a:pt x="10707555" y="1633245"/>
                </a:lnTo>
                <a:lnTo>
                  <a:pt x="10705995" y="1633245"/>
                </a:lnTo>
                <a:lnTo>
                  <a:pt x="10705995" y="589771"/>
                </a:lnTo>
                <a:lnTo>
                  <a:pt x="10937708" y="589771"/>
                </a:lnTo>
                <a:lnTo>
                  <a:pt x="10937708" y="734786"/>
                </a:lnTo>
                <a:lnTo>
                  <a:pt x="11222289" y="734786"/>
                </a:lnTo>
                <a:lnTo>
                  <a:pt x="11222289" y="607655"/>
                </a:lnTo>
                <a:lnTo>
                  <a:pt x="11454002" y="607655"/>
                </a:lnTo>
                <a:lnTo>
                  <a:pt x="11454002" y="734786"/>
                </a:lnTo>
                <a:lnTo>
                  <a:pt x="11454003" y="734786"/>
                </a:lnTo>
                <a:lnTo>
                  <a:pt x="11454003" y="2129306"/>
                </a:lnTo>
                <a:lnTo>
                  <a:pt x="12191994" y="2084861"/>
                </a:lnTo>
                <a:lnTo>
                  <a:pt x="12191994" y="3222560"/>
                </a:lnTo>
                <a:lnTo>
                  <a:pt x="0" y="3222560"/>
                </a:lnTo>
                <a:lnTo>
                  <a:pt x="0" y="2732704"/>
                </a:lnTo>
                <a:lnTo>
                  <a:pt x="0" y="2084861"/>
                </a:lnTo>
                <a:lnTo>
                  <a:pt x="0" y="875912"/>
                </a:lnTo>
                <a:lnTo>
                  <a:pt x="102630" y="875912"/>
                </a:lnTo>
                <a:lnTo>
                  <a:pt x="102630" y="689299"/>
                </a:lnTo>
                <a:lnTo>
                  <a:pt x="643809" y="689299"/>
                </a:lnTo>
                <a:lnTo>
                  <a:pt x="643809" y="875912"/>
                </a:lnTo>
                <a:lnTo>
                  <a:pt x="746448" y="875912"/>
                </a:lnTo>
                <a:lnTo>
                  <a:pt x="746448" y="1326114"/>
                </a:lnTo>
                <a:lnTo>
                  <a:pt x="1410674" y="1326114"/>
                </a:lnTo>
                <a:lnTo>
                  <a:pt x="1410674" y="1960295"/>
                </a:lnTo>
                <a:lnTo>
                  <a:pt x="1415722" y="1959615"/>
                </a:lnTo>
                <a:cubicBezTo>
                  <a:pt x="1560360" y="1937527"/>
                  <a:pt x="1704905" y="1913486"/>
                  <a:pt x="1849395" y="1888316"/>
                </a:cubicBezTo>
                <a:lnTo>
                  <a:pt x="2037183" y="1854481"/>
                </a:lnTo>
                <a:lnTo>
                  <a:pt x="2037183" y="397718"/>
                </a:lnTo>
                <a:lnTo>
                  <a:pt x="2310880" y="397718"/>
                </a:lnTo>
                <a:lnTo>
                  <a:pt x="2310880" y="135682"/>
                </a:lnTo>
                <a:lnTo>
                  <a:pt x="2474167" y="135682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4" t="-71052" r="-2160" b="-9459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c 3" descr="Telephone with solid fill">
            <a:extLst>
              <a:ext uri="{FF2B5EF4-FFF2-40B4-BE49-F238E27FC236}">
                <a16:creationId xmlns:a16="http://schemas.microsoft.com/office/drawing/2014/main" id="{4071F8FB-258C-0425-6CC1-4BB4D295C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798" y="1525669"/>
            <a:ext cx="475284" cy="475284"/>
          </a:xfrm>
          <a:prstGeom prst="rect">
            <a:avLst/>
          </a:prstGeom>
        </p:spPr>
      </p:pic>
      <p:pic>
        <p:nvPicPr>
          <p:cNvPr id="5" name="Graphic 4" descr="Web design with solid fill">
            <a:extLst>
              <a:ext uri="{FF2B5EF4-FFF2-40B4-BE49-F238E27FC236}">
                <a16:creationId xmlns:a16="http://schemas.microsoft.com/office/drawing/2014/main" id="{E519AEBB-586B-52E1-B520-2297C6C68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799" y="2167914"/>
            <a:ext cx="475283" cy="475283"/>
          </a:xfrm>
          <a:prstGeom prst="rect">
            <a:avLst/>
          </a:prstGeom>
        </p:spPr>
      </p:pic>
      <p:pic>
        <p:nvPicPr>
          <p:cNvPr id="6" name="Graphic 5" descr="Envelope with solid fill">
            <a:extLst>
              <a:ext uri="{FF2B5EF4-FFF2-40B4-BE49-F238E27FC236}">
                <a16:creationId xmlns:a16="http://schemas.microsoft.com/office/drawing/2014/main" id="{DE4CD85E-6F8B-D7DB-30A7-CBDF78A7F1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6799" y="2755554"/>
            <a:ext cx="475283" cy="4752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077685-E3B4-3614-F002-187276DC3A0B}"/>
              </a:ext>
            </a:extLst>
          </p:cNvPr>
          <p:cNvSpPr txBox="1">
            <a:spLocks/>
          </p:cNvSpPr>
          <p:nvPr/>
        </p:nvSpPr>
        <p:spPr>
          <a:xfrm>
            <a:off x="406799" y="640310"/>
            <a:ext cx="39909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Arial"/>
                <a:cs typeface="Arial"/>
              </a:rPr>
              <a:t>CORE Contact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A69BF-8B76-F537-BFF0-9AC2778CD005}"/>
              </a:ext>
            </a:extLst>
          </p:cNvPr>
          <p:cNvSpPr txBox="1">
            <a:spLocks/>
          </p:cNvSpPr>
          <p:nvPr/>
        </p:nvSpPr>
        <p:spPr>
          <a:xfrm>
            <a:off x="882082" y="1288033"/>
            <a:ext cx="7826909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b="1"/>
          </a:p>
          <a:p>
            <a:r>
              <a:rPr lang="en-US" sz="2000" b="1">
                <a:latin typeface="Arial"/>
                <a:cs typeface="Arial"/>
              </a:rPr>
              <a:t>Phone</a:t>
            </a:r>
            <a:r>
              <a:rPr lang="en-US" sz="2000">
                <a:latin typeface="Arial"/>
                <a:cs typeface="Arial"/>
              </a:rPr>
              <a:t>: (916) 808-8955</a:t>
            </a:r>
            <a:br>
              <a:rPr lang="en-US" sz="2000">
                <a:latin typeface="Arial"/>
              </a:rPr>
            </a:br>
            <a:br>
              <a:rPr lang="en-US" sz="2000">
                <a:latin typeface="Arial"/>
              </a:rPr>
            </a:br>
            <a:r>
              <a:rPr lang="en-US" sz="2000" b="1">
                <a:latin typeface="Arial"/>
                <a:cs typeface="Arial"/>
              </a:rPr>
              <a:t>Web</a:t>
            </a:r>
            <a:r>
              <a:rPr lang="en-US" sz="2000">
                <a:latin typeface="Arial"/>
                <a:cs typeface="Arial"/>
              </a:rPr>
              <a:t>: </a:t>
            </a:r>
            <a:r>
              <a:rPr lang="en-US" sz="2000">
                <a:latin typeface="Arial"/>
                <a:ea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SacramentoCore.org</a:t>
            </a:r>
            <a:endParaRPr lang="en-US" sz="2000">
              <a:latin typeface="Arial"/>
              <a:cs typeface="Arial"/>
            </a:endParaRPr>
          </a:p>
          <a:p>
            <a:endParaRPr lang="en-US" sz="2000">
              <a:latin typeface="Arial"/>
              <a:cs typeface="Arial"/>
            </a:endParaRPr>
          </a:p>
          <a:p>
            <a:r>
              <a:rPr lang="en-US" sz="2000" b="1">
                <a:latin typeface="Arial"/>
                <a:cs typeface="Arial"/>
              </a:rPr>
              <a:t>Email</a:t>
            </a:r>
            <a:r>
              <a:rPr lang="en-US" sz="2000">
                <a:latin typeface="Arial"/>
                <a:cs typeface="Arial"/>
              </a:rPr>
              <a:t>: </a:t>
            </a:r>
            <a:r>
              <a:rPr lang="en-US" sz="2000"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cannabis@cityofsacramento.org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CECE088-ACED-D316-BFC7-E2B9549964FE}"/>
              </a:ext>
            </a:extLst>
          </p:cNvPr>
          <p:cNvSpPr/>
          <p:nvPr/>
        </p:nvSpPr>
        <p:spPr>
          <a:xfrm>
            <a:off x="9490227" y="4305926"/>
            <a:ext cx="1848084" cy="1544288"/>
          </a:xfrm>
          <a:custGeom>
            <a:avLst/>
            <a:gdLst>
              <a:gd name="connsiteX0" fmla="*/ 1451231 w 1848084"/>
              <a:gd name="connsiteY0" fmla="*/ 1059994 h 1544288"/>
              <a:gd name="connsiteX1" fmla="*/ 1848084 w 1848084"/>
              <a:gd name="connsiteY1" fmla="*/ 1059994 h 1544288"/>
              <a:gd name="connsiteX2" fmla="*/ 1848084 w 1848084"/>
              <a:gd name="connsiteY2" fmla="*/ 1460778 h 1544288"/>
              <a:gd name="connsiteX3" fmla="*/ 1451231 w 1848084"/>
              <a:gd name="connsiteY3" fmla="*/ 1460778 h 1544288"/>
              <a:gd name="connsiteX4" fmla="*/ 0 w 1848084"/>
              <a:gd name="connsiteY4" fmla="*/ 1020523 h 1544288"/>
              <a:gd name="connsiteX5" fmla="*/ 396853 w 1848084"/>
              <a:gd name="connsiteY5" fmla="*/ 1020523 h 1544288"/>
              <a:gd name="connsiteX6" fmla="*/ 396853 w 1848084"/>
              <a:gd name="connsiteY6" fmla="*/ 1544288 h 1544288"/>
              <a:gd name="connsiteX7" fmla="*/ 0 w 1848084"/>
              <a:gd name="connsiteY7" fmla="*/ 1544288 h 1544288"/>
              <a:gd name="connsiteX8" fmla="*/ 1451231 w 1848084"/>
              <a:gd name="connsiteY8" fmla="*/ 543428 h 1544288"/>
              <a:gd name="connsiteX9" fmla="*/ 1848084 w 1848084"/>
              <a:gd name="connsiteY9" fmla="*/ 543428 h 1544288"/>
              <a:gd name="connsiteX10" fmla="*/ 1848084 w 1848084"/>
              <a:gd name="connsiteY10" fmla="*/ 944212 h 1544288"/>
              <a:gd name="connsiteX11" fmla="*/ 1451231 w 1848084"/>
              <a:gd name="connsiteY11" fmla="*/ 944212 h 1544288"/>
              <a:gd name="connsiteX12" fmla="*/ 0 w 1848084"/>
              <a:gd name="connsiteY12" fmla="*/ 408151 h 1544288"/>
              <a:gd name="connsiteX13" fmla="*/ 396853 w 1848084"/>
              <a:gd name="connsiteY13" fmla="*/ 408151 h 1544288"/>
              <a:gd name="connsiteX14" fmla="*/ 396853 w 1848084"/>
              <a:gd name="connsiteY14" fmla="*/ 931916 h 1544288"/>
              <a:gd name="connsiteX15" fmla="*/ 0 w 1848084"/>
              <a:gd name="connsiteY15" fmla="*/ 931916 h 1544288"/>
              <a:gd name="connsiteX16" fmla="*/ 1603947 w 1848084"/>
              <a:gd name="connsiteY16" fmla="*/ 159918 h 1544288"/>
              <a:gd name="connsiteX17" fmla="*/ 1695367 w 1848084"/>
              <a:gd name="connsiteY17" fmla="*/ 159918 h 1544288"/>
              <a:gd name="connsiteX18" fmla="*/ 1695367 w 1848084"/>
              <a:gd name="connsiteY18" fmla="*/ 479462 h 1544288"/>
              <a:gd name="connsiteX19" fmla="*/ 1603947 w 1848084"/>
              <a:gd name="connsiteY19" fmla="*/ 479462 h 1544288"/>
              <a:gd name="connsiteX20" fmla="*/ 1756663 w 1848084"/>
              <a:gd name="connsiteY20" fmla="*/ 159772 h 1544288"/>
              <a:gd name="connsiteX21" fmla="*/ 1848083 w 1848084"/>
              <a:gd name="connsiteY21" fmla="*/ 159772 h 1544288"/>
              <a:gd name="connsiteX22" fmla="*/ 1848083 w 1848084"/>
              <a:gd name="connsiteY22" fmla="*/ 479316 h 1544288"/>
              <a:gd name="connsiteX23" fmla="*/ 1756663 w 1848084"/>
              <a:gd name="connsiteY23" fmla="*/ 479316 h 1544288"/>
              <a:gd name="connsiteX24" fmla="*/ 1451231 w 1848084"/>
              <a:gd name="connsiteY24" fmla="*/ 159772 h 1544288"/>
              <a:gd name="connsiteX25" fmla="*/ 1542651 w 1848084"/>
              <a:gd name="connsiteY25" fmla="*/ 159772 h 1544288"/>
              <a:gd name="connsiteX26" fmla="*/ 1542651 w 1848084"/>
              <a:gd name="connsiteY26" fmla="*/ 479316 h 1544288"/>
              <a:gd name="connsiteX27" fmla="*/ 1451231 w 1848084"/>
              <a:gd name="connsiteY27" fmla="*/ 479316 h 1544288"/>
              <a:gd name="connsiteX28" fmla="*/ 152716 w 1848084"/>
              <a:gd name="connsiteY28" fmla="*/ 146 h 1544288"/>
              <a:gd name="connsiteX29" fmla="*/ 244136 w 1848084"/>
              <a:gd name="connsiteY29" fmla="*/ 146 h 1544288"/>
              <a:gd name="connsiteX30" fmla="*/ 244136 w 1848084"/>
              <a:gd name="connsiteY30" fmla="*/ 319690 h 1544288"/>
              <a:gd name="connsiteX31" fmla="*/ 152716 w 1848084"/>
              <a:gd name="connsiteY31" fmla="*/ 319690 h 1544288"/>
              <a:gd name="connsiteX32" fmla="*/ 305432 w 1848084"/>
              <a:gd name="connsiteY32" fmla="*/ 0 h 1544288"/>
              <a:gd name="connsiteX33" fmla="*/ 396852 w 1848084"/>
              <a:gd name="connsiteY33" fmla="*/ 0 h 1544288"/>
              <a:gd name="connsiteX34" fmla="*/ 396852 w 1848084"/>
              <a:gd name="connsiteY34" fmla="*/ 319544 h 1544288"/>
              <a:gd name="connsiteX35" fmla="*/ 305432 w 1848084"/>
              <a:gd name="connsiteY35" fmla="*/ 319544 h 1544288"/>
              <a:gd name="connsiteX36" fmla="*/ 0 w 1848084"/>
              <a:gd name="connsiteY36" fmla="*/ 0 h 1544288"/>
              <a:gd name="connsiteX37" fmla="*/ 91420 w 1848084"/>
              <a:gd name="connsiteY37" fmla="*/ 0 h 1544288"/>
              <a:gd name="connsiteX38" fmla="*/ 91420 w 1848084"/>
              <a:gd name="connsiteY38" fmla="*/ 319544 h 1544288"/>
              <a:gd name="connsiteX39" fmla="*/ 0 w 1848084"/>
              <a:gd name="connsiteY39" fmla="*/ 319544 h 15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48084" h="1544288">
                <a:moveTo>
                  <a:pt x="1451231" y="1059994"/>
                </a:moveTo>
                <a:lnTo>
                  <a:pt x="1848084" y="1059994"/>
                </a:lnTo>
                <a:lnTo>
                  <a:pt x="1848084" y="1460778"/>
                </a:lnTo>
                <a:lnTo>
                  <a:pt x="1451231" y="1460778"/>
                </a:lnTo>
                <a:close/>
                <a:moveTo>
                  <a:pt x="0" y="1020523"/>
                </a:moveTo>
                <a:lnTo>
                  <a:pt x="396853" y="1020523"/>
                </a:lnTo>
                <a:lnTo>
                  <a:pt x="396853" y="1544288"/>
                </a:lnTo>
                <a:lnTo>
                  <a:pt x="0" y="1544288"/>
                </a:lnTo>
                <a:close/>
                <a:moveTo>
                  <a:pt x="1451231" y="543428"/>
                </a:moveTo>
                <a:lnTo>
                  <a:pt x="1848084" y="543428"/>
                </a:lnTo>
                <a:lnTo>
                  <a:pt x="1848084" y="944212"/>
                </a:lnTo>
                <a:lnTo>
                  <a:pt x="1451231" y="944212"/>
                </a:lnTo>
                <a:close/>
                <a:moveTo>
                  <a:pt x="0" y="408151"/>
                </a:moveTo>
                <a:lnTo>
                  <a:pt x="396853" y="408151"/>
                </a:lnTo>
                <a:lnTo>
                  <a:pt x="396853" y="931916"/>
                </a:lnTo>
                <a:lnTo>
                  <a:pt x="0" y="931916"/>
                </a:lnTo>
                <a:close/>
                <a:moveTo>
                  <a:pt x="1603947" y="159918"/>
                </a:moveTo>
                <a:lnTo>
                  <a:pt x="1695367" y="159918"/>
                </a:lnTo>
                <a:lnTo>
                  <a:pt x="1695367" y="479462"/>
                </a:lnTo>
                <a:lnTo>
                  <a:pt x="1603947" y="479462"/>
                </a:lnTo>
                <a:close/>
                <a:moveTo>
                  <a:pt x="1756663" y="159772"/>
                </a:moveTo>
                <a:lnTo>
                  <a:pt x="1848083" y="159772"/>
                </a:lnTo>
                <a:lnTo>
                  <a:pt x="1848083" y="479316"/>
                </a:lnTo>
                <a:lnTo>
                  <a:pt x="1756663" y="479316"/>
                </a:lnTo>
                <a:close/>
                <a:moveTo>
                  <a:pt x="1451231" y="159772"/>
                </a:moveTo>
                <a:lnTo>
                  <a:pt x="1542651" y="159772"/>
                </a:lnTo>
                <a:lnTo>
                  <a:pt x="1542651" y="479316"/>
                </a:lnTo>
                <a:lnTo>
                  <a:pt x="1451231" y="479316"/>
                </a:lnTo>
                <a:close/>
                <a:moveTo>
                  <a:pt x="152716" y="146"/>
                </a:moveTo>
                <a:lnTo>
                  <a:pt x="244136" y="146"/>
                </a:lnTo>
                <a:lnTo>
                  <a:pt x="244136" y="319690"/>
                </a:lnTo>
                <a:lnTo>
                  <a:pt x="152716" y="319690"/>
                </a:lnTo>
                <a:close/>
                <a:moveTo>
                  <a:pt x="305432" y="0"/>
                </a:moveTo>
                <a:lnTo>
                  <a:pt x="396852" y="0"/>
                </a:lnTo>
                <a:lnTo>
                  <a:pt x="396852" y="319544"/>
                </a:lnTo>
                <a:lnTo>
                  <a:pt x="305432" y="319544"/>
                </a:lnTo>
                <a:close/>
                <a:moveTo>
                  <a:pt x="0" y="0"/>
                </a:moveTo>
                <a:lnTo>
                  <a:pt x="91420" y="0"/>
                </a:lnTo>
                <a:lnTo>
                  <a:pt x="91420" y="319544"/>
                </a:lnTo>
                <a:lnTo>
                  <a:pt x="0" y="319544"/>
                </a:lnTo>
                <a:close/>
              </a:path>
            </a:pathLst>
          </a:custGeom>
          <a:solidFill>
            <a:srgbClr val="E4BB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logo with a river and leaf&#10;&#10;Description automatically generated">
            <a:extLst>
              <a:ext uri="{FF2B5EF4-FFF2-40B4-BE49-F238E27FC236}">
                <a16:creationId xmlns:a16="http://schemas.microsoft.com/office/drawing/2014/main" id="{CF0D23AF-B255-FA20-9324-A03944C214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20561" r="9844" b="22645"/>
          <a:stretch/>
        </p:blipFill>
        <p:spPr>
          <a:xfrm>
            <a:off x="8201001" y="0"/>
            <a:ext cx="3990999" cy="16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5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4" y="1717251"/>
            <a:ext cx="8040025" cy="53245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Questions will be taken at the end of the presentation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To ask a  question, use the "Raise Hand" function in Zoom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People will be asked to unmute themselves and ask their question in the order that we see their hand icon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We will call on everyone who hasn't asked a question before we call on those who have already spoken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Please be civil and brief in your questions as we have a hard stop at 5pm and we try to take as many questions as we can in that time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endParaRPr lang="en-US" sz="2000">
              <a:solidFill>
                <a:schemeClr val="bg1"/>
              </a:solidFill>
              <a:latin typeface="Arial"/>
              <a:cs typeface="Calibri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endParaRPr lang="en-US" sz="2000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14444" y="984934"/>
            <a:ext cx="896700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/>
                <a:cs typeface="Arial"/>
              </a:rPr>
              <a:t>Stakeholder Meeting Ground Rules</a:t>
            </a:r>
          </a:p>
        </p:txBody>
      </p:sp>
    </p:spTree>
    <p:extLst>
      <p:ext uri="{BB962C8B-B14F-4D97-AF65-F5344CB8AC3E}">
        <p14:creationId xmlns:p14="http://schemas.microsoft.com/office/powerpoint/2010/main" val="1039924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5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580950" y="800714"/>
            <a:ext cx="78440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cs typeface="Calibri"/>
              </a:rPr>
              <a:t>CORE Business Operating Permits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B3078E-9356-3461-3968-2AFC85B26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00766"/>
              </p:ext>
            </p:extLst>
          </p:nvPr>
        </p:nvGraphicFramePr>
        <p:xfrm>
          <a:off x="3040794" y="1447060"/>
          <a:ext cx="6110411" cy="4330643"/>
        </p:xfrm>
        <a:graphic>
          <a:graphicData uri="http://schemas.openxmlformats.org/drawingml/2006/table">
            <a:tbl>
              <a:tblPr/>
              <a:tblGrid>
                <a:gridCol w="1962721">
                  <a:extLst>
                    <a:ext uri="{9D8B030D-6E8A-4147-A177-3AD203B41FA5}">
                      <a16:colId xmlns:a16="http://schemas.microsoft.com/office/drawing/2014/main" val="489977124"/>
                    </a:ext>
                  </a:extLst>
                </a:gridCol>
                <a:gridCol w="1150705">
                  <a:extLst>
                    <a:ext uri="{9D8B030D-6E8A-4147-A177-3AD203B41FA5}">
                      <a16:colId xmlns:a16="http://schemas.microsoft.com/office/drawing/2014/main" val="657328858"/>
                    </a:ext>
                  </a:extLst>
                </a:gridCol>
                <a:gridCol w="842481">
                  <a:extLst>
                    <a:ext uri="{9D8B030D-6E8A-4147-A177-3AD203B41FA5}">
                      <a16:colId xmlns:a16="http://schemas.microsoft.com/office/drawing/2014/main" val="1036153463"/>
                    </a:ext>
                  </a:extLst>
                </a:gridCol>
                <a:gridCol w="934483">
                  <a:extLst>
                    <a:ext uri="{9D8B030D-6E8A-4147-A177-3AD203B41FA5}">
                      <a16:colId xmlns:a16="http://schemas.microsoft.com/office/drawing/2014/main" val="997387480"/>
                    </a:ext>
                  </a:extLst>
                </a:gridCol>
                <a:gridCol w="535933">
                  <a:extLst>
                    <a:ext uri="{9D8B030D-6E8A-4147-A177-3AD203B41FA5}">
                      <a16:colId xmlns:a16="http://schemas.microsoft.com/office/drawing/2014/main" val="2774241683"/>
                    </a:ext>
                  </a:extLst>
                </a:gridCol>
                <a:gridCol w="684088">
                  <a:extLst>
                    <a:ext uri="{9D8B030D-6E8A-4147-A177-3AD203B41FA5}">
                      <a16:colId xmlns:a16="http://schemas.microsoft.com/office/drawing/2014/main" val="3081509240"/>
                    </a:ext>
                  </a:extLst>
                </a:gridCol>
              </a:tblGrid>
              <a:tr h="2558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B2838"/>
                          </a:highlight>
                          <a:latin typeface="Ebrima" panose="02000000000000000000" pitchFamily="2" charset="0"/>
                        </a:rPr>
                        <a:t>Business Type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83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36725"/>
                          </a:highlight>
                          <a:latin typeface="Ebrima" panose="02000000000000000000" pitchFamily="2" charset="0"/>
                        </a:rPr>
                        <a:t>Citywide Total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67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955707"/>
                  </a:ext>
                </a:extLst>
              </a:tr>
              <a:tr h="2381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F2DD"/>
                          </a:highlight>
                          <a:latin typeface="Ebrima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F2DD"/>
                          </a:highlight>
                          <a:latin typeface="Ebrima" panose="02000000000000000000" pitchFamily="2" charset="0"/>
                        </a:rPr>
                        <a:t>Issued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F2DD"/>
                          </a:highlight>
                          <a:latin typeface="Ebrima" panose="02000000000000000000" pitchFamily="2" charset="0"/>
                        </a:rPr>
                        <a:t>Pending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F2DD"/>
                          </a:highlight>
                          <a:latin typeface="Ebrima" panose="02000000000000000000" pitchFamily="2" charset="0"/>
                        </a:rPr>
                        <a:t>CORE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592580"/>
                  </a:ext>
                </a:extLst>
              </a:tr>
              <a:tr h="2381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F2DD"/>
                          </a:highlight>
                          <a:latin typeface="Ebrima" panose="02000000000000000000" pitchFamily="2" charset="0"/>
                        </a:rPr>
                        <a:t>Issued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F2DD"/>
                          </a:highlight>
                          <a:latin typeface="Ebrima" panose="02000000000000000000" pitchFamily="2" charset="0"/>
                        </a:rPr>
                        <a:t>Pending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45284"/>
                  </a:ext>
                </a:extLst>
              </a:tr>
              <a:tr h="255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Cultivation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117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103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14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7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792148"/>
                  </a:ext>
                </a:extLst>
              </a:tr>
              <a:tr h="255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Cultivation-Nursery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16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15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002354"/>
                  </a:ext>
                </a:extLst>
              </a:tr>
              <a:tr h="255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Delivery Only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63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47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16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6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345401"/>
                  </a:ext>
                </a:extLst>
              </a:tr>
              <a:tr h="255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Distribution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52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39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5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191948"/>
                  </a:ext>
                </a:extLst>
              </a:tr>
              <a:tr h="255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Distribution-Transport Only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434957"/>
                  </a:ext>
                </a:extLst>
              </a:tr>
              <a:tr h="255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Manufacturing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28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20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8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292751"/>
                  </a:ext>
                </a:extLst>
              </a:tr>
              <a:tr h="255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Manufacturing-Shared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4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4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4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281983"/>
                  </a:ext>
                </a:extLst>
              </a:tr>
              <a:tr h="255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Manufacturing-Small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11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678403"/>
                  </a:ext>
                </a:extLst>
              </a:tr>
              <a:tr h="255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Microbusiness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15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11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4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040047"/>
                  </a:ext>
                </a:extLst>
              </a:tr>
              <a:tr h="255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Microbusiness-Delivery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9945"/>
                  </a:ext>
                </a:extLst>
              </a:tr>
              <a:tr h="255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Storefront Dispensary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31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27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4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4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190848"/>
                  </a:ext>
                </a:extLst>
              </a:tr>
              <a:tr h="2719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Storefront Dispensary-Delivery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9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9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2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882892"/>
                  </a:ext>
                </a:extLst>
              </a:tr>
              <a:tr h="255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Testing Lab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4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0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</a:rPr>
                        <a:t>1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155732"/>
                  </a:ext>
                </a:extLst>
              </a:tr>
              <a:tr h="255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F2DD"/>
                          </a:highlight>
                          <a:latin typeface="Ebrima" panose="02000000000000000000" pitchFamily="2" charset="0"/>
                        </a:rPr>
                        <a:t>Totals: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F2DD"/>
                          </a:highlight>
                          <a:latin typeface="Ebrima" panose="02000000000000000000" pitchFamily="2" charset="0"/>
                        </a:rPr>
                        <a:t>353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F2DD"/>
                          </a:highlight>
                          <a:latin typeface="Ebrima" panose="02000000000000000000" pitchFamily="2" charset="0"/>
                        </a:rPr>
                        <a:t>289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F2DD"/>
                          </a:highlight>
                          <a:latin typeface="Ebrima" panose="02000000000000000000" pitchFamily="2" charset="0"/>
                        </a:rPr>
                        <a:t>64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F2DD"/>
                          </a:highlight>
                          <a:latin typeface="Ebrima" panose="02000000000000000000" pitchFamily="2" charset="0"/>
                        </a:rPr>
                        <a:t>43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F2DD"/>
                          </a:highlight>
                          <a:latin typeface="Ebrima" panose="02000000000000000000" pitchFamily="2" charset="0"/>
                        </a:rPr>
                        <a:t>13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53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637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4" y="2028978"/>
            <a:ext cx="8040025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OCM and Planning gave presentations on workplans for cannabis zoning and sensitive uses, and a draft workplan for cannabis consumption lounges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OCM's presentation indicated that we are looking at two possible storefront retailer add-on licenses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Type 1 – Ingestible only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Type 2 – Inhalable and Ingestible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endParaRPr lang="en-US" sz="2000">
              <a:solidFill>
                <a:schemeClr val="bg1"/>
              </a:solidFill>
              <a:latin typeface="Arial"/>
              <a:cs typeface="Calibri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endParaRPr lang="en-US" sz="2000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14444" y="984934"/>
            <a:ext cx="896700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/>
                <a:cs typeface="Arial"/>
              </a:rPr>
              <a:t>Law &amp; Legislation 5/21/24 Meeting: </a:t>
            </a:r>
            <a:endParaRPr lang="en-US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US" sz="2800" b="1">
                <a:solidFill>
                  <a:schemeClr val="bg1"/>
                </a:solidFill>
                <a:latin typeface="Arial"/>
                <a:cs typeface="Arial"/>
              </a:rPr>
              <a:t>Consumption Lounge and Planning Presentation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001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4" y="2028978"/>
            <a:ext cx="8040025" cy="50552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500"/>
              </a:spcAft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Type 1 permits to be open to all storefront retailers with no additional ventilation, but adhere to all Planning and OCM requirements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342900" indent="-342900">
              <a:spcBef>
                <a:spcPts val="1200"/>
              </a:spcBef>
              <a:spcAft>
                <a:spcPts val="500"/>
              </a:spcAft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Type 2 permits to be available to CORE storefronts only for 5 years and require ventilation and air exchange standards, in addition to Planning and OCM requirements</a:t>
            </a:r>
          </a:p>
          <a:p>
            <a:pPr marL="800100" lvl="1" indent="-342900">
              <a:spcBef>
                <a:spcPts val="1200"/>
              </a:spcBef>
              <a:spcAft>
                <a:spcPts val="500"/>
              </a:spcAft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5 years would allow CORE businesses to acquire funding, install ventilation systems, and become operational before Council could decide to open Type 2 permits to all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Majority of Committee </a:t>
            </a:r>
            <a:r>
              <a:rPr lang="en-US" sz="2000" u="sng">
                <a:solidFill>
                  <a:schemeClr val="bg1"/>
                </a:solidFill>
                <a:latin typeface="Arial"/>
                <a:cs typeface="Calibri"/>
              </a:rPr>
              <a:t>not</a:t>
            </a: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 in favor of CORE exclusivity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endParaRPr lang="en-US" sz="2000">
              <a:solidFill>
                <a:schemeClr val="bg1"/>
              </a:solidFill>
              <a:latin typeface="Arial"/>
              <a:cs typeface="Calibri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endParaRPr lang="en-US" sz="2000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14444" y="984934"/>
            <a:ext cx="896700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/>
                <a:cs typeface="Arial"/>
              </a:rPr>
              <a:t>Law &amp; Legislation 5/21/24 Meeting: </a:t>
            </a:r>
            <a:endParaRPr lang="en-US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US" sz="2800" b="1">
                <a:solidFill>
                  <a:schemeClr val="bg1"/>
                </a:solidFill>
                <a:latin typeface="Arial"/>
                <a:cs typeface="Arial"/>
              </a:rPr>
              <a:t>Consumption Lounge Draft Framework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308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4" y="2028978"/>
            <a:ext cx="8040025" cy="51424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500"/>
              </a:spcAft>
              <a:buFont typeface="Arial"/>
              <a:buChar char="•"/>
            </a:pPr>
            <a:r>
              <a:rPr lang="en-US" sz="1500" i="1">
                <a:solidFill>
                  <a:schemeClr val="bg1"/>
                </a:solidFill>
                <a:latin typeface="Arial"/>
                <a:cs typeface="Calibri"/>
              </a:rPr>
              <a:t>Business &amp; Professions Code §26200(g)</a:t>
            </a:r>
            <a:r>
              <a:rPr lang="en-US" sz="1500">
                <a:solidFill>
                  <a:schemeClr val="bg1"/>
                </a:solidFill>
                <a:latin typeface="Arial"/>
                <a:cs typeface="Calibri"/>
              </a:rPr>
              <a:t>: </a:t>
            </a:r>
            <a:r>
              <a:rPr lang="en-US" sz="1500">
                <a:solidFill>
                  <a:schemeClr val="bg1"/>
                </a:solidFill>
                <a:latin typeface="Arial"/>
                <a:cs typeface="Arial"/>
              </a:rPr>
              <a:t>"</a:t>
            </a:r>
            <a:r>
              <a:rPr lang="en-US" sz="1500">
                <a:solidFill>
                  <a:srgbClr val="000000"/>
                </a:solidFill>
                <a:latin typeface="Arial"/>
                <a:cs typeface="Arial"/>
              </a:rPr>
              <a:t>Notwithstanding paragraph (1) of subdivision (a) of Section 11362.3 of the Health and Safety Code, </a:t>
            </a:r>
            <a:r>
              <a:rPr lang="en-US" sz="1500" b="1">
                <a:solidFill>
                  <a:srgbClr val="000000"/>
                </a:solidFill>
                <a:latin typeface="Arial"/>
                <a:cs typeface="Arial"/>
              </a:rPr>
              <a:t>a local jurisdiction may allow for the smoking, vaporizing, and ingesting of cannabis or cannabis products on the </a:t>
            </a:r>
            <a:r>
              <a:rPr lang="en-US" sz="1500" b="1" u="sng">
                <a:solidFill>
                  <a:srgbClr val="000000"/>
                </a:solidFill>
                <a:latin typeface="Arial"/>
                <a:cs typeface="Arial"/>
              </a:rPr>
              <a:t>premises of a retailer</a:t>
            </a:r>
            <a:r>
              <a:rPr lang="en-US" sz="1500" b="1">
                <a:solidFill>
                  <a:srgbClr val="000000"/>
                </a:solidFill>
                <a:latin typeface="Arial"/>
                <a:cs typeface="Arial"/>
              </a:rPr>
              <a:t> or microbusiness licensed under this division</a:t>
            </a:r>
            <a:r>
              <a:rPr lang="en-US" sz="1500">
                <a:solidFill>
                  <a:srgbClr val="000000"/>
                </a:solidFill>
                <a:latin typeface="Arial"/>
                <a:cs typeface="Arial"/>
              </a:rPr>
              <a:t> if all of the following are met..."</a:t>
            </a:r>
            <a:endParaRPr lang="en-US" sz="1500">
              <a:cs typeface="Calibri" panose="020F0502020204030204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500" i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Business &amp; Professions Code §26001(at)</a:t>
            </a:r>
            <a:r>
              <a:rPr lang="en-US" sz="1500">
                <a:solidFill>
                  <a:schemeClr val="bg1"/>
                </a:solidFill>
                <a:latin typeface="Arial"/>
                <a:ea typeface="Verdana"/>
                <a:cs typeface="Arial"/>
              </a:rPr>
              <a:t>:</a:t>
            </a:r>
            <a:r>
              <a:rPr lang="en-US" sz="15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 “Premises” means the designated structure or structures and land specified in the application</a:t>
            </a:r>
            <a:r>
              <a:rPr lang="en-US" sz="1500">
                <a:solidFill>
                  <a:schemeClr val="bg1"/>
                </a:solidFill>
                <a:latin typeface="Arial"/>
                <a:ea typeface="Verdana"/>
                <a:cs typeface="Arial"/>
              </a:rPr>
              <a:t> that is owned, leased, or otherwise </a:t>
            </a:r>
            <a:r>
              <a:rPr lang="en-US" sz="15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held under the control of the applicant or licensee where the commercial cannabis activity will be or is conducted. The premises shall be a contiguous area and shall only be occupied by one licensee.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1600" i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4 CCR §15414</a:t>
            </a:r>
            <a:r>
              <a:rPr lang="en-US" sz="1600">
                <a:solidFill>
                  <a:schemeClr val="bg1"/>
                </a:solidFill>
                <a:latin typeface="Arial"/>
                <a:ea typeface="Verdana"/>
                <a:cs typeface="Arial"/>
              </a:rPr>
              <a:t>: (c) A non-storefront retailer licensee shall comply with all the requirements applicable to retailer licensees, except for those provisions related to public access to the licensed premises and the retail area. (d) </a:t>
            </a:r>
            <a:r>
              <a:rPr lang="en-US" sz="1600" b="1">
                <a:solidFill>
                  <a:schemeClr val="bg1"/>
                </a:solidFill>
                <a:latin typeface="Arial"/>
                <a:ea typeface="Verdana"/>
                <a:cs typeface="Arial"/>
              </a:rPr>
              <a:t>The licensed premises of a non-storefront retailer licensee shall be closed to the public.</a:t>
            </a:r>
            <a:endParaRPr lang="en-US" sz="1500" b="1">
              <a:solidFill>
                <a:schemeClr val="bg1"/>
              </a:solidFill>
              <a:latin typeface="Arial"/>
              <a:ea typeface="Verdana"/>
              <a:cs typeface="Arial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endParaRPr lang="en-US" sz="2000">
              <a:solidFill>
                <a:schemeClr val="bg1"/>
              </a:solidFill>
              <a:latin typeface="Arial"/>
              <a:cs typeface="Calibri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endParaRPr lang="en-US" sz="2000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14444" y="984934"/>
            <a:ext cx="896700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/>
                <a:cs typeface="Arial"/>
              </a:rPr>
              <a:t>Law &amp; Legislation 5/21/24 Meeting: </a:t>
            </a:r>
            <a:endParaRPr lang="en-US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US" sz="2800" b="1">
                <a:solidFill>
                  <a:schemeClr val="bg1"/>
                </a:solidFill>
                <a:latin typeface="Arial"/>
                <a:cs typeface="Arial"/>
              </a:rPr>
              <a:t>"Stand Alone" Consumption Lounges Not Possible 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927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4" y="1712491"/>
            <a:ext cx="8040025" cy="43883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Scoring rubric in development for qualified lottery option preferred by majority of respondents</a:t>
            </a:r>
            <a:endParaRPr lang="en-US"/>
          </a:p>
          <a:p>
            <a:pPr marL="342900" indent="-342900">
              <a:spcBef>
                <a:spcPts val="12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Expect a survey to gather input on scoring rubric</a:t>
            </a:r>
          </a:p>
          <a:p>
            <a:pPr marL="342900" indent="-342900">
              <a:spcBef>
                <a:spcPts val="12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Intend to bring to Law and Legislation Committee August 2024</a:t>
            </a:r>
          </a:p>
          <a:p>
            <a:pPr marL="800100" lvl="1" indent="-342900">
              <a:spcBef>
                <a:spcPts val="12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OCM's work priority per Council: </a:t>
            </a:r>
          </a:p>
          <a:p>
            <a:pPr marL="1257300" lvl="2" indent="-342900">
              <a:spcBef>
                <a:spcPts val="12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Additional Storefronts</a:t>
            </a:r>
          </a:p>
          <a:p>
            <a:pPr marL="1257300" lvl="2" indent="-342900">
              <a:spcBef>
                <a:spcPts val="12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Consumption Lounges</a:t>
            </a:r>
          </a:p>
          <a:p>
            <a:pPr marL="1257300" lvl="2" indent="-342900">
              <a:spcBef>
                <a:spcPts val="12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Events</a:t>
            </a:r>
          </a:p>
          <a:p>
            <a:pPr marL="1257300" lvl="2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14444" y="984934"/>
            <a:ext cx="896700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/>
                <a:cs typeface="Calibri"/>
              </a:rPr>
              <a:t>Additional CORE Storefront Permits Timeline  </a:t>
            </a:r>
          </a:p>
        </p:txBody>
      </p:sp>
    </p:spTree>
    <p:extLst>
      <p:ext uri="{BB962C8B-B14F-4D97-AF65-F5344CB8AC3E}">
        <p14:creationId xmlns:p14="http://schemas.microsoft.com/office/powerpoint/2010/main" val="93738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4" y="2028978"/>
            <a:ext cx="8040025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Calibri"/>
              </a:rPr>
              <a:t>OCM granted a request for local authorization for a sales and consumption event at the California State Fair (7/12-28) at Cal Expo by event organizer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Calibri"/>
              </a:rPr>
              <a:t>Embarc</a:t>
            </a:r>
            <a:r>
              <a:rPr lang="en-US" sz="2000" dirty="0">
                <a:solidFill>
                  <a:schemeClr val="bg1"/>
                </a:solidFill>
                <a:latin typeface="Arial"/>
                <a:cs typeface="Calibri"/>
              </a:rPr>
              <a:t> Events, LLC.</a:t>
            </a:r>
            <a:endParaRPr lang="en-US" dirty="0">
              <a:solidFill>
                <a:schemeClr val="bg1"/>
              </a:solidFill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rial"/>
                <a:cs typeface="Calibri"/>
              </a:rPr>
              <a:t>Embarc</a:t>
            </a:r>
            <a:r>
              <a:rPr lang="en-US" sz="2000" dirty="0">
                <a:solidFill>
                  <a:schemeClr val="bg1"/>
                </a:solidFill>
                <a:latin typeface="Arial"/>
                <a:cs typeface="Calibri"/>
              </a:rPr>
              <a:t> Events, LLC has stated that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Calibri"/>
              </a:rPr>
              <a:t>Embarc</a:t>
            </a:r>
            <a:r>
              <a:rPr lang="en-US" sz="2000" dirty="0">
                <a:solidFill>
                  <a:schemeClr val="bg1"/>
                </a:solidFill>
                <a:latin typeface="Arial"/>
                <a:cs typeface="Calibri"/>
              </a:rPr>
              <a:t> Sacramento, a majority CORE-owned storefront, will be the sole cannabis retailer at the event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endParaRPr lang="en-US" sz="2000" dirty="0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14444" y="984934"/>
            <a:ext cx="8967007" cy="5386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/>
                <a:cs typeface="Calibri"/>
              </a:rPr>
              <a:t>California State Fair: </a:t>
            </a:r>
            <a:r>
              <a:rPr lang="en-US" sz="2900" b="1">
                <a:solidFill>
                  <a:schemeClr val="bg1"/>
                </a:solidFill>
                <a:latin typeface="Arial"/>
                <a:cs typeface="Arial"/>
              </a:rPr>
              <a:t>Consumption &amp; Sales Event </a:t>
            </a:r>
            <a:endParaRPr lang="en-US" sz="2800" b="1">
              <a:solidFill>
                <a:schemeClr val="bg1"/>
              </a:solidFill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379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4" y="1972264"/>
            <a:ext cx="8665898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Due to funding restrictions, security rebates are no longer available</a:t>
            </a:r>
          </a:p>
          <a:p>
            <a:pPr marL="342900" indent="-34290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If you have an in-process security rebate, OCM will continue to process those applications while we can</a:t>
            </a:r>
          </a:p>
          <a:p>
            <a:pPr marL="342900" indent="-342900" algn="l" rtl="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27C5FADF-93D9-ACE7-EC2D-5C4D2CD682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9A6A3A-33B9-C1AA-47A7-BA166E699287}"/>
              </a:ext>
            </a:extLst>
          </p:cNvPr>
          <p:cNvSpPr txBox="1"/>
          <p:nvPr/>
        </p:nvSpPr>
        <p:spPr>
          <a:xfrm>
            <a:off x="1614444" y="984934"/>
            <a:ext cx="78440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chemeClr val="bg1"/>
                </a:solidFill>
                <a:latin typeface="Arial"/>
                <a:cs typeface="Calibri"/>
              </a:rPr>
              <a:t>End of Security Rebates</a:t>
            </a:r>
          </a:p>
        </p:txBody>
      </p:sp>
    </p:spTree>
    <p:extLst>
      <p:ext uri="{BB962C8B-B14F-4D97-AF65-F5344CB8AC3E}">
        <p14:creationId xmlns:p14="http://schemas.microsoft.com/office/powerpoint/2010/main" val="3073273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ad33a31-e39b-4283-98ad-f614fd72e0a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10334CD36054CA6418953157E3A3C" ma:contentTypeVersion="16" ma:contentTypeDescription="Create a new document." ma:contentTypeScope="" ma:versionID="d6741ac75d397b06c18b2f2b5962e8d7">
  <xsd:schema xmlns:xsd="http://www.w3.org/2001/XMLSchema" xmlns:xs="http://www.w3.org/2001/XMLSchema" xmlns:p="http://schemas.microsoft.com/office/2006/metadata/properties" xmlns:ns3="8ad33a31-e39b-4283-98ad-f614fd72e0a4" xmlns:ns4="ccd92c22-d4e2-438b-a0ba-d03286f6efcf" targetNamespace="http://schemas.microsoft.com/office/2006/metadata/properties" ma:root="true" ma:fieldsID="87c42833ce6cf190b191f6eb92320e24" ns3:_="" ns4:_="">
    <xsd:import namespace="8ad33a31-e39b-4283-98ad-f614fd72e0a4"/>
    <xsd:import namespace="ccd92c22-d4e2-438b-a0ba-d03286f6ef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33a31-e39b-4283-98ad-f614fd72e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d92c22-d4e2-438b-a0ba-d03286f6efc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179A55-0DD2-4DF0-9218-284F9A21D3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1B9E85-E9F9-4B3B-A80E-4534DF090ED4}">
  <ds:schemaRefs>
    <ds:schemaRef ds:uri="8ad33a31-e39b-4283-98ad-f614fd72e0a4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94F8F6C5-25B3-4443-A85B-F0CB45D0873B}">
  <ds:schemaRefs>
    <ds:schemaRef ds:uri="8ad33a31-e39b-4283-98ad-f614fd72e0a4"/>
    <ds:schemaRef ds:uri="ccd92c22-d4e2-438b-a0ba-d03286f6ef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1142</Words>
  <Application>Microsoft Office PowerPoint</Application>
  <PresentationFormat>Widescreen</PresentationFormat>
  <Paragraphs>179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Ebrima</vt:lpstr>
      <vt:lpstr>Franklin Gothic Book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ENCORE Mixer </vt:lpstr>
      <vt:lpstr>PowerPoint Presentation</vt:lpstr>
      <vt:lpstr>PowerPoint Presentation</vt:lpstr>
      <vt:lpstr>PowerPoint Presentation</vt:lpstr>
      <vt:lpstr>New CORE Benefit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Nhan Pham</dc:creator>
  <cp:lastModifiedBy>Davina S. Smith</cp:lastModifiedBy>
  <cp:revision>3</cp:revision>
  <dcterms:created xsi:type="dcterms:W3CDTF">2023-07-13T21:08:17Z</dcterms:created>
  <dcterms:modified xsi:type="dcterms:W3CDTF">2024-05-23T21:20:31Z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0x01010071510334CD36054CA6418953157E3A3C</vt:lpwstr>
  </property>
</Properties>
</file>